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00"/>
            <a:ext cx="7772400" cy="914400"/>
          </a:xfrm>
        </p:spPr>
        <p:txBody>
          <a:bodyPr>
            <a:normAutofit fontScale="90000"/>
          </a:bodyPr>
          <a:lstStyle/>
          <a:p>
            <a:r>
              <a:rPr kumimoji="1" lang="en-AU" sz="3100" b="1" dirty="0" smtClean="0">
                <a:solidFill>
                  <a:srgbClr val="FF0000"/>
                </a:solidFill>
                <a:effectLst>
                  <a:outerShdw blurRad="38100" dist="38100" dir="2700000" algn="tl">
                    <a:srgbClr val="C0C0C0"/>
                  </a:outerShdw>
                </a:effectLst>
                <a:latin typeface="Arial" charset="0"/>
              </a:rPr>
              <a:t>Unit </a:t>
            </a:r>
            <a:r>
              <a:rPr kumimoji="1" lang="en-AU" sz="3100" b="1" dirty="0" smtClean="0">
                <a:solidFill>
                  <a:srgbClr val="FF0000"/>
                </a:solidFill>
                <a:effectLst>
                  <a:outerShdw blurRad="38100" dist="38100" dir="2700000" algn="tl">
                    <a:srgbClr val="C0C0C0"/>
                  </a:outerShdw>
                </a:effectLst>
                <a:latin typeface="Arial" charset="0"/>
              </a:rPr>
              <a:t>III: </a:t>
            </a:r>
            <a:r>
              <a:rPr kumimoji="1" lang="en-IN" sz="3100" b="1" dirty="0">
                <a:solidFill>
                  <a:srgbClr val="FF0000"/>
                </a:solidFill>
                <a:effectLst>
                  <a:outerShdw blurRad="38100" dist="38100" dir="2700000" algn="tl">
                    <a:srgbClr val="C0C0C0"/>
                  </a:outerShdw>
                </a:effectLst>
                <a:latin typeface="Arial" charset="0"/>
              </a:rPr>
              <a:t>Meat adulteration and substitution (</a:t>
            </a:r>
            <a:r>
              <a:rPr kumimoji="1" lang="en-IN" sz="3100" b="1" dirty="0" smtClean="0">
                <a:solidFill>
                  <a:srgbClr val="FF0000"/>
                </a:solidFill>
                <a:effectLst>
                  <a:outerShdw blurRad="38100" dist="38100" dir="2700000" algn="tl">
                    <a:srgbClr val="C0C0C0"/>
                  </a:outerShdw>
                </a:effectLst>
                <a:latin typeface="Arial" charset="0"/>
              </a:rPr>
              <a:t>Part I)</a:t>
            </a:r>
            <a:endParaRPr lang="en-IN" sz="4000" dirty="0"/>
          </a:p>
        </p:txBody>
      </p:sp>
      <p:sp>
        <p:nvSpPr>
          <p:cNvPr id="4" name="Subtitle 2"/>
          <p:cNvSpPr txBox="1">
            <a:spLocks/>
          </p:cNvSpPr>
          <p:nvPr/>
        </p:nvSpPr>
        <p:spPr>
          <a:xfrm>
            <a:off x="1371600" y="4343400"/>
            <a:ext cx="6400800" cy="175260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dirty="0" smtClean="0">
                <a:solidFill>
                  <a:schemeClr val="tx1"/>
                </a:solidFill>
                <a:latin typeface="Times New Roman" pitchFamily="18" charset="0"/>
                <a:cs typeface="Times New Roman" pitchFamily="18" charset="0"/>
              </a:rPr>
              <a:t>By:</a:t>
            </a:r>
          </a:p>
          <a:p>
            <a:r>
              <a:rPr lang="en-IN" b="1" dirty="0" err="1" smtClean="0">
                <a:solidFill>
                  <a:schemeClr val="tx1"/>
                </a:solidFill>
                <a:latin typeface="Times New Roman" pitchFamily="18" charset="0"/>
                <a:cs typeface="Times New Roman" pitchFamily="18" charset="0"/>
              </a:rPr>
              <a:t>Dr.</a:t>
            </a:r>
            <a:r>
              <a:rPr lang="en-IN" b="1" dirty="0" smtClean="0">
                <a:solidFill>
                  <a:schemeClr val="tx1"/>
                </a:solidFill>
                <a:latin typeface="Times New Roman" pitchFamily="18" charset="0"/>
                <a:cs typeface="Times New Roman" pitchFamily="18" charset="0"/>
              </a:rPr>
              <a:t> R. K. </a:t>
            </a:r>
            <a:r>
              <a:rPr lang="en-IN" b="1" dirty="0" err="1" smtClean="0">
                <a:solidFill>
                  <a:schemeClr val="tx1"/>
                </a:solidFill>
                <a:latin typeface="Times New Roman" pitchFamily="18" charset="0"/>
                <a:cs typeface="Times New Roman" pitchFamily="18" charset="0"/>
              </a:rPr>
              <a:t>Jaiswal</a:t>
            </a:r>
            <a:endParaRPr lang="en-IN" b="1" dirty="0" smtClean="0">
              <a:solidFill>
                <a:schemeClr val="tx1"/>
              </a:solidFill>
              <a:latin typeface="Times New Roman" pitchFamily="18" charset="0"/>
              <a:cs typeface="Times New Roman" pitchFamily="18" charset="0"/>
            </a:endParaRPr>
          </a:p>
          <a:p>
            <a:r>
              <a:rPr lang="en-IN" dirty="0" err="1" smtClean="0">
                <a:solidFill>
                  <a:schemeClr val="tx1"/>
                </a:solidFill>
                <a:latin typeface="Times New Roman" pitchFamily="18" charset="0"/>
                <a:cs typeface="Times New Roman" pitchFamily="18" charset="0"/>
              </a:rPr>
              <a:t>Asstt</a:t>
            </a:r>
            <a:r>
              <a:rPr lang="en-IN" dirty="0" smtClean="0">
                <a:solidFill>
                  <a:schemeClr val="tx1"/>
                </a:solidFill>
                <a:latin typeface="Times New Roman" pitchFamily="18" charset="0"/>
                <a:cs typeface="Times New Roman" pitchFamily="18" charset="0"/>
              </a:rPr>
              <a:t>. Prof.-cum-Jr. Scientist</a:t>
            </a:r>
          </a:p>
          <a:p>
            <a:r>
              <a:rPr lang="en-IN" dirty="0" smtClean="0">
                <a:solidFill>
                  <a:schemeClr val="tx1"/>
                </a:solidFill>
                <a:latin typeface="Times New Roman" pitchFamily="18" charset="0"/>
                <a:cs typeface="Times New Roman" pitchFamily="18" charset="0"/>
              </a:rPr>
              <a:t>Dept. of LPT</a:t>
            </a:r>
          </a:p>
          <a:p>
            <a:r>
              <a:rPr lang="en-IN" dirty="0" smtClean="0">
                <a:solidFill>
                  <a:schemeClr val="tx1"/>
                </a:solidFill>
                <a:latin typeface="Times New Roman" pitchFamily="18" charset="0"/>
                <a:cs typeface="Times New Roman" pitchFamily="18" charset="0"/>
              </a:rPr>
              <a:t>Bihar Veterinary College</a:t>
            </a:r>
          </a:p>
          <a:p>
            <a:r>
              <a:rPr lang="en-IN" dirty="0" smtClean="0">
                <a:solidFill>
                  <a:schemeClr val="tx1"/>
                </a:solidFill>
                <a:latin typeface="Times New Roman" pitchFamily="18" charset="0"/>
                <a:cs typeface="Times New Roman" pitchFamily="18" charset="0"/>
              </a:rPr>
              <a:t>Bihar Animal Sciences University</a:t>
            </a:r>
          </a:p>
          <a:p>
            <a:r>
              <a:rPr lang="en-IN" dirty="0" smtClean="0">
                <a:solidFill>
                  <a:schemeClr val="tx1"/>
                </a:solidFill>
                <a:latin typeface="Times New Roman" pitchFamily="18" charset="0"/>
                <a:cs typeface="Times New Roman" pitchFamily="18" charset="0"/>
              </a:rPr>
              <a:t>Patna-800014 (Bihar)</a:t>
            </a:r>
          </a:p>
          <a:p>
            <a:endParaRPr lang="en-IN"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25" y="19048"/>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0"/>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95350" y="2057400"/>
            <a:ext cx="7353300" cy="1569660"/>
          </a:xfrm>
          <a:prstGeom prst="rect">
            <a:avLst/>
          </a:prstGeom>
          <a:noFill/>
        </p:spPr>
        <p:txBody>
          <a:bodyPr wrap="square" rtlCol="0">
            <a:spAutoFit/>
          </a:bodyPr>
          <a:lstStyle/>
          <a:p>
            <a:r>
              <a:rPr lang="en-AU" sz="3200" b="1" dirty="0">
                <a:solidFill>
                  <a:srgbClr val="FF0000"/>
                </a:solidFill>
                <a:latin typeface="+mj-lt"/>
                <a:ea typeface="+mj-ea"/>
                <a:cs typeface="+mj-cs"/>
              </a:rPr>
              <a:t>LPT </a:t>
            </a:r>
            <a:r>
              <a:rPr lang="en-AU" sz="3200" b="1" dirty="0" smtClean="0">
                <a:solidFill>
                  <a:srgbClr val="FF0000"/>
                </a:solidFill>
                <a:latin typeface="+mj-lt"/>
                <a:ea typeface="+mj-ea"/>
                <a:cs typeface="+mj-cs"/>
              </a:rPr>
              <a:t>602: </a:t>
            </a:r>
            <a:r>
              <a:rPr lang="en-IN" sz="3200" b="1" dirty="0" smtClean="0">
                <a:solidFill>
                  <a:srgbClr val="FF0000"/>
                </a:solidFill>
                <a:latin typeface="+mj-lt"/>
                <a:ea typeface="+mj-ea"/>
                <a:cs typeface="+mj-cs"/>
              </a:rPr>
              <a:t>MEAT</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PROCESSING</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 PACKAGING, QUALITY</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CONTROL</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AND</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MARKETING</a:t>
            </a:r>
          </a:p>
          <a:p>
            <a:pPr algn="ctr"/>
            <a:r>
              <a:rPr lang="en-IN" sz="3200" b="1" dirty="0" smtClean="0">
                <a:latin typeface="+mj-lt"/>
                <a:ea typeface="+mj-ea"/>
                <a:cs typeface="+mj-cs"/>
              </a:rPr>
              <a:t>Date of lecture: </a:t>
            </a:r>
            <a:r>
              <a:rPr lang="en-IN" sz="3200" b="1" dirty="0" smtClean="0">
                <a:latin typeface="+mj-lt"/>
                <a:ea typeface="+mj-ea"/>
                <a:cs typeface="+mj-cs"/>
              </a:rPr>
              <a:t>01/12/2020</a:t>
            </a:r>
            <a:endParaRPr lang="en-IN" sz="3200" b="1" dirty="0">
              <a:latin typeface="+mj-lt"/>
              <a:ea typeface="+mj-ea"/>
              <a:cs typeface="+mj-cs"/>
            </a:endParaRPr>
          </a:p>
        </p:txBody>
      </p:sp>
    </p:spTree>
    <p:extLst>
      <p:ext uri="{BB962C8B-B14F-4D97-AF65-F5344CB8AC3E}">
        <p14:creationId xmlns:p14="http://schemas.microsoft.com/office/powerpoint/2010/main" val="422276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Meat adulteration and substitution</a:t>
            </a:r>
            <a:endParaRPr lang="en-IN" b="1" dirty="0"/>
          </a:p>
        </p:txBody>
      </p:sp>
      <p:sp>
        <p:nvSpPr>
          <p:cNvPr id="3" name="Content Placeholder 2"/>
          <p:cNvSpPr>
            <a:spLocks noGrp="1"/>
          </p:cNvSpPr>
          <p:nvPr>
            <p:ph idx="1"/>
          </p:nvPr>
        </p:nvSpPr>
        <p:spPr/>
        <p:txBody>
          <a:bodyPr>
            <a:noAutofit/>
          </a:bodyPr>
          <a:lstStyle/>
          <a:p>
            <a:pPr lvl="0" algn="just"/>
            <a:r>
              <a:rPr lang="en-US" sz="2000" dirty="0"/>
              <a:t>In the handling of meats and preparation of meat food products attempts are sometimes made to substitute meat of lesser quality for that of higher quality with the object of deceiving public and gain more profit.</a:t>
            </a:r>
            <a:endParaRPr lang="en-IN" sz="2000" dirty="0"/>
          </a:p>
          <a:p>
            <a:pPr lvl="0" algn="just"/>
            <a:r>
              <a:rPr lang="en-US" sz="2000" dirty="0"/>
              <a:t>The differentiation of the muscle and fat of animals is of importance in connection with the possible substitution of inferior and at times repugnant meat for that of good quality.</a:t>
            </a:r>
            <a:endParaRPr lang="en-IN" sz="2000" dirty="0"/>
          </a:p>
          <a:p>
            <a:pPr lvl="0" algn="just"/>
            <a:r>
              <a:rPr lang="en-US" sz="2000" dirty="0"/>
              <a:t>The substitutions that may be practiced are, that of horseflesh for beef, chevon for mutton, mutton for venison, beef for mutton and occasionally the flesh of the cat for that of hare or rabbit.</a:t>
            </a:r>
            <a:endParaRPr lang="en-IN" sz="2000" dirty="0"/>
          </a:p>
          <a:p>
            <a:pPr lvl="0" algn="just"/>
            <a:r>
              <a:rPr lang="en-US" sz="2000" dirty="0"/>
              <a:t>It is not difficult to differentiate the flesh and fat of these animals in the carcass form or in joints by means of anatomical confirmation.</a:t>
            </a:r>
            <a:endParaRPr lang="en-IN" sz="2000" dirty="0"/>
          </a:p>
          <a:p>
            <a:pPr lvl="0" algn="just"/>
            <a:r>
              <a:rPr lang="en-US" sz="2000" dirty="0"/>
              <a:t>But, the recognition of horseflesh or other meats in minced or in sausage form depends on tests of chemical or biological nature</a:t>
            </a:r>
            <a:r>
              <a:rPr lang="en-US" sz="2000" dirty="0" smtClean="0"/>
              <a:t>.</a:t>
            </a:r>
            <a:endParaRPr lang="en-IN" sz="2000" dirty="0"/>
          </a:p>
        </p:txBody>
      </p:sp>
    </p:spTree>
    <p:extLst>
      <p:ext uri="{BB962C8B-B14F-4D97-AF65-F5344CB8AC3E}">
        <p14:creationId xmlns:p14="http://schemas.microsoft.com/office/powerpoint/2010/main" val="2472236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000" dirty="0" smtClean="0"/>
              <a:t>Horseflesh </a:t>
            </a:r>
            <a:r>
              <a:rPr lang="en-US" sz="2000" dirty="0"/>
              <a:t>possesses high contents of glycogen than that of other food animals.</a:t>
            </a:r>
            <a:endParaRPr lang="en-IN" sz="2000" dirty="0"/>
          </a:p>
          <a:p>
            <a:pPr lvl="0" algn="just"/>
            <a:r>
              <a:rPr lang="en-US" sz="2000" dirty="0"/>
              <a:t>Glycogen usually begins to disappear from the meat after slaughter.</a:t>
            </a:r>
            <a:endParaRPr lang="en-IN" sz="2000" dirty="0"/>
          </a:p>
          <a:p>
            <a:pPr lvl="0" algn="just"/>
            <a:r>
              <a:rPr lang="en-US" sz="2000" dirty="0"/>
              <a:t>So, the estimation of glycogen from meat has to be conducted immediately after slaughter and dressing of the food animal.</a:t>
            </a:r>
            <a:endParaRPr lang="en-IN" sz="2000" dirty="0"/>
          </a:p>
          <a:p>
            <a:pPr lvl="0" algn="just"/>
            <a:r>
              <a:rPr lang="en-US" sz="2000" dirty="0"/>
              <a:t>The liver of animals, particularly the pig and flesh of fetuses contain appreciable quantities of glycogen.</a:t>
            </a:r>
            <a:endParaRPr lang="en-IN" sz="2000" dirty="0"/>
          </a:p>
          <a:p>
            <a:pPr lvl="0" algn="just"/>
            <a:r>
              <a:rPr lang="en-US" sz="2000" dirty="0"/>
              <a:t>Thus there is every chance of mixing liver to indicate high levels of glycogen.</a:t>
            </a:r>
            <a:endParaRPr lang="en-IN" sz="2000" dirty="0"/>
          </a:p>
          <a:p>
            <a:pPr lvl="0" algn="just"/>
            <a:r>
              <a:rPr lang="en-US" sz="2000" dirty="0"/>
              <a:t>Hence, the interpretation of the result should be made with extreme caution</a:t>
            </a:r>
            <a:r>
              <a:rPr lang="en-US" sz="2000" dirty="0" smtClean="0"/>
              <a:t>.</a:t>
            </a:r>
            <a:r>
              <a:rPr lang="en-US" sz="2000" dirty="0"/>
              <a:t> The level of the mixing may very from 1 to 99% - adulteration.</a:t>
            </a:r>
            <a:endParaRPr lang="en-IN" sz="2000" dirty="0"/>
          </a:p>
          <a:p>
            <a:pPr lvl="0" algn="just"/>
            <a:r>
              <a:rPr lang="en-US" sz="2000" dirty="0"/>
              <a:t>If it is 100% it is substitution.</a:t>
            </a:r>
            <a:endParaRPr lang="en-IN" sz="2000" dirty="0"/>
          </a:p>
          <a:p>
            <a:pPr algn="just"/>
            <a:endParaRPr lang="en-IN" sz="2000" dirty="0"/>
          </a:p>
        </p:txBody>
      </p:sp>
    </p:spTree>
    <p:extLst>
      <p:ext uri="{BB962C8B-B14F-4D97-AF65-F5344CB8AC3E}">
        <p14:creationId xmlns:p14="http://schemas.microsoft.com/office/powerpoint/2010/main" val="199490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Methods for meat speciation</a:t>
            </a:r>
            <a:endParaRPr lang="en-IN" b="1" dirty="0"/>
          </a:p>
        </p:txBody>
      </p:sp>
      <p:sp>
        <p:nvSpPr>
          <p:cNvPr id="3" name="Content Placeholder 2"/>
          <p:cNvSpPr>
            <a:spLocks noGrp="1"/>
          </p:cNvSpPr>
          <p:nvPr>
            <p:ph idx="1"/>
          </p:nvPr>
        </p:nvSpPr>
        <p:spPr/>
        <p:txBody>
          <a:bodyPr>
            <a:normAutofit/>
          </a:bodyPr>
          <a:lstStyle/>
          <a:p>
            <a:pPr lvl="1" algn="just"/>
            <a:r>
              <a:rPr lang="en-US" sz="2400" dirty="0" smtClean="0"/>
              <a:t>Physical </a:t>
            </a:r>
            <a:r>
              <a:rPr lang="en-US" sz="2400" dirty="0"/>
              <a:t>or physiological </a:t>
            </a:r>
            <a:r>
              <a:rPr lang="en-US" sz="2400" dirty="0" smtClean="0"/>
              <a:t>methods</a:t>
            </a:r>
            <a:endParaRPr lang="en-IN" sz="2400" dirty="0"/>
          </a:p>
          <a:p>
            <a:pPr lvl="1" algn="just"/>
            <a:r>
              <a:rPr lang="en-US" sz="2400" dirty="0"/>
              <a:t>Chemical tests </a:t>
            </a:r>
            <a:endParaRPr lang="en-IN" sz="2400" dirty="0"/>
          </a:p>
          <a:p>
            <a:pPr lvl="1" algn="just"/>
            <a:r>
              <a:rPr lang="en-US" sz="2400" dirty="0"/>
              <a:t>Biological tests</a:t>
            </a:r>
            <a:endParaRPr lang="en-IN" sz="2400" dirty="0"/>
          </a:p>
          <a:p>
            <a:pPr algn="just"/>
            <a:endParaRPr lang="en-IN" sz="2400" dirty="0"/>
          </a:p>
          <a:p>
            <a:endParaRPr lang="en-IN" sz="3600" dirty="0"/>
          </a:p>
        </p:txBody>
      </p:sp>
    </p:spTree>
    <p:extLst>
      <p:ext uri="{BB962C8B-B14F-4D97-AF65-F5344CB8AC3E}">
        <p14:creationId xmlns:p14="http://schemas.microsoft.com/office/powerpoint/2010/main" val="1192682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400" b="1" dirty="0" smtClean="0"/>
              <a:t/>
            </a:r>
            <a:br>
              <a:rPr lang="en-US" sz="4400" b="1" dirty="0" smtClean="0"/>
            </a:br>
            <a:r>
              <a:rPr lang="en-US" sz="4400" b="1" dirty="0" smtClean="0"/>
              <a:t>Physical methods</a:t>
            </a:r>
            <a:r>
              <a:rPr lang="en-IN" sz="4400" b="1" dirty="0" smtClean="0"/>
              <a:t/>
            </a:r>
            <a:br>
              <a:rPr lang="en-IN" sz="4400" b="1" dirty="0" smtClean="0"/>
            </a:br>
            <a:endParaRPr lang="en-IN" sz="4400" b="1" dirty="0"/>
          </a:p>
        </p:txBody>
      </p:sp>
      <p:sp>
        <p:nvSpPr>
          <p:cNvPr id="3" name="Content Placeholder 2"/>
          <p:cNvSpPr>
            <a:spLocks noGrp="1"/>
          </p:cNvSpPr>
          <p:nvPr>
            <p:ph idx="1"/>
          </p:nvPr>
        </p:nvSpPr>
        <p:spPr/>
        <p:txBody>
          <a:bodyPr/>
          <a:lstStyle/>
          <a:p>
            <a:pPr lvl="2" algn="just"/>
            <a:r>
              <a:rPr lang="en-US" dirty="0" smtClean="0"/>
              <a:t>This </a:t>
            </a:r>
            <a:r>
              <a:rPr lang="en-US" dirty="0"/>
              <a:t>is based on general appearance, colour, texture, </a:t>
            </a:r>
            <a:r>
              <a:rPr lang="en-US" dirty="0" err="1"/>
              <a:t>odour</a:t>
            </a:r>
            <a:r>
              <a:rPr lang="en-US" dirty="0"/>
              <a:t> and tenderness of different species of meat.</a:t>
            </a:r>
            <a:endParaRPr lang="en-IN" sz="2000" dirty="0"/>
          </a:p>
          <a:p>
            <a:pPr lvl="2" algn="just"/>
            <a:r>
              <a:rPr lang="en-US" dirty="0"/>
              <a:t>Besides the general characteristics of body fat, its colour, marbling, firmness of fat can be identified.</a:t>
            </a:r>
            <a:endParaRPr lang="en-IN" sz="2000" dirty="0"/>
          </a:p>
          <a:p>
            <a:pPr lvl="2" algn="just"/>
            <a:r>
              <a:rPr lang="en-US" dirty="0"/>
              <a:t>Dentition formula, vertebral formula and articulation pattern, rib number and degree of curvature, characteristics of long bones will also help to identify the species if the carcass is intact.</a:t>
            </a:r>
            <a:endParaRPr lang="en-IN" sz="2000" dirty="0"/>
          </a:p>
          <a:p>
            <a:pPr algn="just"/>
            <a:endParaRPr lang="en-IN" dirty="0"/>
          </a:p>
        </p:txBody>
      </p:sp>
    </p:spTree>
    <p:extLst>
      <p:ext uri="{BB962C8B-B14F-4D97-AF65-F5344CB8AC3E}">
        <p14:creationId xmlns:p14="http://schemas.microsoft.com/office/powerpoint/2010/main" val="2319497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400" b="1" dirty="0" smtClean="0"/>
              <a:t/>
            </a:r>
            <a:br>
              <a:rPr lang="en-US" sz="4400" b="1" dirty="0" smtClean="0"/>
            </a:br>
            <a:r>
              <a:rPr lang="en-US" sz="4400" b="1" dirty="0" smtClean="0"/>
              <a:t>Chemical Methods</a:t>
            </a:r>
            <a:r>
              <a:rPr lang="en-IN" sz="4400" b="1" dirty="0" smtClean="0"/>
              <a:t/>
            </a:r>
            <a:br>
              <a:rPr lang="en-IN" sz="4400" b="1" dirty="0" smtClean="0"/>
            </a:br>
            <a:endParaRPr lang="en-IN" sz="4400" b="1" dirty="0"/>
          </a:p>
        </p:txBody>
      </p:sp>
      <p:sp>
        <p:nvSpPr>
          <p:cNvPr id="3" name="Content Placeholder 2"/>
          <p:cNvSpPr>
            <a:spLocks noGrp="1"/>
          </p:cNvSpPr>
          <p:nvPr>
            <p:ph idx="1"/>
          </p:nvPr>
        </p:nvSpPr>
        <p:spPr/>
        <p:txBody>
          <a:bodyPr/>
          <a:lstStyle/>
          <a:p>
            <a:endParaRPr lang="en-IN" dirty="0"/>
          </a:p>
          <a:p>
            <a:pPr lvl="2"/>
            <a:r>
              <a:rPr lang="en-US" dirty="0" smtClean="0"/>
              <a:t>Linoleic </a:t>
            </a:r>
            <a:r>
              <a:rPr lang="en-US" dirty="0"/>
              <a:t>acid content</a:t>
            </a:r>
            <a:endParaRPr lang="en-IN" sz="2000" dirty="0"/>
          </a:p>
          <a:p>
            <a:pPr lvl="2"/>
            <a:r>
              <a:rPr lang="en-US" dirty="0"/>
              <a:t>Iodine value</a:t>
            </a:r>
            <a:endParaRPr lang="en-IN" sz="2000" dirty="0"/>
          </a:p>
          <a:p>
            <a:pPr lvl="2"/>
            <a:r>
              <a:rPr lang="en-US" dirty="0"/>
              <a:t>Refractive index of fat</a:t>
            </a:r>
            <a:endParaRPr lang="en-IN" sz="2000" dirty="0"/>
          </a:p>
          <a:p>
            <a:pPr lvl="2"/>
            <a:r>
              <a:rPr lang="en-US" dirty="0"/>
              <a:t>Melting point of </a:t>
            </a:r>
            <a:r>
              <a:rPr lang="en-US" dirty="0" smtClean="0"/>
              <a:t>fat</a:t>
            </a:r>
            <a:endParaRPr lang="en-IN" sz="2000" dirty="0"/>
          </a:p>
          <a:p>
            <a:pPr lvl="2"/>
            <a:r>
              <a:rPr lang="en-US" dirty="0" smtClean="0"/>
              <a:t>Myoglobin </a:t>
            </a:r>
            <a:r>
              <a:rPr lang="en-US" dirty="0"/>
              <a:t>content</a:t>
            </a:r>
            <a:endParaRPr lang="en-IN" dirty="0"/>
          </a:p>
        </p:txBody>
      </p:sp>
    </p:spTree>
    <p:extLst>
      <p:ext uri="{BB962C8B-B14F-4D97-AF65-F5344CB8AC3E}">
        <p14:creationId xmlns:p14="http://schemas.microsoft.com/office/powerpoint/2010/main" val="3899447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400" b="1" dirty="0" smtClean="0"/>
              <a:t/>
            </a:r>
            <a:br>
              <a:rPr lang="en-US" sz="4400" b="1" dirty="0" smtClean="0"/>
            </a:br>
            <a:r>
              <a:rPr lang="en-US" sz="4400" b="1" dirty="0" smtClean="0"/>
              <a:t>Biological Methods</a:t>
            </a:r>
            <a:r>
              <a:rPr lang="en-IN" sz="4400" b="1" dirty="0" smtClean="0"/>
              <a:t/>
            </a:r>
            <a:br>
              <a:rPr lang="en-IN" sz="4400" b="1" dirty="0" smtClean="0"/>
            </a:br>
            <a:endParaRPr lang="en-IN" sz="4400" b="1" dirty="0"/>
          </a:p>
        </p:txBody>
      </p:sp>
      <p:sp>
        <p:nvSpPr>
          <p:cNvPr id="3" name="Content Placeholder 2"/>
          <p:cNvSpPr>
            <a:spLocks noGrp="1"/>
          </p:cNvSpPr>
          <p:nvPr>
            <p:ph idx="1"/>
          </p:nvPr>
        </p:nvSpPr>
        <p:spPr/>
        <p:txBody>
          <a:bodyPr>
            <a:normAutofit/>
          </a:bodyPr>
          <a:lstStyle/>
          <a:p>
            <a:endParaRPr lang="en-IN" sz="2400" dirty="0"/>
          </a:p>
          <a:p>
            <a:pPr lvl="2"/>
            <a:r>
              <a:rPr lang="en-US" dirty="0" smtClean="0"/>
              <a:t>Electrophoretic </a:t>
            </a:r>
            <a:r>
              <a:rPr lang="en-US" dirty="0"/>
              <a:t>method</a:t>
            </a:r>
            <a:endParaRPr lang="en-IN" dirty="0"/>
          </a:p>
          <a:p>
            <a:pPr lvl="2"/>
            <a:r>
              <a:rPr lang="en-US" dirty="0"/>
              <a:t>Immunological</a:t>
            </a:r>
            <a:r>
              <a:rPr lang="en-US" b="1" dirty="0"/>
              <a:t> </a:t>
            </a:r>
            <a:r>
              <a:rPr lang="en-US" dirty="0"/>
              <a:t>method</a:t>
            </a:r>
            <a:endParaRPr lang="en-IN" dirty="0"/>
          </a:p>
          <a:p>
            <a:pPr lvl="2"/>
            <a:r>
              <a:rPr lang="en-US" dirty="0"/>
              <a:t>Latest techniques</a:t>
            </a:r>
            <a:endParaRPr lang="en-IN" dirty="0"/>
          </a:p>
          <a:p>
            <a:endParaRPr lang="en-IN" sz="2400" dirty="0"/>
          </a:p>
        </p:txBody>
      </p:sp>
    </p:spTree>
    <p:extLst>
      <p:ext uri="{BB962C8B-B14F-4D97-AF65-F5344CB8AC3E}">
        <p14:creationId xmlns:p14="http://schemas.microsoft.com/office/powerpoint/2010/main" val="229098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6160</TotalTime>
  <Words>284</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 III: Meat adulteration and substitution (Part I)</vt:lpstr>
      <vt:lpstr>Meat adulteration and substitution</vt:lpstr>
      <vt:lpstr>PowerPoint Presentation</vt:lpstr>
      <vt:lpstr>Methods for meat speciation</vt:lpstr>
      <vt:lpstr> Physical methods </vt:lpstr>
      <vt:lpstr> Chemical Methods </vt:lpstr>
      <vt:lpstr> Biological Methods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Meat adulteration and substitution (Part I)</dc:title>
  <dc:creator>ROHIT</dc:creator>
  <cp:lastModifiedBy>ROHIT</cp:lastModifiedBy>
  <cp:revision>4</cp:revision>
  <dcterms:created xsi:type="dcterms:W3CDTF">2006-08-16T00:00:00Z</dcterms:created>
  <dcterms:modified xsi:type="dcterms:W3CDTF">2020-12-05T11:12:44Z</dcterms:modified>
</cp:coreProperties>
</file>