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III: </a:t>
            </a:r>
            <a:r>
              <a:rPr kumimoji="1" lang="en-I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Meat adulteration and substitution (</a:t>
            </a:r>
            <a:r>
              <a:rPr kumimoji="1" lang="en-IN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 V)</a:t>
            </a: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</a:p>
          <a:p>
            <a:pPr algn="ctr"/>
            <a:r>
              <a:rPr lang="en-IN" sz="3200" b="1" dirty="0" smtClean="0">
                <a:latin typeface="+mj-lt"/>
                <a:ea typeface="+mj-ea"/>
                <a:cs typeface="+mj-cs"/>
              </a:rPr>
              <a:t>Date of lecture: 22/12/2020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1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IMMUNOLOGICAL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Tube </a:t>
            </a:r>
            <a:r>
              <a:rPr lang="en-US" dirty="0"/>
              <a:t>precipitin test</a:t>
            </a:r>
            <a:endParaRPr lang="en-IN" sz="2400" dirty="0"/>
          </a:p>
          <a:p>
            <a:pPr lvl="1"/>
            <a:r>
              <a:rPr lang="en-US" dirty="0" err="1"/>
              <a:t>Haemagglutination</a:t>
            </a:r>
            <a:r>
              <a:rPr lang="en-US" dirty="0"/>
              <a:t> test (HAT)</a:t>
            </a:r>
            <a:endParaRPr lang="en-IN" sz="2400" dirty="0"/>
          </a:p>
          <a:p>
            <a:pPr lvl="1"/>
            <a:r>
              <a:rPr lang="en-US" dirty="0"/>
              <a:t>Complement fixation test (CFT)</a:t>
            </a:r>
            <a:endParaRPr lang="en-IN" sz="2400" dirty="0"/>
          </a:p>
          <a:p>
            <a:pPr lvl="1"/>
            <a:r>
              <a:rPr lang="en-US" dirty="0"/>
              <a:t>Agar gel </a:t>
            </a:r>
            <a:r>
              <a:rPr lang="en-US" dirty="0" err="1"/>
              <a:t>immuno</a:t>
            </a:r>
            <a:r>
              <a:rPr lang="en-US" dirty="0"/>
              <a:t> diffusion test (AGID)</a:t>
            </a:r>
            <a:endParaRPr lang="en-IN" sz="2400" dirty="0"/>
          </a:p>
          <a:p>
            <a:pPr lvl="1"/>
            <a:r>
              <a:rPr lang="en-US" dirty="0"/>
              <a:t>Dry disc </a:t>
            </a:r>
            <a:r>
              <a:rPr lang="en-US" dirty="0" err="1"/>
              <a:t>immuno</a:t>
            </a:r>
            <a:r>
              <a:rPr lang="en-US" dirty="0"/>
              <a:t> diffusion test</a:t>
            </a:r>
            <a:endParaRPr lang="en-IN" sz="2400" dirty="0"/>
          </a:p>
          <a:p>
            <a:pPr lvl="1"/>
            <a:r>
              <a:rPr lang="en-US" dirty="0"/>
              <a:t>Enzyme linked </a:t>
            </a:r>
            <a:r>
              <a:rPr lang="en-US" dirty="0" err="1"/>
              <a:t>immuno</a:t>
            </a:r>
            <a:r>
              <a:rPr lang="en-US" dirty="0"/>
              <a:t> sorbent assay (ELISA)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643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Agar </a:t>
            </a:r>
            <a:r>
              <a:rPr lang="en-US" dirty="0"/>
              <a:t>Gel </a:t>
            </a:r>
            <a:r>
              <a:rPr lang="en-US" dirty="0" err="1"/>
              <a:t>Immuno</a:t>
            </a:r>
            <a:r>
              <a:rPr lang="en-US" dirty="0"/>
              <a:t> Diffusion Test (AGID)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Based </a:t>
            </a:r>
            <a:r>
              <a:rPr lang="en-US" sz="2400" dirty="0"/>
              <a:t>on a simple double diffusion method (</a:t>
            </a:r>
            <a:r>
              <a:rPr lang="en-US" sz="2400" dirty="0" err="1"/>
              <a:t>Ouchterlony</a:t>
            </a:r>
            <a:r>
              <a:rPr lang="en-US" sz="2400" dirty="0"/>
              <a:t>, 1948). 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Species </a:t>
            </a:r>
            <a:r>
              <a:rPr lang="en-US" sz="2400" dirty="0"/>
              <a:t>specific antiserum (antibody) and unidentified meat extract (antigen) are allowed to diffuse towards one another in an agar gel slab. 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If </a:t>
            </a:r>
            <a:r>
              <a:rPr lang="en-US" sz="2400" dirty="0"/>
              <a:t>the antigen and antibody are homologous a precipitin band is formed along the line where the two meet.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220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Enzyme </a:t>
            </a:r>
            <a:r>
              <a:rPr lang="en-US" dirty="0"/>
              <a:t>Linked </a:t>
            </a:r>
            <a:r>
              <a:rPr lang="en-US" dirty="0" err="1"/>
              <a:t>Immuno</a:t>
            </a:r>
            <a:r>
              <a:rPr lang="en-US" dirty="0"/>
              <a:t> Sorbent Assay (ELISA)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 smtClean="0"/>
              <a:t>The </a:t>
            </a:r>
            <a:r>
              <a:rPr lang="en-US" sz="2400" dirty="0"/>
              <a:t>technique involves the application of species specific antibodies to the proteins (antigen) coated on the plastic surface of micro-</a:t>
            </a:r>
            <a:r>
              <a:rPr lang="en-US" sz="2400" dirty="0" err="1"/>
              <a:t>titre</a:t>
            </a:r>
            <a:r>
              <a:rPr lang="en-US" sz="2400" dirty="0"/>
              <a:t> plate.</a:t>
            </a:r>
            <a:endParaRPr lang="en-IN" sz="2400" dirty="0"/>
          </a:p>
          <a:p>
            <a:pPr lvl="0" algn="just"/>
            <a:r>
              <a:rPr lang="en-US" sz="2400" dirty="0"/>
              <a:t>The recognition of antigen results in the formation of antigen-antibody complex, which are detected by either enzyme linked immunoglobulin or protein A (antibody detector) producing visible colour reaction with added substrate.</a:t>
            </a:r>
            <a:endParaRPr lang="en-IN" sz="2400" dirty="0"/>
          </a:p>
          <a:p>
            <a:pPr lvl="0" algn="just"/>
            <a:r>
              <a:rPr lang="en-US" sz="2400" dirty="0"/>
              <a:t>The colour intensity is measured objectively at a specific wave length in a micro ELISA reader as absorbance value.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2806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techniques in meat species identification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Production </a:t>
            </a:r>
            <a:r>
              <a:rPr lang="en-US" sz="2400" dirty="0"/>
              <a:t>of monoclonal antibodies and application of ELISA.</a:t>
            </a:r>
            <a:endParaRPr lang="en-IN" sz="2400" dirty="0"/>
          </a:p>
          <a:p>
            <a:pPr lvl="0" algn="just"/>
            <a:r>
              <a:rPr lang="en-US" sz="2400" dirty="0"/>
              <a:t>Use of DNA probes and application of DNA hybridization technique.</a:t>
            </a:r>
            <a:endParaRPr lang="en-IN" sz="2400" dirty="0"/>
          </a:p>
          <a:p>
            <a:pPr lvl="0" algn="just"/>
            <a:r>
              <a:rPr lang="en-US" sz="2400" dirty="0"/>
              <a:t>Use of Polymerase Chain Reaction (PCR) in species identification.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7142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16280</TotalTime>
  <Words>271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III: Meat adulteration and substitution (Part V)</vt:lpstr>
      <vt:lpstr>IMMUNOLOGICAL METHODS</vt:lpstr>
      <vt:lpstr> Agar Gel Immuno Diffusion Test (AGID) </vt:lpstr>
      <vt:lpstr> Enzyme Linked Immuno Sorbent Assay (ELISA) </vt:lpstr>
      <vt:lpstr>Recent techniques in meat species identification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III: Meat adulteration and substitution (Part I)</dc:title>
  <dc:creator>ROHIT</dc:creator>
  <cp:lastModifiedBy>ROHIT</cp:lastModifiedBy>
  <cp:revision>17</cp:revision>
  <dcterms:created xsi:type="dcterms:W3CDTF">2006-08-16T00:00:00Z</dcterms:created>
  <dcterms:modified xsi:type="dcterms:W3CDTF">2020-12-24T11:01:19Z</dcterms:modified>
</cp:coreProperties>
</file>