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58" r:id="rId4"/>
    <p:sldId id="259" r:id="rId5"/>
    <p:sldId id="260" r:id="rId6"/>
    <p:sldId id="272"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6" r:id="rId21"/>
    <p:sldId id="275" r:id="rId22"/>
    <p:sldId id="280" r:id="rId23"/>
    <p:sldId id="282" r:id="rId24"/>
    <p:sldId id="281" r:id="rId25"/>
    <p:sldId id="283" r:id="rId26"/>
    <p:sldId id="284" r:id="rId27"/>
    <p:sldId id="277" r:id="rId28"/>
    <p:sldId id="278" r:id="rId29"/>
    <p:sldId id="279"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54800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61996" y="4724400"/>
            <a:ext cx="4038600" cy="923330"/>
          </a:xfrm>
          <a:prstGeom prst="rect">
            <a:avLst/>
          </a:prstGeom>
          <a:noFill/>
        </p:spPr>
        <p:txBody>
          <a:bodyPr wrap="square" rtlCol="0">
            <a:spAutoFit/>
          </a:bodyPr>
          <a:lstStyle/>
          <a:p>
            <a:r>
              <a:rPr lang="en-US" dirty="0" err="1" smtClean="0"/>
              <a:t>Dr</a:t>
            </a:r>
            <a:r>
              <a:rPr lang="en-US" dirty="0" smtClean="0"/>
              <a:t> Alok Kumar</a:t>
            </a:r>
          </a:p>
          <a:p>
            <a:r>
              <a:rPr lang="en-US" dirty="0" smtClean="0"/>
              <a:t>Assistant Professor Cum </a:t>
            </a:r>
            <a:r>
              <a:rPr lang="en-US" dirty="0" err="1" smtClean="0"/>
              <a:t>Jn</a:t>
            </a:r>
            <a:r>
              <a:rPr lang="en-US" dirty="0" smtClean="0"/>
              <a:t> Scientist</a:t>
            </a:r>
          </a:p>
          <a:p>
            <a:r>
              <a:rPr lang="en-US" dirty="0" smtClean="0"/>
              <a:t>Dept. VGO, BVC, BASU</a:t>
            </a:r>
            <a:endParaRPr lang="en-IN" dirty="0"/>
          </a:p>
        </p:txBody>
      </p:sp>
    </p:spTree>
    <p:extLst>
      <p:ext uri="{BB962C8B-B14F-4D97-AF65-F5344CB8AC3E}">
        <p14:creationId xmlns:p14="http://schemas.microsoft.com/office/powerpoint/2010/main" val="185887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92162"/>
          </a:xfrm>
        </p:spPr>
        <p:txBody>
          <a:bodyPr>
            <a:normAutofit/>
          </a:bodyPr>
          <a:lstStyle/>
          <a:p>
            <a:r>
              <a:rPr lang="en-IN" sz="3200" dirty="0" err="1"/>
              <a:t>Electroejaculator</a:t>
            </a:r>
            <a:r>
              <a:rPr lang="en-IN" sz="3200" dirty="0"/>
              <a:t> method</a:t>
            </a:r>
          </a:p>
        </p:txBody>
      </p:sp>
      <p:sp>
        <p:nvSpPr>
          <p:cNvPr id="3" name="Content Placeholder 2"/>
          <p:cNvSpPr>
            <a:spLocks noGrp="1"/>
          </p:cNvSpPr>
          <p:nvPr>
            <p:ph idx="1"/>
          </p:nvPr>
        </p:nvSpPr>
        <p:spPr>
          <a:xfrm>
            <a:off x="457200" y="1066800"/>
            <a:ext cx="8229600" cy="4983163"/>
          </a:xfrm>
        </p:spPr>
        <p:txBody>
          <a:bodyPr>
            <a:normAutofit fontScale="70000" lnSpcReduction="20000"/>
          </a:bodyPr>
          <a:lstStyle/>
          <a:p>
            <a:r>
              <a:rPr lang="en-US" dirty="0"/>
              <a:t>Procedure</a:t>
            </a:r>
          </a:p>
          <a:p>
            <a:endParaRPr lang="en-US" dirty="0"/>
          </a:p>
          <a:p>
            <a:pPr algn="just">
              <a:lnSpc>
                <a:spcPct val="170000"/>
              </a:lnSpc>
            </a:pPr>
            <a:r>
              <a:rPr lang="en-US" sz="2900" dirty="0"/>
              <a:t>The animal is restrained in a </a:t>
            </a:r>
            <a:r>
              <a:rPr lang="en-US" sz="2900" dirty="0" err="1" smtClean="0"/>
              <a:t>trevis</a:t>
            </a:r>
            <a:endParaRPr lang="en-US" sz="2900" dirty="0"/>
          </a:p>
          <a:p>
            <a:pPr algn="just">
              <a:lnSpc>
                <a:spcPct val="170000"/>
              </a:lnSpc>
            </a:pPr>
            <a:r>
              <a:rPr lang="en-US" sz="2900" dirty="0" smtClean="0"/>
              <a:t>The </a:t>
            </a:r>
            <a:r>
              <a:rPr lang="en-US" sz="2900" dirty="0" err="1"/>
              <a:t>preputial</a:t>
            </a:r>
            <a:r>
              <a:rPr lang="en-US" sz="2900" dirty="0"/>
              <a:t> hairs may be clipped, washed and dried</a:t>
            </a:r>
          </a:p>
          <a:p>
            <a:pPr algn="just">
              <a:lnSpc>
                <a:spcPct val="170000"/>
              </a:lnSpc>
            </a:pPr>
            <a:r>
              <a:rPr lang="en-US" sz="2900" i="1" dirty="0">
                <a:solidFill>
                  <a:srgbClr val="002060"/>
                </a:solidFill>
              </a:rPr>
              <a:t>Teasing or sexually stimulating the bull before applying electro ejaculate may help to inform the quality and quantity of semen</a:t>
            </a:r>
          </a:p>
          <a:p>
            <a:pPr algn="just">
              <a:lnSpc>
                <a:spcPct val="170000"/>
              </a:lnSpc>
            </a:pPr>
            <a:r>
              <a:rPr lang="en-US" sz="2900" dirty="0"/>
              <a:t>After cleaning the rectum the glove hand with the electrodes is inserted and </a:t>
            </a:r>
            <a:r>
              <a:rPr lang="en-US" sz="2900" dirty="0">
                <a:solidFill>
                  <a:srgbClr val="FF0000"/>
                </a:solidFill>
              </a:rPr>
              <a:t>passed forward </a:t>
            </a:r>
            <a:r>
              <a:rPr lang="en-US" sz="2900" dirty="0" err="1">
                <a:solidFill>
                  <a:srgbClr val="FF0000"/>
                </a:solidFill>
              </a:rPr>
              <a:t>upto</a:t>
            </a:r>
            <a:r>
              <a:rPr lang="en-US" sz="2900" dirty="0">
                <a:solidFill>
                  <a:srgbClr val="FF0000"/>
                </a:solidFill>
              </a:rPr>
              <a:t> 30 cm </a:t>
            </a:r>
            <a:r>
              <a:rPr lang="en-US" sz="2900" dirty="0"/>
              <a:t>and the electrodes can be pressed down on the floor of the rectum directly over the two </a:t>
            </a:r>
            <a:r>
              <a:rPr lang="en-US" sz="2900" dirty="0" err="1"/>
              <a:t>ampullae</a:t>
            </a:r>
            <a:r>
              <a:rPr lang="en-US" sz="2900" dirty="0"/>
              <a:t> between the two diverting seminal </a:t>
            </a:r>
            <a:r>
              <a:rPr lang="en-US" sz="2900" dirty="0" smtClean="0"/>
              <a:t>vesicles</a:t>
            </a:r>
          </a:p>
          <a:p>
            <a:endParaRPr lang="en-US" sz="2900" dirty="0"/>
          </a:p>
        </p:txBody>
      </p:sp>
    </p:spTree>
    <p:extLst>
      <p:ext uri="{BB962C8B-B14F-4D97-AF65-F5344CB8AC3E}">
        <p14:creationId xmlns:p14="http://schemas.microsoft.com/office/powerpoint/2010/main" val="50512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err="1">
                <a:solidFill>
                  <a:prstClr val="black"/>
                </a:solidFill>
              </a:rPr>
              <a:t>Electroejaculator</a:t>
            </a:r>
            <a:r>
              <a:rPr lang="en-IN" sz="3200" dirty="0">
                <a:solidFill>
                  <a:prstClr val="black"/>
                </a:solidFill>
              </a:rPr>
              <a:t> method</a:t>
            </a:r>
            <a:endParaRPr lang="en-IN" dirty="0"/>
          </a:p>
        </p:txBody>
      </p:sp>
      <p:sp>
        <p:nvSpPr>
          <p:cNvPr id="3" name="Content Placeholder 2"/>
          <p:cNvSpPr>
            <a:spLocks noGrp="1"/>
          </p:cNvSpPr>
          <p:nvPr>
            <p:ph idx="1"/>
          </p:nvPr>
        </p:nvSpPr>
        <p:spPr/>
        <p:txBody>
          <a:bodyPr>
            <a:normAutofit fontScale="92500" lnSpcReduction="20000"/>
          </a:bodyPr>
          <a:lstStyle/>
          <a:p>
            <a:pPr>
              <a:lnSpc>
                <a:spcPct val="200000"/>
              </a:lnSpc>
            </a:pPr>
            <a:r>
              <a:rPr lang="en-US" sz="2000" b="1" dirty="0">
                <a:solidFill>
                  <a:srgbClr val="00B050"/>
                </a:solidFill>
              </a:rPr>
              <a:t>An alternate current is passed starting at 5 voltage and return back to zero every 5 to 10 seconds</a:t>
            </a:r>
            <a:r>
              <a:rPr lang="en-US" sz="2000" b="1" dirty="0" smtClean="0">
                <a:solidFill>
                  <a:srgbClr val="00B050"/>
                </a:solidFill>
              </a:rPr>
              <a:t>.</a:t>
            </a:r>
          </a:p>
          <a:p>
            <a:pPr>
              <a:lnSpc>
                <a:spcPct val="200000"/>
              </a:lnSpc>
            </a:pPr>
            <a:r>
              <a:rPr lang="en-US" sz="2000" dirty="0" smtClean="0"/>
              <a:t>This </a:t>
            </a:r>
            <a:r>
              <a:rPr lang="en-US" sz="2000" dirty="0"/>
              <a:t>is gradually increased up to 15 volts. Generally the erection and ejaculation occurs at 10-15 volts when 0.5 to 1 ampere current is flowing.</a:t>
            </a:r>
          </a:p>
          <a:p>
            <a:pPr>
              <a:lnSpc>
                <a:spcPct val="200000"/>
              </a:lnSpc>
            </a:pPr>
            <a:r>
              <a:rPr lang="en-US" sz="2000" dirty="0"/>
              <a:t>The semen is collected in a clean sterile glass with a glass funnel.</a:t>
            </a:r>
          </a:p>
          <a:p>
            <a:pPr>
              <a:lnSpc>
                <a:spcPct val="200000"/>
              </a:lnSpc>
            </a:pPr>
            <a:r>
              <a:rPr lang="en-US" sz="2000" dirty="0"/>
              <a:t>The first portion generally consists of merely the watery secretion of the accessory glands and can be discarded.</a:t>
            </a:r>
          </a:p>
          <a:p>
            <a:pPr>
              <a:lnSpc>
                <a:spcPct val="200000"/>
              </a:lnSpc>
            </a:pPr>
            <a:r>
              <a:rPr lang="en-US" sz="2000" dirty="0"/>
              <a:t>The portion is usually containing semen is collected and used.</a:t>
            </a:r>
            <a:endParaRPr lang="en-IN" sz="2000" dirty="0"/>
          </a:p>
        </p:txBody>
      </p:sp>
    </p:spTree>
    <p:extLst>
      <p:ext uri="{BB962C8B-B14F-4D97-AF65-F5344CB8AC3E}">
        <p14:creationId xmlns:p14="http://schemas.microsoft.com/office/powerpoint/2010/main" val="30569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sz="3200" dirty="0" err="1">
                <a:solidFill>
                  <a:prstClr val="black"/>
                </a:solidFill>
              </a:rPr>
              <a:t>Electroejaculator</a:t>
            </a:r>
            <a:r>
              <a:rPr lang="en-IN" sz="3200" dirty="0">
                <a:solidFill>
                  <a:prstClr val="black"/>
                </a:solidFill>
              </a:rPr>
              <a:t> method</a:t>
            </a:r>
            <a:endParaRPr lang="en-IN" dirty="0"/>
          </a:p>
        </p:txBody>
      </p:sp>
      <p:sp>
        <p:nvSpPr>
          <p:cNvPr id="3" name="Content Placeholder 2"/>
          <p:cNvSpPr>
            <a:spLocks noGrp="1"/>
          </p:cNvSpPr>
          <p:nvPr>
            <p:ph idx="1"/>
          </p:nvPr>
        </p:nvSpPr>
        <p:spPr>
          <a:xfrm>
            <a:off x="457200" y="1066800"/>
            <a:ext cx="8229600" cy="5105400"/>
          </a:xfrm>
        </p:spPr>
        <p:txBody>
          <a:bodyPr>
            <a:normAutofit fontScale="47500" lnSpcReduction="20000"/>
          </a:bodyPr>
          <a:lstStyle/>
          <a:p>
            <a:r>
              <a:rPr lang="en-US" sz="3600" b="1" dirty="0"/>
              <a:t>Advantages</a:t>
            </a:r>
          </a:p>
          <a:p>
            <a:endParaRPr lang="en-US" dirty="0"/>
          </a:p>
          <a:p>
            <a:pPr>
              <a:lnSpc>
                <a:spcPct val="170000"/>
              </a:lnSpc>
            </a:pPr>
            <a:r>
              <a:rPr lang="en-US" dirty="0"/>
              <a:t>Semen can be collected from males that refuse to donate semen in artificial vagina, lowered sex libido or when injuries or deformities make this impossible</a:t>
            </a:r>
            <a:r>
              <a:rPr lang="en-US" dirty="0" smtClean="0"/>
              <a:t>.</a:t>
            </a:r>
            <a:endParaRPr lang="en-US" dirty="0"/>
          </a:p>
          <a:p>
            <a:pPr>
              <a:lnSpc>
                <a:spcPct val="170000"/>
              </a:lnSpc>
            </a:pPr>
            <a:r>
              <a:rPr lang="en-US" dirty="0"/>
              <a:t>Helps to collect the semen from bulls that are not able to mount</a:t>
            </a:r>
          </a:p>
          <a:p>
            <a:pPr>
              <a:lnSpc>
                <a:spcPct val="170000"/>
              </a:lnSpc>
            </a:pPr>
            <a:r>
              <a:rPr lang="en-US" dirty="0"/>
              <a:t>Bulls that are recumbent but having good pedigree can be collected by this </a:t>
            </a:r>
            <a:r>
              <a:rPr lang="en-US" dirty="0" smtClean="0"/>
              <a:t>method</a:t>
            </a:r>
          </a:p>
          <a:p>
            <a:endParaRPr lang="en-US" dirty="0"/>
          </a:p>
          <a:p>
            <a:r>
              <a:rPr lang="en-US" sz="3600" b="1" dirty="0"/>
              <a:t>Disadvantages</a:t>
            </a:r>
          </a:p>
          <a:p>
            <a:endParaRPr lang="en-US" dirty="0"/>
          </a:p>
          <a:p>
            <a:pPr>
              <a:lnSpc>
                <a:spcPct val="170000"/>
              </a:lnSpc>
            </a:pPr>
            <a:r>
              <a:rPr lang="en-US" dirty="0"/>
              <a:t>The technique may be painful to bulls. It can not be practiced frequently, since frequent use of this method may affect the health status of the bulls.</a:t>
            </a:r>
          </a:p>
          <a:p>
            <a:pPr>
              <a:lnSpc>
                <a:spcPct val="170000"/>
              </a:lnSpc>
            </a:pPr>
            <a:r>
              <a:rPr lang="en-US" dirty="0"/>
              <a:t>The quality of semen collected by electro ejaculation cannot be compared with semen obtained by AV method because the non accessory sex gland secretion.</a:t>
            </a:r>
          </a:p>
          <a:p>
            <a:pPr>
              <a:lnSpc>
                <a:spcPct val="170000"/>
              </a:lnSpc>
            </a:pPr>
            <a:r>
              <a:rPr lang="en-US" dirty="0"/>
              <a:t>The semen collected by this method is usually more in volume and less in sperm concentration. The contamination of semen will also be more.</a:t>
            </a:r>
            <a:endParaRPr lang="en-IN" dirty="0"/>
          </a:p>
        </p:txBody>
      </p:sp>
    </p:spTree>
    <p:extLst>
      <p:ext uri="{BB962C8B-B14F-4D97-AF65-F5344CB8AC3E}">
        <p14:creationId xmlns:p14="http://schemas.microsoft.com/office/powerpoint/2010/main" val="1966507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IN" sz="3200" dirty="0"/>
              <a:t>Artificial vagina (AV) method</a:t>
            </a:r>
          </a:p>
        </p:txBody>
      </p:sp>
      <p:sp>
        <p:nvSpPr>
          <p:cNvPr id="3" name="Content Placeholder 2"/>
          <p:cNvSpPr>
            <a:spLocks noGrp="1"/>
          </p:cNvSpPr>
          <p:nvPr>
            <p:ph idx="1"/>
          </p:nvPr>
        </p:nvSpPr>
        <p:spPr>
          <a:xfrm>
            <a:off x="457200" y="990600"/>
            <a:ext cx="8229600" cy="5562600"/>
          </a:xfrm>
        </p:spPr>
        <p:txBody>
          <a:bodyPr>
            <a:normAutofit lnSpcReduction="10000"/>
          </a:bodyPr>
          <a:lstStyle/>
          <a:p>
            <a:pPr>
              <a:lnSpc>
                <a:spcPct val="200000"/>
              </a:lnSpc>
            </a:pPr>
            <a:r>
              <a:rPr lang="en-US" sz="2000" dirty="0" smtClean="0"/>
              <a:t>The </a:t>
            </a:r>
            <a:r>
              <a:rPr lang="en-US" sz="2000" dirty="0"/>
              <a:t>AV provides the most satisfactory method of collecting semen from bulls. </a:t>
            </a:r>
          </a:p>
          <a:p>
            <a:pPr>
              <a:lnSpc>
                <a:spcPct val="200000"/>
              </a:lnSpc>
            </a:pPr>
            <a:r>
              <a:rPr lang="en-US" sz="2000" dirty="0"/>
              <a:t>This is the most widely used and preferred method for routine semen collection.</a:t>
            </a:r>
          </a:p>
          <a:p>
            <a:pPr>
              <a:lnSpc>
                <a:spcPct val="200000"/>
              </a:lnSpc>
            </a:pPr>
            <a:r>
              <a:rPr lang="en-US" sz="2000" dirty="0"/>
              <a:t>This method has several advantages over other methods and a normal, clear ejaculate can be collected.</a:t>
            </a:r>
          </a:p>
          <a:p>
            <a:pPr>
              <a:lnSpc>
                <a:spcPct val="200000"/>
              </a:lnSpc>
            </a:pPr>
            <a:r>
              <a:rPr lang="en-US" sz="2000" dirty="0"/>
              <a:t>Artificial vagina is very convenient and is more near to the natural service i.e. it contributes the threshold of warmth, pressure and friction simulating the normal characters of female reproductive passage.</a:t>
            </a:r>
            <a:endParaRPr lang="en-IN" sz="2000" dirty="0"/>
          </a:p>
        </p:txBody>
      </p:sp>
    </p:spTree>
    <p:extLst>
      <p:ext uri="{BB962C8B-B14F-4D97-AF65-F5344CB8AC3E}">
        <p14:creationId xmlns:p14="http://schemas.microsoft.com/office/powerpoint/2010/main" val="1534328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sz="3200" dirty="0">
                <a:solidFill>
                  <a:prstClr val="black"/>
                </a:solidFill>
              </a:rPr>
              <a:t>Artificial vagina (AV) method</a:t>
            </a:r>
            <a:endParaRPr lang="en-IN" dirty="0"/>
          </a:p>
        </p:txBody>
      </p:sp>
      <p:sp>
        <p:nvSpPr>
          <p:cNvPr id="3" name="Content Placeholder 2"/>
          <p:cNvSpPr>
            <a:spLocks noGrp="1"/>
          </p:cNvSpPr>
          <p:nvPr>
            <p:ph idx="1"/>
          </p:nvPr>
        </p:nvSpPr>
        <p:spPr>
          <a:xfrm>
            <a:off x="457200" y="1295400"/>
            <a:ext cx="8229600" cy="4754563"/>
          </a:xfrm>
        </p:spPr>
        <p:txBody>
          <a:bodyPr>
            <a:normAutofit fontScale="92500" lnSpcReduction="10000"/>
          </a:bodyPr>
          <a:lstStyle/>
          <a:p>
            <a:pPr>
              <a:lnSpc>
                <a:spcPct val="150000"/>
              </a:lnSpc>
            </a:pPr>
            <a:r>
              <a:rPr lang="en-US" sz="2000" b="1" dirty="0" smtClean="0">
                <a:solidFill>
                  <a:srgbClr val="C00000"/>
                </a:solidFill>
              </a:rPr>
              <a:t>Limitations</a:t>
            </a:r>
            <a:endParaRPr lang="en-US" sz="2000" b="1" dirty="0">
              <a:solidFill>
                <a:srgbClr val="C00000"/>
              </a:solidFill>
            </a:endParaRPr>
          </a:p>
          <a:p>
            <a:pPr>
              <a:lnSpc>
                <a:spcPct val="150000"/>
              </a:lnSpc>
            </a:pPr>
            <a:r>
              <a:rPr lang="en-US" sz="2000" dirty="0"/>
              <a:t>Requires </a:t>
            </a:r>
            <a:r>
              <a:rPr lang="en-US" sz="2000" dirty="0" smtClean="0"/>
              <a:t>trained/skilled </a:t>
            </a:r>
            <a:r>
              <a:rPr lang="en-US" sz="2000" dirty="0"/>
              <a:t>personnel for collection of semen</a:t>
            </a:r>
            <a:r>
              <a:rPr lang="en-US" sz="2000" dirty="0" smtClean="0"/>
              <a:t>.</a:t>
            </a:r>
          </a:p>
          <a:p>
            <a:pPr>
              <a:lnSpc>
                <a:spcPct val="150000"/>
              </a:lnSpc>
            </a:pPr>
            <a:r>
              <a:rPr lang="en-US" sz="2000" dirty="0" smtClean="0"/>
              <a:t>Chances of injury by furious bulls</a:t>
            </a:r>
          </a:p>
          <a:p>
            <a:pPr>
              <a:lnSpc>
                <a:spcPct val="150000"/>
              </a:lnSpc>
            </a:pPr>
            <a:endParaRPr lang="en-US" sz="2000" dirty="0" smtClean="0"/>
          </a:p>
          <a:p>
            <a:pPr>
              <a:lnSpc>
                <a:spcPct val="150000"/>
              </a:lnSpc>
            </a:pPr>
            <a:r>
              <a:rPr lang="en-US" sz="2000" b="1" dirty="0" smtClean="0">
                <a:solidFill>
                  <a:srgbClr val="00B050"/>
                </a:solidFill>
              </a:rPr>
              <a:t>Development </a:t>
            </a:r>
            <a:r>
              <a:rPr lang="en-US" sz="2000" b="1" dirty="0">
                <a:solidFill>
                  <a:srgbClr val="00B050"/>
                </a:solidFill>
              </a:rPr>
              <a:t>of artificial </a:t>
            </a:r>
            <a:r>
              <a:rPr lang="en-US" sz="2000" b="1" dirty="0" smtClean="0">
                <a:solidFill>
                  <a:srgbClr val="00B050"/>
                </a:solidFill>
              </a:rPr>
              <a:t>vagina</a:t>
            </a:r>
          </a:p>
          <a:p>
            <a:pPr>
              <a:lnSpc>
                <a:spcPct val="150000"/>
              </a:lnSpc>
            </a:pPr>
            <a:endParaRPr lang="en-US" sz="2000" dirty="0"/>
          </a:p>
          <a:p>
            <a:pPr>
              <a:lnSpc>
                <a:spcPct val="150000"/>
              </a:lnSpc>
            </a:pPr>
            <a:r>
              <a:rPr lang="en-US" sz="2000" dirty="0"/>
              <a:t>Russians (</a:t>
            </a:r>
            <a:r>
              <a:rPr lang="en-US" sz="2000" dirty="0" err="1"/>
              <a:t>Kumorov</a:t>
            </a:r>
            <a:r>
              <a:rPr lang="en-US" sz="2000" dirty="0"/>
              <a:t> and </a:t>
            </a:r>
            <a:r>
              <a:rPr lang="en-US" sz="2000" dirty="0" err="1"/>
              <a:t>Nagev</a:t>
            </a:r>
            <a:r>
              <a:rPr lang="en-US" sz="2000" dirty="0"/>
              <a:t>, 1932) designed the first artificial vagina. </a:t>
            </a:r>
          </a:p>
          <a:p>
            <a:pPr>
              <a:lnSpc>
                <a:spcPct val="150000"/>
              </a:lnSpc>
            </a:pPr>
            <a:r>
              <a:rPr lang="en-US" sz="2000" dirty="0"/>
              <a:t>The Cornell University workers developed Cornell </a:t>
            </a:r>
            <a:r>
              <a:rPr lang="en-US" sz="2000" dirty="0" smtClean="0"/>
              <a:t>Model</a:t>
            </a:r>
          </a:p>
          <a:p>
            <a:pPr>
              <a:lnSpc>
                <a:spcPct val="150000"/>
              </a:lnSpc>
            </a:pPr>
            <a:r>
              <a:rPr lang="en-US" sz="2000" dirty="0" smtClean="0"/>
              <a:t>“</a:t>
            </a:r>
            <a:r>
              <a:rPr lang="en-US" sz="2000" dirty="0"/>
              <a:t>Danish model” was </a:t>
            </a:r>
            <a:r>
              <a:rPr lang="en-US" sz="2000" dirty="0" smtClean="0"/>
              <a:t>developed </a:t>
            </a:r>
            <a:r>
              <a:rPr lang="en-US" sz="2000" dirty="0"/>
              <a:t>in US </a:t>
            </a:r>
          </a:p>
          <a:p>
            <a:pPr>
              <a:lnSpc>
                <a:spcPct val="150000"/>
              </a:lnSpc>
            </a:pPr>
            <a:r>
              <a:rPr lang="en-US" sz="2000" dirty="0"/>
              <a:t>In tropical countries the “short model” was developed</a:t>
            </a:r>
            <a:endParaRPr lang="en-IN" sz="2000" dirty="0"/>
          </a:p>
        </p:txBody>
      </p:sp>
    </p:spTree>
    <p:extLst>
      <p:ext uri="{BB962C8B-B14F-4D97-AF65-F5344CB8AC3E}">
        <p14:creationId xmlns:p14="http://schemas.microsoft.com/office/powerpoint/2010/main" val="123720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Russian model of Artificial Vagina</a:t>
            </a:r>
          </a:p>
        </p:txBody>
      </p:sp>
      <p:sp>
        <p:nvSpPr>
          <p:cNvPr id="3" name="Content Placeholder 2"/>
          <p:cNvSpPr>
            <a:spLocks noGrp="1"/>
          </p:cNvSpPr>
          <p:nvPr>
            <p:ph idx="1"/>
          </p:nvPr>
        </p:nvSpPr>
        <p:spPr>
          <a:xfrm>
            <a:off x="457200" y="1143000"/>
            <a:ext cx="8229600" cy="4525963"/>
          </a:xfrm>
        </p:spPr>
        <p:txBody>
          <a:bodyPr>
            <a:normAutofit fontScale="85000" lnSpcReduction="20000"/>
          </a:bodyPr>
          <a:lstStyle/>
          <a:p>
            <a:pPr marL="0" indent="0">
              <a:buNone/>
            </a:pPr>
            <a:endParaRPr lang="en-US" dirty="0"/>
          </a:p>
          <a:p>
            <a:pPr>
              <a:lnSpc>
                <a:spcPct val="220000"/>
              </a:lnSpc>
            </a:pPr>
            <a:r>
              <a:rPr lang="en-US" sz="2200" dirty="0"/>
              <a:t>Made of rigid rubber cylinder</a:t>
            </a:r>
          </a:p>
          <a:p>
            <a:pPr>
              <a:lnSpc>
                <a:spcPct val="220000"/>
              </a:lnSpc>
            </a:pPr>
            <a:r>
              <a:rPr lang="en-US" sz="2200" dirty="0"/>
              <a:t>60 cm long and 5.5 cm inner diameter.</a:t>
            </a:r>
          </a:p>
          <a:p>
            <a:pPr>
              <a:lnSpc>
                <a:spcPct val="220000"/>
              </a:lnSpc>
            </a:pPr>
            <a:r>
              <a:rPr lang="en-US" sz="2200" dirty="0"/>
              <a:t>The inner side of rubber cylinder was covered by a thin walled rubber liner, the ends was turned back over the outer cylinder to form water tight jacket</a:t>
            </a:r>
          </a:p>
          <a:p>
            <a:pPr>
              <a:lnSpc>
                <a:spcPct val="220000"/>
              </a:lnSpc>
            </a:pPr>
            <a:r>
              <a:rPr lang="en-US" sz="2200" dirty="0"/>
              <a:t>The jacket was filled with hot water enough to bring the inside of AV to also body temperature</a:t>
            </a:r>
            <a:r>
              <a:rPr lang="en-US" dirty="0" smtClean="0"/>
              <a:t>.</a:t>
            </a:r>
            <a:endParaRPr lang="en-US" dirty="0"/>
          </a:p>
        </p:txBody>
      </p:sp>
    </p:spTree>
    <p:extLst>
      <p:ext uri="{BB962C8B-B14F-4D97-AF65-F5344CB8AC3E}">
        <p14:creationId xmlns:p14="http://schemas.microsoft.com/office/powerpoint/2010/main" val="26524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15962"/>
          </a:xfrm>
        </p:spPr>
        <p:txBody>
          <a:bodyPr>
            <a:normAutofit fontScale="90000"/>
          </a:bodyPr>
          <a:lstStyle/>
          <a:p>
            <a:r>
              <a:rPr lang="en-US" sz="3600" dirty="0"/>
              <a:t>Danish model of artificial Vagina</a:t>
            </a:r>
            <a:r>
              <a:rPr lang="en-US" dirty="0"/>
              <a:t/>
            </a:r>
            <a:br>
              <a:rPr lang="en-US" dirty="0"/>
            </a:br>
            <a:endParaRPr lang="en-IN" dirty="0"/>
          </a:p>
        </p:txBody>
      </p:sp>
      <p:sp>
        <p:nvSpPr>
          <p:cNvPr id="3" name="Content Placeholder 2"/>
          <p:cNvSpPr>
            <a:spLocks noGrp="1"/>
          </p:cNvSpPr>
          <p:nvPr>
            <p:ph idx="1"/>
          </p:nvPr>
        </p:nvSpPr>
        <p:spPr>
          <a:xfrm>
            <a:off x="457200" y="1447800"/>
            <a:ext cx="8229600" cy="4678363"/>
          </a:xfrm>
        </p:spPr>
        <p:txBody>
          <a:bodyPr>
            <a:normAutofit fontScale="92500"/>
          </a:bodyPr>
          <a:lstStyle/>
          <a:p>
            <a:pPr>
              <a:lnSpc>
                <a:spcPct val="250000"/>
              </a:lnSpc>
            </a:pPr>
            <a:r>
              <a:rPr lang="en-US" sz="2000" dirty="0" smtClean="0"/>
              <a:t>Danish </a:t>
            </a:r>
            <a:r>
              <a:rPr lang="en-US" sz="2000" dirty="0"/>
              <a:t>model is commonly used for semen collection in united states.</a:t>
            </a:r>
          </a:p>
          <a:p>
            <a:pPr>
              <a:lnSpc>
                <a:spcPct val="250000"/>
              </a:lnSpc>
            </a:pPr>
            <a:r>
              <a:rPr lang="en-US" sz="2000" dirty="0"/>
              <a:t>Length – 40.70 cm</a:t>
            </a:r>
          </a:p>
          <a:p>
            <a:pPr>
              <a:lnSpc>
                <a:spcPct val="250000"/>
              </a:lnSpc>
            </a:pPr>
            <a:r>
              <a:rPr lang="en-US" sz="2000" dirty="0"/>
              <a:t>Outer diameter – 6.25 cm</a:t>
            </a:r>
          </a:p>
          <a:p>
            <a:pPr>
              <a:lnSpc>
                <a:spcPct val="250000"/>
              </a:lnSpc>
            </a:pPr>
            <a:r>
              <a:rPr lang="en-US" sz="2000" dirty="0"/>
              <a:t>Inner diameter – 5.7 cm</a:t>
            </a:r>
          </a:p>
          <a:p>
            <a:pPr>
              <a:lnSpc>
                <a:spcPct val="250000"/>
              </a:lnSpc>
            </a:pPr>
            <a:r>
              <a:rPr lang="en-US" sz="2000" dirty="0"/>
              <a:t>The above mentioned dimensions may be lowered for smaller bulls in order to collect the ejaculate near the collecting receptacle</a:t>
            </a:r>
          </a:p>
          <a:p>
            <a:endParaRPr lang="en-IN" dirty="0"/>
          </a:p>
        </p:txBody>
      </p:sp>
    </p:spTree>
    <p:extLst>
      <p:ext uri="{BB962C8B-B14F-4D97-AF65-F5344CB8AC3E}">
        <p14:creationId xmlns:p14="http://schemas.microsoft.com/office/powerpoint/2010/main" val="510241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39762"/>
          </a:xfrm>
        </p:spPr>
        <p:txBody>
          <a:bodyPr>
            <a:normAutofit fontScale="90000"/>
          </a:bodyPr>
          <a:lstStyle/>
          <a:p>
            <a:r>
              <a:rPr lang="en-IN" sz="3600" dirty="0"/>
              <a:t>Cornell model of Artificial Vagina</a:t>
            </a:r>
            <a:r>
              <a:rPr lang="en-IN" dirty="0"/>
              <a:t/>
            </a:r>
            <a:br>
              <a:rPr lang="en-IN" dirty="0"/>
            </a:br>
            <a:endParaRPr lang="en-IN" dirty="0"/>
          </a:p>
        </p:txBody>
      </p:sp>
      <p:sp>
        <p:nvSpPr>
          <p:cNvPr id="3" name="Content Placeholder 2"/>
          <p:cNvSpPr>
            <a:spLocks noGrp="1"/>
          </p:cNvSpPr>
          <p:nvPr>
            <p:ph idx="1"/>
          </p:nvPr>
        </p:nvSpPr>
        <p:spPr/>
        <p:txBody>
          <a:bodyPr/>
          <a:lstStyle/>
          <a:p>
            <a:pPr>
              <a:lnSpc>
                <a:spcPct val="200000"/>
              </a:lnSpc>
            </a:pPr>
            <a:r>
              <a:rPr lang="en-US" sz="2000" dirty="0" smtClean="0"/>
              <a:t>Developed </a:t>
            </a:r>
            <a:r>
              <a:rPr lang="en-US" sz="2000" dirty="0"/>
              <a:t>by scientists of Cornell university</a:t>
            </a:r>
          </a:p>
          <a:p>
            <a:pPr>
              <a:lnSpc>
                <a:spcPct val="200000"/>
              </a:lnSpc>
            </a:pPr>
            <a:r>
              <a:rPr lang="en-US" sz="2000" dirty="0"/>
              <a:t>Length – 71.20 cm</a:t>
            </a:r>
          </a:p>
          <a:p>
            <a:pPr>
              <a:lnSpc>
                <a:spcPct val="200000"/>
              </a:lnSpc>
            </a:pPr>
            <a:r>
              <a:rPr lang="en-US" sz="2000" dirty="0"/>
              <a:t>Outer diameter – 6.25 cm</a:t>
            </a:r>
          </a:p>
          <a:p>
            <a:pPr>
              <a:lnSpc>
                <a:spcPct val="200000"/>
              </a:lnSpc>
            </a:pPr>
            <a:r>
              <a:rPr lang="en-US" sz="2000" dirty="0"/>
              <a:t>Inner diameter – 5.7 cm</a:t>
            </a:r>
          </a:p>
          <a:p>
            <a:pPr>
              <a:lnSpc>
                <a:spcPct val="200000"/>
              </a:lnSpc>
            </a:pPr>
            <a:r>
              <a:rPr lang="en-US" sz="2000" dirty="0"/>
              <a:t>This model overcome the advantage of Danish model by covering the collecting receptacle and exposing to outside environment</a:t>
            </a:r>
          </a:p>
          <a:p>
            <a:endParaRPr lang="en-IN" dirty="0"/>
          </a:p>
        </p:txBody>
      </p:sp>
    </p:spTree>
    <p:extLst>
      <p:ext uri="{BB962C8B-B14F-4D97-AF65-F5344CB8AC3E}">
        <p14:creationId xmlns:p14="http://schemas.microsoft.com/office/powerpoint/2010/main" val="2332392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sz="3200" dirty="0" smtClean="0">
                <a:solidFill>
                  <a:srgbClr val="FF0000"/>
                </a:solidFill>
              </a:rPr>
              <a:t>Disadvantage of AV</a:t>
            </a:r>
            <a:endParaRPr lang="en-IN" sz="3200" dirty="0">
              <a:solidFill>
                <a:srgbClr val="FF0000"/>
              </a:solidFill>
            </a:endParaRPr>
          </a:p>
        </p:txBody>
      </p:sp>
      <p:sp>
        <p:nvSpPr>
          <p:cNvPr id="3" name="Content Placeholder 2"/>
          <p:cNvSpPr>
            <a:spLocks noGrp="1"/>
          </p:cNvSpPr>
          <p:nvPr>
            <p:ph idx="1"/>
          </p:nvPr>
        </p:nvSpPr>
        <p:spPr>
          <a:xfrm>
            <a:off x="457200" y="1219200"/>
            <a:ext cx="8229600" cy="4906963"/>
          </a:xfrm>
        </p:spPr>
        <p:txBody>
          <a:bodyPr>
            <a:normAutofit/>
          </a:bodyPr>
          <a:lstStyle/>
          <a:p>
            <a:pPr>
              <a:lnSpc>
                <a:spcPct val="250000"/>
              </a:lnSpc>
            </a:pPr>
            <a:r>
              <a:rPr lang="en-US" sz="2000" dirty="0"/>
              <a:t>Semen receptacle is exposed to light and ambient temperature</a:t>
            </a:r>
          </a:p>
          <a:p>
            <a:pPr>
              <a:lnSpc>
                <a:spcPct val="250000"/>
              </a:lnSpc>
            </a:pPr>
            <a:r>
              <a:rPr lang="en-US" sz="2000" dirty="0"/>
              <a:t>Damage of cold shock to spermatozoa during collection in cold weather.</a:t>
            </a:r>
          </a:p>
          <a:p>
            <a:pPr>
              <a:lnSpc>
                <a:spcPct val="250000"/>
              </a:lnSpc>
            </a:pPr>
            <a:r>
              <a:rPr lang="en-US" sz="2000" dirty="0" smtClean="0"/>
              <a:t>Cornell </a:t>
            </a:r>
            <a:r>
              <a:rPr lang="en-US" sz="2000" dirty="0"/>
              <a:t>model overcome the advantage of Danish model by covering the collecting receptacle and exposing to outside environment</a:t>
            </a:r>
            <a:endParaRPr lang="en-IN" sz="2000" dirty="0"/>
          </a:p>
        </p:txBody>
      </p:sp>
    </p:spTree>
    <p:extLst>
      <p:ext uri="{BB962C8B-B14F-4D97-AF65-F5344CB8AC3E}">
        <p14:creationId xmlns:p14="http://schemas.microsoft.com/office/powerpoint/2010/main" val="1952505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3008313" cy="1543050"/>
          </a:xfrm>
        </p:spPr>
        <p:txBody>
          <a:bodyPr>
            <a:normAutofit fontScale="90000"/>
          </a:bodyPr>
          <a:lstStyle/>
          <a:p>
            <a:r>
              <a:rPr lang="en-IN" sz="3200" dirty="0" smtClean="0"/>
              <a:t/>
            </a:r>
            <a:br>
              <a:rPr lang="en-IN" sz="3200" dirty="0" smtClean="0"/>
            </a:br>
            <a:r>
              <a:rPr lang="en-IN" sz="3200" dirty="0" smtClean="0"/>
              <a:t>Parts </a:t>
            </a:r>
            <a:r>
              <a:rPr lang="en-IN" sz="3200" dirty="0"/>
              <a:t>of Artificial Vagina</a:t>
            </a:r>
            <a:br>
              <a:rPr lang="en-IN" sz="3200" dirty="0"/>
            </a:br>
            <a:r>
              <a:rPr lang="en-IN" dirty="0"/>
              <a:t/>
            </a:r>
            <a:br>
              <a:rPr lang="en-IN" dirty="0"/>
            </a:br>
            <a:endParaRPr lang="en-IN" dirty="0"/>
          </a:p>
        </p:txBody>
      </p:sp>
      <p:sp>
        <p:nvSpPr>
          <p:cNvPr id="4" name="Text Placeholder 3"/>
          <p:cNvSpPr>
            <a:spLocks noGrp="1"/>
          </p:cNvSpPr>
          <p:nvPr>
            <p:ph type="body" sz="half" idx="2"/>
          </p:nvPr>
        </p:nvSpPr>
        <p:spPr>
          <a:xfrm>
            <a:off x="457200" y="2743200"/>
            <a:ext cx="3008313" cy="3382963"/>
          </a:xfrm>
        </p:spPr>
        <p:txBody>
          <a:bodyPr>
            <a:normAutofit/>
          </a:bodyPr>
          <a:lstStyle/>
          <a:p>
            <a:r>
              <a:rPr lang="en-IN" sz="2400" b="1" dirty="0"/>
              <a:t>Rubber hose pipe </a:t>
            </a:r>
            <a:r>
              <a:rPr lang="en-IN" sz="2400" b="1" dirty="0" smtClean="0"/>
              <a:t>or cylinder</a:t>
            </a:r>
            <a:r>
              <a:rPr lang="en-IN" sz="2400" b="1" dirty="0"/>
              <a:t/>
            </a:r>
            <a:br>
              <a:rPr lang="en-IN" sz="2400" b="1" dirty="0"/>
            </a:br>
            <a:r>
              <a:rPr lang="en-IN" sz="2400" b="1" dirty="0"/>
              <a:t/>
            </a:r>
            <a:br>
              <a:rPr lang="en-IN" sz="2400" b="1" dirty="0"/>
            </a:br>
            <a:endParaRPr lang="en-IN" sz="24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1143000"/>
            <a:ext cx="511175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27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2060"/>
                </a:solidFill>
              </a:rPr>
              <a:t>Methods of semen collection</a:t>
            </a:r>
            <a:endParaRPr lang="en-IN" sz="3200" b="1" dirty="0">
              <a:solidFill>
                <a:srgbClr val="002060"/>
              </a:solidFill>
            </a:endParaRPr>
          </a:p>
        </p:txBody>
      </p:sp>
      <p:sp>
        <p:nvSpPr>
          <p:cNvPr id="3" name="Content Placeholder 2"/>
          <p:cNvSpPr>
            <a:spLocks noGrp="1"/>
          </p:cNvSpPr>
          <p:nvPr>
            <p:ph idx="1"/>
          </p:nvPr>
        </p:nvSpPr>
        <p:spPr>
          <a:xfrm>
            <a:off x="457200" y="1371600"/>
            <a:ext cx="8229600" cy="4525963"/>
          </a:xfrm>
        </p:spPr>
        <p:txBody>
          <a:bodyPr>
            <a:normAutofit/>
          </a:bodyPr>
          <a:lstStyle/>
          <a:p>
            <a:endParaRPr lang="en-US" sz="2400" dirty="0"/>
          </a:p>
          <a:p>
            <a:pPr>
              <a:lnSpc>
                <a:spcPct val="200000"/>
              </a:lnSpc>
              <a:buFont typeface="Wingdings" pitchFamily="2" charset="2"/>
              <a:buChar char="v"/>
            </a:pPr>
            <a:r>
              <a:rPr lang="en-US" sz="2400" dirty="0"/>
              <a:t>Collection from </a:t>
            </a:r>
            <a:r>
              <a:rPr lang="en-US" sz="2400" dirty="0" smtClean="0"/>
              <a:t>vagina (Spoon/Sponge method)</a:t>
            </a:r>
            <a:endParaRPr lang="en-US" sz="2400" dirty="0"/>
          </a:p>
          <a:p>
            <a:pPr>
              <a:lnSpc>
                <a:spcPct val="200000"/>
              </a:lnSpc>
              <a:buFont typeface="Wingdings" pitchFamily="2" charset="2"/>
              <a:buChar char="v"/>
            </a:pPr>
            <a:r>
              <a:rPr lang="en-US" sz="2400" dirty="0"/>
              <a:t>Massage technique</a:t>
            </a:r>
          </a:p>
          <a:p>
            <a:pPr>
              <a:lnSpc>
                <a:spcPct val="200000"/>
              </a:lnSpc>
              <a:buFont typeface="Wingdings" pitchFamily="2" charset="2"/>
              <a:buChar char="v"/>
            </a:pPr>
            <a:r>
              <a:rPr lang="en-US" sz="2400" dirty="0"/>
              <a:t>Artificial vagina method</a:t>
            </a:r>
          </a:p>
          <a:p>
            <a:pPr>
              <a:lnSpc>
                <a:spcPct val="200000"/>
              </a:lnSpc>
              <a:buFont typeface="Wingdings" pitchFamily="2" charset="2"/>
              <a:buChar char="v"/>
            </a:pPr>
            <a:r>
              <a:rPr lang="en-US" sz="2400" dirty="0" err="1"/>
              <a:t>Electroejaculation</a:t>
            </a:r>
            <a:r>
              <a:rPr lang="en-US" sz="2400" dirty="0"/>
              <a:t> </a:t>
            </a:r>
            <a:r>
              <a:rPr lang="en-US" sz="2400" dirty="0" smtClean="0"/>
              <a:t>method</a:t>
            </a:r>
          </a:p>
          <a:p>
            <a:pPr>
              <a:lnSpc>
                <a:spcPct val="200000"/>
              </a:lnSpc>
              <a:buFont typeface="Wingdings" pitchFamily="2" charset="2"/>
              <a:buChar char="v"/>
            </a:pPr>
            <a:r>
              <a:rPr lang="en-US" sz="2400" dirty="0" smtClean="0"/>
              <a:t>Digital manipulation method</a:t>
            </a:r>
            <a:endParaRPr lang="en-IN" sz="2400" dirty="0"/>
          </a:p>
        </p:txBody>
      </p:sp>
    </p:spTree>
    <p:extLst>
      <p:ext uri="{BB962C8B-B14F-4D97-AF65-F5344CB8AC3E}">
        <p14:creationId xmlns:p14="http://schemas.microsoft.com/office/powerpoint/2010/main" val="3124670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Directors cone Director cone</a:t>
            </a:r>
          </a:p>
        </p:txBody>
      </p:sp>
      <p:sp>
        <p:nvSpPr>
          <p:cNvPr id="4" name="Text Placeholder 3"/>
          <p:cNvSpPr>
            <a:spLocks noGrp="1"/>
          </p:cNvSpPr>
          <p:nvPr>
            <p:ph type="body" sz="half" idx="2"/>
          </p:nvPr>
        </p:nvSpPr>
        <p:spPr/>
        <p:txBody>
          <a:bodyPr/>
          <a:lstStyle/>
          <a:p>
            <a:r>
              <a:rPr lang="it-IT" dirty="0"/>
              <a:t>Silicone conParts of Artificial Vagina</a:t>
            </a:r>
            <a:br>
              <a:rPr lang="it-IT" dirty="0"/>
            </a:br>
            <a:r>
              <a:rPr lang="it-IT" dirty="0"/>
              <a:t>e for bovine vagina</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381000"/>
            <a:ext cx="353695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52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6065"/>
            <a:ext cx="4191000" cy="1162050"/>
          </a:xfrm>
        </p:spPr>
        <p:txBody>
          <a:bodyPr/>
          <a:lstStyle/>
          <a:p>
            <a:r>
              <a:rPr lang="en-IN" dirty="0"/>
              <a:t>Inner liner Inner liner/ latex liner</a:t>
            </a:r>
            <a:br>
              <a:rPr lang="en-IN" dirty="0"/>
            </a:br>
            <a:endParaRPr lang="en-IN" dirty="0"/>
          </a:p>
        </p:txBody>
      </p:sp>
      <p:sp>
        <p:nvSpPr>
          <p:cNvPr id="4" name="Text Placeholder 3"/>
          <p:cNvSpPr>
            <a:spLocks noGrp="1"/>
          </p:cNvSpPr>
          <p:nvPr>
            <p:ph type="body" sz="half" idx="2"/>
          </p:nvPr>
        </p:nvSpPr>
        <p:spPr>
          <a:xfrm>
            <a:off x="609600" y="2362200"/>
            <a:ext cx="3008313" cy="622300"/>
          </a:xfrm>
        </p:spPr>
        <p:txBody>
          <a:bodyPr>
            <a:normAutofit/>
          </a:bodyPr>
          <a:lstStyle/>
          <a:p>
            <a:r>
              <a:rPr lang="en-IN" sz="2000" dirty="0">
                <a:solidFill>
                  <a:srgbClr val="002060"/>
                </a:solidFill>
              </a:rPr>
              <a:t>Rough neoprene liner</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8575" y="3006220"/>
            <a:ext cx="3450431" cy="345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0494"/>
            <a:ext cx="3212306" cy="321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086" y="3472934"/>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7235" y="5791200"/>
            <a:ext cx="300513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914400"/>
            <a:ext cx="300513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063" y="1168400"/>
            <a:ext cx="300513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680" y="257504"/>
            <a:ext cx="1755609" cy="369332"/>
          </a:xfrm>
          <a:prstGeom prst="rect">
            <a:avLst/>
          </a:prstGeom>
        </p:spPr>
        <p:txBody>
          <a:bodyPr wrap="none">
            <a:spAutoFit/>
          </a:bodyPr>
          <a:lstStyle/>
          <a:p>
            <a:r>
              <a:rPr lang="en-IN" dirty="0">
                <a:solidFill>
                  <a:schemeClr val="bg1"/>
                </a:solidFill>
              </a:rPr>
              <a:t>Rough latex liner</a:t>
            </a:r>
          </a:p>
        </p:txBody>
      </p:sp>
      <p:sp>
        <p:nvSpPr>
          <p:cNvPr id="6" name="Rectangle 5"/>
          <p:cNvSpPr/>
          <p:nvPr/>
        </p:nvSpPr>
        <p:spPr>
          <a:xfrm>
            <a:off x="5529587" y="3462048"/>
            <a:ext cx="1893403" cy="369332"/>
          </a:xfrm>
          <a:prstGeom prst="rect">
            <a:avLst/>
          </a:prstGeom>
        </p:spPr>
        <p:txBody>
          <a:bodyPr wrap="none">
            <a:spAutoFit/>
          </a:bodyPr>
          <a:lstStyle/>
          <a:p>
            <a:r>
              <a:rPr lang="en-IN" dirty="0">
                <a:solidFill>
                  <a:schemeClr val="bg1"/>
                </a:solidFill>
              </a:rPr>
              <a:t>Smooth latex liner</a:t>
            </a:r>
          </a:p>
        </p:txBody>
      </p:sp>
      <p:sp>
        <p:nvSpPr>
          <p:cNvPr id="7" name="Rectangle 6"/>
          <p:cNvSpPr/>
          <p:nvPr/>
        </p:nvSpPr>
        <p:spPr>
          <a:xfrm>
            <a:off x="457200" y="250025"/>
            <a:ext cx="4572000" cy="1077218"/>
          </a:xfrm>
          <a:prstGeom prst="rect">
            <a:avLst/>
          </a:prstGeom>
        </p:spPr>
        <p:txBody>
          <a:bodyPr>
            <a:spAutoFit/>
          </a:bodyPr>
          <a:lstStyle/>
          <a:p>
            <a:r>
              <a:rPr lang="en-IN" sz="3200" b="1" dirty="0"/>
              <a:t>Parts of Artificial Vagina</a:t>
            </a:r>
            <a:br>
              <a:rPr lang="en-IN" sz="3200" b="1" dirty="0"/>
            </a:br>
            <a:endParaRPr lang="en-IN" sz="3200" b="1" dirty="0"/>
          </a:p>
        </p:txBody>
      </p:sp>
    </p:spTree>
    <p:extLst>
      <p:ext uri="{BB962C8B-B14F-4D97-AF65-F5344CB8AC3E}">
        <p14:creationId xmlns:p14="http://schemas.microsoft.com/office/powerpoint/2010/main" val="2321412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t>Preparation of AV</a:t>
            </a:r>
            <a:endParaRPr lang="en-IN" sz="3200" b="1" dirty="0"/>
          </a:p>
        </p:txBody>
      </p:sp>
      <p:sp>
        <p:nvSpPr>
          <p:cNvPr id="3" name="Content Placeholder 2"/>
          <p:cNvSpPr>
            <a:spLocks noGrp="1"/>
          </p:cNvSpPr>
          <p:nvPr>
            <p:ph idx="1"/>
          </p:nvPr>
        </p:nvSpPr>
        <p:spPr>
          <a:xfrm>
            <a:off x="457200" y="1295400"/>
            <a:ext cx="8229600" cy="4830763"/>
          </a:xfrm>
        </p:spPr>
        <p:txBody>
          <a:bodyPr>
            <a:normAutofit/>
          </a:bodyPr>
          <a:lstStyle/>
          <a:p>
            <a:pPr>
              <a:lnSpc>
                <a:spcPct val="150000"/>
              </a:lnSpc>
            </a:pPr>
            <a:r>
              <a:rPr lang="en-US" sz="2000" dirty="0"/>
              <a:t>The parts AV should be sterilized before it is used for semen collection to avoid the contamination and disease transmission.</a:t>
            </a:r>
          </a:p>
          <a:p>
            <a:pPr>
              <a:lnSpc>
                <a:spcPct val="150000"/>
              </a:lnSpc>
            </a:pPr>
            <a:r>
              <a:rPr lang="en-US" sz="2000" dirty="0"/>
              <a:t>After sterilization all parts should be dried and stored in a dust free cabinet or incubator.</a:t>
            </a:r>
          </a:p>
          <a:p>
            <a:pPr>
              <a:lnSpc>
                <a:spcPct val="150000"/>
              </a:lnSpc>
            </a:pPr>
            <a:r>
              <a:rPr lang="en-US" sz="2000" dirty="0"/>
              <a:t>The inner liner should be inserted into the AV and both the ends are turned back over the ends of the cylinder</a:t>
            </a:r>
          </a:p>
          <a:p>
            <a:pPr>
              <a:lnSpc>
                <a:spcPct val="150000"/>
              </a:lnSpc>
            </a:pPr>
            <a:r>
              <a:rPr lang="en-US" sz="2000" dirty="0"/>
              <a:t>Rubber bands may be attached on both the ends so as to form a jacket between the liner and rubber cylinder</a:t>
            </a:r>
            <a:r>
              <a:rPr lang="en-US" sz="2000" dirty="0" smtClean="0"/>
              <a:t>.</a:t>
            </a:r>
            <a:endParaRPr lang="en-US" sz="2000" dirty="0"/>
          </a:p>
        </p:txBody>
      </p:sp>
    </p:spTree>
    <p:extLst>
      <p:ext uri="{BB962C8B-B14F-4D97-AF65-F5344CB8AC3E}">
        <p14:creationId xmlns:p14="http://schemas.microsoft.com/office/powerpoint/2010/main" val="2568777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sz="3200" b="1" dirty="0"/>
              <a:t>Preparation of AV</a:t>
            </a:r>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000" dirty="0"/>
              <a:t>The director cone is fastened over one end of the AV and the glass semen collecting vial is attached to the smaller end of the cone.</a:t>
            </a:r>
          </a:p>
          <a:p>
            <a:pPr>
              <a:lnSpc>
                <a:spcPct val="150000"/>
              </a:lnSpc>
            </a:pPr>
            <a:r>
              <a:rPr lang="en-US" sz="2000" dirty="0"/>
              <a:t>After assembling AV, half the jacket is filled with warm water of about 65-70 ⁰ C is poured to get the final temperature of 42.5 to 45 ⁰ C inside the AV.</a:t>
            </a:r>
          </a:p>
          <a:p>
            <a:pPr>
              <a:lnSpc>
                <a:spcPct val="150000"/>
              </a:lnSpc>
            </a:pPr>
            <a:r>
              <a:rPr lang="en-US" sz="2000" dirty="0"/>
              <a:t>The remaining half of the jacket is filled with air. The temperature of AV may vary depending upon the season, time semen collection and air temperature. (Click here to view picture).</a:t>
            </a:r>
          </a:p>
          <a:p>
            <a:pPr>
              <a:lnSpc>
                <a:spcPct val="150000"/>
              </a:lnSpc>
            </a:pPr>
            <a:r>
              <a:rPr lang="en-US" sz="2000" dirty="0"/>
              <a:t>The insulation bag is used in colder or hotter environment to avoid cold/heat shock to the spermatozoa.</a:t>
            </a:r>
          </a:p>
          <a:p>
            <a:endParaRPr lang="en-IN" dirty="0"/>
          </a:p>
        </p:txBody>
      </p:sp>
    </p:spTree>
    <p:extLst>
      <p:ext uri="{BB962C8B-B14F-4D97-AF65-F5344CB8AC3E}">
        <p14:creationId xmlns:p14="http://schemas.microsoft.com/office/powerpoint/2010/main" val="3921244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Preparation of AV</a:t>
            </a:r>
          </a:p>
        </p:txBody>
      </p:sp>
      <p:sp>
        <p:nvSpPr>
          <p:cNvPr id="3" name="Content Placeholder 2"/>
          <p:cNvSpPr>
            <a:spLocks noGrp="1"/>
          </p:cNvSpPr>
          <p:nvPr>
            <p:ph idx="1"/>
          </p:nvPr>
        </p:nvSpPr>
        <p:spPr>
          <a:xfrm>
            <a:off x="457200" y="1371600"/>
            <a:ext cx="8229600" cy="4754563"/>
          </a:xfrm>
        </p:spPr>
        <p:txBody>
          <a:bodyPr>
            <a:normAutofit lnSpcReduction="10000"/>
          </a:bodyPr>
          <a:lstStyle/>
          <a:p>
            <a:pPr>
              <a:lnSpc>
                <a:spcPct val="150000"/>
              </a:lnSpc>
            </a:pPr>
            <a:r>
              <a:rPr lang="en-US" sz="2200" dirty="0" smtClean="0"/>
              <a:t>The </a:t>
            </a:r>
            <a:r>
              <a:rPr lang="en-US" sz="2200" dirty="0"/>
              <a:t>insulation bag is applied to cover the director cone and collection vial. (Click here to view picture)</a:t>
            </a:r>
          </a:p>
          <a:p>
            <a:pPr>
              <a:lnSpc>
                <a:spcPct val="150000"/>
              </a:lnSpc>
            </a:pPr>
            <a:r>
              <a:rPr lang="en-US" sz="2200" dirty="0"/>
              <a:t>After assembling the AV, sterile lubricating jelly is applied for 3 to 5 inches of the interior of liner.</a:t>
            </a:r>
          </a:p>
          <a:p>
            <a:pPr>
              <a:lnSpc>
                <a:spcPct val="150000"/>
              </a:lnSpc>
            </a:pPr>
            <a:r>
              <a:rPr lang="en-US" sz="2200" dirty="0"/>
              <a:t>The temperature of the AV should be checked by the semen collector before taking it for semen collection. (Click here to view </a:t>
            </a:r>
            <a:r>
              <a:rPr lang="en-US" sz="2200" dirty="0" err="1"/>
              <a:t>icture</a:t>
            </a:r>
            <a:r>
              <a:rPr lang="en-US" sz="2200" dirty="0"/>
              <a:t>)</a:t>
            </a:r>
          </a:p>
          <a:p>
            <a:pPr>
              <a:lnSpc>
                <a:spcPct val="150000"/>
              </a:lnSpc>
            </a:pPr>
            <a:r>
              <a:rPr lang="en-US" sz="2200" dirty="0"/>
              <a:t>Excessive lubrication will cause the contamination over semen samples by carrying the jelly through the AV over the bull’s pelvis.</a:t>
            </a:r>
          </a:p>
          <a:p>
            <a:endParaRPr lang="en-IN" dirty="0"/>
          </a:p>
        </p:txBody>
      </p:sp>
    </p:spTree>
    <p:extLst>
      <p:ext uri="{BB962C8B-B14F-4D97-AF65-F5344CB8AC3E}">
        <p14:creationId xmlns:p14="http://schemas.microsoft.com/office/powerpoint/2010/main" val="3915677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3008313" cy="1162050"/>
          </a:xfrm>
        </p:spPr>
        <p:txBody>
          <a:bodyPr/>
          <a:lstStyle/>
          <a:p>
            <a:r>
              <a:rPr lang="en-IN" dirty="0" smtClean="0"/>
              <a:t>Lubricants</a:t>
            </a:r>
            <a:r>
              <a:rPr lang="en-IN" dirty="0"/>
              <a:t/>
            </a:r>
            <a:br>
              <a:rPr lang="en-IN" dirty="0"/>
            </a:br>
            <a:endParaRPr lang="en-IN" dirty="0"/>
          </a:p>
        </p:txBody>
      </p:sp>
      <p:sp>
        <p:nvSpPr>
          <p:cNvPr id="4" name="Text Placeholder 3"/>
          <p:cNvSpPr>
            <a:spLocks noGrp="1"/>
          </p:cNvSpPr>
          <p:nvPr>
            <p:ph type="body" sz="half" idx="2"/>
          </p:nvPr>
        </p:nvSpPr>
        <p:spPr>
          <a:xfrm>
            <a:off x="457200" y="1371600"/>
            <a:ext cx="4572000" cy="4691063"/>
          </a:xfrm>
        </p:spPr>
        <p:txBody>
          <a:bodyPr>
            <a:normAutofit fontScale="92500"/>
          </a:bodyPr>
          <a:lstStyle/>
          <a:p>
            <a:endParaRPr lang="en-IN" dirty="0"/>
          </a:p>
          <a:p>
            <a:pPr marL="285750" indent="-285750">
              <a:lnSpc>
                <a:spcPct val="220000"/>
              </a:lnSpc>
              <a:buFont typeface="Wingdings" pitchFamily="2" charset="2"/>
              <a:buChar char="v"/>
            </a:pPr>
            <a:r>
              <a:rPr lang="en-IN" sz="2200" dirty="0"/>
              <a:t>K.Y. </a:t>
            </a:r>
            <a:r>
              <a:rPr lang="en-IN" sz="2200" dirty="0" smtClean="0"/>
              <a:t>Jelly</a:t>
            </a:r>
            <a:endParaRPr lang="en-IN" sz="2200" dirty="0"/>
          </a:p>
          <a:p>
            <a:pPr marL="285750" indent="-285750">
              <a:lnSpc>
                <a:spcPct val="220000"/>
              </a:lnSpc>
              <a:buFont typeface="Wingdings" pitchFamily="2" charset="2"/>
              <a:buChar char="v"/>
            </a:pPr>
            <a:r>
              <a:rPr lang="en-IN" sz="2200" dirty="0"/>
              <a:t>Sterile white </a:t>
            </a:r>
            <a:r>
              <a:rPr lang="en-IN" sz="2200" dirty="0" smtClean="0"/>
              <a:t>Vaseline jelly</a:t>
            </a:r>
            <a:endParaRPr lang="en-IN" sz="2200" dirty="0"/>
          </a:p>
          <a:p>
            <a:pPr marL="285750" indent="-285750">
              <a:lnSpc>
                <a:spcPct val="220000"/>
              </a:lnSpc>
              <a:buFont typeface="Wingdings" pitchFamily="2" charset="2"/>
              <a:buChar char="v"/>
            </a:pPr>
            <a:r>
              <a:rPr lang="en-IN" sz="2200" dirty="0"/>
              <a:t>White mineral </a:t>
            </a:r>
            <a:r>
              <a:rPr lang="en-IN" sz="2200" dirty="0" smtClean="0"/>
              <a:t>oil</a:t>
            </a:r>
            <a:r>
              <a:rPr lang="en-IN" sz="2200" dirty="0"/>
              <a:t> </a:t>
            </a:r>
            <a:r>
              <a:rPr lang="en-IN" sz="2200" dirty="0" smtClean="0"/>
              <a:t>(Sterile)</a:t>
            </a:r>
            <a:endParaRPr lang="en-IN" sz="2200" dirty="0"/>
          </a:p>
          <a:p>
            <a:pPr marL="285750" indent="-285750">
              <a:lnSpc>
                <a:spcPct val="220000"/>
              </a:lnSpc>
              <a:buFont typeface="Wingdings" pitchFamily="2" charset="2"/>
              <a:buChar char="v"/>
            </a:pPr>
            <a:r>
              <a:rPr lang="en-IN" sz="2200" dirty="0" err="1"/>
              <a:t>Tragacanth</a:t>
            </a:r>
            <a:r>
              <a:rPr lang="en-IN" sz="2200" dirty="0"/>
              <a:t> </a:t>
            </a:r>
            <a:r>
              <a:rPr lang="en-IN" sz="2200" dirty="0" smtClean="0"/>
              <a:t>gum </a:t>
            </a:r>
            <a:r>
              <a:rPr lang="en-IN" sz="2200" dirty="0"/>
              <a:t>(3 </a:t>
            </a:r>
            <a:r>
              <a:rPr lang="en-IN" sz="2200" dirty="0" err="1"/>
              <a:t>gm</a:t>
            </a:r>
            <a:r>
              <a:rPr lang="en-IN" sz="2200" dirty="0"/>
              <a:t> </a:t>
            </a:r>
            <a:r>
              <a:rPr lang="en-IN" sz="2200" dirty="0" err="1"/>
              <a:t>Tragacanth</a:t>
            </a:r>
            <a:r>
              <a:rPr lang="en-IN" sz="2200" dirty="0"/>
              <a:t>, 5 ml glycerine and 50 ml distilled water)</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0" y="457200"/>
            <a:ext cx="2246472"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007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IN" sz="3200" dirty="0"/>
              <a:t>Preparation of bull</a:t>
            </a:r>
            <a:br>
              <a:rPr lang="en-IN" sz="3200" dirty="0"/>
            </a:br>
            <a:endParaRPr lang="en-IN" sz="3200" dirty="0"/>
          </a:p>
        </p:txBody>
      </p:sp>
      <p:sp>
        <p:nvSpPr>
          <p:cNvPr id="3" name="Content Placeholder 2"/>
          <p:cNvSpPr>
            <a:spLocks noGrp="1"/>
          </p:cNvSpPr>
          <p:nvPr>
            <p:ph idx="1"/>
          </p:nvPr>
        </p:nvSpPr>
        <p:spPr>
          <a:xfrm>
            <a:off x="381000" y="838200"/>
            <a:ext cx="8229600" cy="5059363"/>
          </a:xfrm>
        </p:spPr>
        <p:txBody>
          <a:bodyPr>
            <a:normAutofit lnSpcReduction="10000"/>
          </a:bodyPr>
          <a:lstStyle/>
          <a:p>
            <a:endParaRPr lang="en-US" dirty="0"/>
          </a:p>
          <a:p>
            <a:r>
              <a:rPr lang="en-US" sz="2400" dirty="0"/>
              <a:t>Semen collection is done in the early morning. </a:t>
            </a:r>
            <a:endParaRPr lang="en-US" sz="2400" dirty="0" smtClean="0"/>
          </a:p>
          <a:p>
            <a:r>
              <a:rPr lang="en-US" sz="2400" dirty="0" smtClean="0"/>
              <a:t>The </a:t>
            </a:r>
            <a:r>
              <a:rPr lang="en-US" sz="2400" dirty="0"/>
              <a:t>scheduled bulls will be carried from their paddocks to washing area.</a:t>
            </a:r>
          </a:p>
          <a:p>
            <a:r>
              <a:rPr lang="en-US" sz="2400" dirty="0"/>
              <a:t>The animals should be washed to remove all the dirt.</a:t>
            </a:r>
          </a:p>
          <a:p>
            <a:r>
              <a:rPr lang="en-US" sz="2400" dirty="0" smtClean="0"/>
              <a:t>The </a:t>
            </a:r>
            <a:r>
              <a:rPr lang="en-US" sz="2400" dirty="0"/>
              <a:t>bulls should be tied with bull apron and the prepuce should be cleaned with normal saline</a:t>
            </a:r>
          </a:p>
          <a:p>
            <a:r>
              <a:rPr lang="en-US" sz="2400" dirty="0"/>
              <a:t>The bulls are allowed to watch the other bulls mounting which will stimulate the bull. </a:t>
            </a:r>
            <a:endParaRPr lang="en-US" sz="2400" dirty="0" smtClean="0"/>
          </a:p>
          <a:p>
            <a:r>
              <a:rPr lang="en-US" sz="2400" dirty="0" smtClean="0"/>
              <a:t>The </a:t>
            </a:r>
            <a:r>
              <a:rPr lang="en-US" sz="2400" dirty="0"/>
              <a:t>forward and backward movement of dummy will also stimulate the bull.</a:t>
            </a:r>
          </a:p>
          <a:p>
            <a:r>
              <a:rPr lang="en-US" sz="2400" dirty="0"/>
              <a:t>The protrusion of penis from prepuce will indicate the bull is ready to mount.</a:t>
            </a:r>
            <a:endParaRPr lang="en-IN" sz="2400" dirty="0"/>
          </a:p>
        </p:txBody>
      </p:sp>
    </p:spTree>
    <p:extLst>
      <p:ext uri="{BB962C8B-B14F-4D97-AF65-F5344CB8AC3E}">
        <p14:creationId xmlns:p14="http://schemas.microsoft.com/office/powerpoint/2010/main" val="161814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3008313" cy="1162050"/>
          </a:xfrm>
        </p:spPr>
        <p:txBody>
          <a:bodyPr>
            <a:noAutofit/>
          </a:bodyPr>
          <a:lstStyle/>
          <a:p>
            <a:r>
              <a:rPr lang="en-IN" sz="3200" dirty="0"/>
              <a:t>Parts of Artificial Vagina</a:t>
            </a:r>
            <a:br>
              <a:rPr lang="en-IN" sz="3200" dirty="0"/>
            </a:br>
            <a:endParaRPr lang="en-IN" sz="3200" dirty="0"/>
          </a:p>
        </p:txBody>
      </p:sp>
      <p:sp>
        <p:nvSpPr>
          <p:cNvPr id="4" name="Text Placeholder 3"/>
          <p:cNvSpPr>
            <a:spLocks noGrp="1"/>
          </p:cNvSpPr>
          <p:nvPr>
            <p:ph type="body" sz="half" idx="2"/>
          </p:nvPr>
        </p:nvSpPr>
        <p:spPr>
          <a:xfrm>
            <a:off x="533400" y="3048000"/>
            <a:ext cx="3008313" cy="1371600"/>
          </a:xfrm>
        </p:spPr>
        <p:txBody>
          <a:bodyPr>
            <a:normAutofit/>
          </a:bodyPr>
          <a:lstStyle/>
          <a:p>
            <a:r>
              <a:rPr lang="en-US" sz="2400" b="1" dirty="0"/>
              <a:t>Protective felt cover for bovine vagina</a:t>
            </a:r>
            <a:endParaRPr lang="en-IN" sz="2400" b="1"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685800"/>
            <a:ext cx="5111750" cy="50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997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3008313" cy="1162050"/>
          </a:xfrm>
        </p:spPr>
        <p:txBody>
          <a:bodyPr>
            <a:noAutofit/>
          </a:bodyPr>
          <a:lstStyle/>
          <a:p>
            <a:r>
              <a:rPr lang="en-IN" sz="3200" dirty="0"/>
              <a:t>Parts of Artificial Vagina</a:t>
            </a:r>
            <a:br>
              <a:rPr lang="en-IN" sz="3200" dirty="0"/>
            </a:br>
            <a:endParaRPr lang="en-IN" sz="3200" dirty="0"/>
          </a:p>
        </p:txBody>
      </p:sp>
      <p:sp>
        <p:nvSpPr>
          <p:cNvPr id="4" name="Text Placeholder 3"/>
          <p:cNvSpPr>
            <a:spLocks noGrp="1"/>
          </p:cNvSpPr>
          <p:nvPr>
            <p:ph type="body" sz="half" idx="2"/>
          </p:nvPr>
        </p:nvSpPr>
        <p:spPr>
          <a:xfrm>
            <a:off x="609600" y="2654303"/>
            <a:ext cx="3008313" cy="546100"/>
          </a:xfrm>
        </p:spPr>
        <p:txBody>
          <a:bodyPr/>
          <a:lstStyle/>
          <a:p>
            <a:r>
              <a:rPr lang="en-IN" sz="2400" b="1" dirty="0" smtClean="0"/>
              <a:t>Collection tube</a:t>
            </a:r>
          </a:p>
          <a:p>
            <a:endParaRPr lang="en-US" dirty="0"/>
          </a:p>
          <a:p>
            <a:endParaRPr lang="en-US" dirty="0"/>
          </a:p>
          <a:p>
            <a:endParaRPr lang="en-US" dirty="0" smtClean="0"/>
          </a:p>
          <a:p>
            <a:endParaRPr lang="en-US" dirty="0"/>
          </a:p>
          <a:p>
            <a:endParaRPr lang="en-US" dirty="0" smtClean="0"/>
          </a:p>
          <a:p>
            <a:endParaRPr lang="en-IN"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26845" y="440874"/>
            <a:ext cx="160544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photo Reusable collection tube 15 ml"/>
          <p:cNvPicPr>
            <a:picLocks noChangeAspect="1" noChangeArrowheads="1"/>
          </p:cNvPicPr>
          <p:nvPr/>
        </p:nvPicPr>
        <p:blipFill rotWithShape="1">
          <a:blip r:embed="rId3">
            <a:extLst>
              <a:ext uri="{28A0092B-C50C-407E-A947-70E740481C1C}">
                <a14:useLocalDpi xmlns:a14="http://schemas.microsoft.com/office/drawing/2010/main" val="0"/>
              </a:ext>
            </a:extLst>
          </a:blip>
          <a:srcRect l="41452" r="40719"/>
          <a:stretch/>
        </p:blipFill>
        <p:spPr bwMode="auto">
          <a:xfrm>
            <a:off x="4103195" y="288474"/>
            <a:ext cx="1393372" cy="586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24966" y="6155874"/>
            <a:ext cx="1033424" cy="369332"/>
          </a:xfrm>
          <a:prstGeom prst="rect">
            <a:avLst/>
          </a:prstGeom>
        </p:spPr>
        <p:txBody>
          <a:bodyPr wrap="none">
            <a:spAutoFit/>
          </a:bodyPr>
          <a:lstStyle/>
          <a:p>
            <a:r>
              <a:rPr lang="en-IN" dirty="0"/>
              <a:t>Reusable</a:t>
            </a:r>
          </a:p>
        </p:txBody>
      </p:sp>
      <p:sp>
        <p:nvSpPr>
          <p:cNvPr id="6" name="Rectangle 5"/>
          <p:cNvSpPr/>
          <p:nvPr/>
        </p:nvSpPr>
        <p:spPr>
          <a:xfrm>
            <a:off x="6858000" y="6155874"/>
            <a:ext cx="1204176" cy="369332"/>
          </a:xfrm>
          <a:prstGeom prst="rect">
            <a:avLst/>
          </a:prstGeom>
        </p:spPr>
        <p:txBody>
          <a:bodyPr wrap="none">
            <a:spAutoFit/>
          </a:bodyPr>
          <a:lstStyle/>
          <a:p>
            <a:r>
              <a:rPr lang="en-IN" dirty="0"/>
              <a:t>Disposable</a:t>
            </a:r>
          </a:p>
        </p:txBody>
      </p:sp>
    </p:spTree>
    <p:extLst>
      <p:ext uri="{BB962C8B-B14F-4D97-AF65-F5344CB8AC3E}">
        <p14:creationId xmlns:p14="http://schemas.microsoft.com/office/powerpoint/2010/main" val="1445954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Parts of Artificial Vagina</a:t>
            </a:r>
            <a:br>
              <a:rPr lang="en-IN" dirty="0"/>
            </a:br>
            <a:endParaRPr lang="en-IN" dirty="0"/>
          </a:p>
        </p:txBody>
      </p:sp>
      <p:sp>
        <p:nvSpPr>
          <p:cNvPr id="4" name="Text Placeholder 3"/>
          <p:cNvSpPr>
            <a:spLocks noGrp="1"/>
          </p:cNvSpPr>
          <p:nvPr>
            <p:ph type="body" sz="half" idx="2"/>
          </p:nvPr>
        </p:nvSpPr>
        <p:spPr>
          <a:xfrm>
            <a:off x="533400" y="2514600"/>
            <a:ext cx="3008313" cy="850900"/>
          </a:xfrm>
        </p:spPr>
        <p:txBody>
          <a:bodyPr>
            <a:normAutofit/>
          </a:bodyPr>
          <a:lstStyle/>
          <a:p>
            <a:r>
              <a:rPr lang="en-US" sz="2000" b="1" dirty="0"/>
              <a:t>Protective felt cover for collection tube</a:t>
            </a:r>
            <a:endParaRPr lang="en-IN" sz="2000" b="1"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914400"/>
            <a:ext cx="5111750" cy="483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570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en-US" sz="3200" b="1" dirty="0">
                <a:solidFill>
                  <a:srgbClr val="00B050"/>
                </a:solidFill>
              </a:rPr>
              <a:t>Vaginal method ( Spoon or Sponge technique)</a:t>
            </a:r>
            <a:br>
              <a:rPr lang="en-US" sz="3200" b="1" dirty="0">
                <a:solidFill>
                  <a:srgbClr val="00B050"/>
                </a:solidFill>
              </a:rPr>
            </a:br>
            <a:endParaRPr lang="en-IN" sz="3200" b="1" dirty="0">
              <a:solidFill>
                <a:srgbClr val="00B050"/>
              </a:solidFill>
            </a:endParaRPr>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endParaRPr lang="en-US" dirty="0"/>
          </a:p>
          <a:p>
            <a:pPr>
              <a:lnSpc>
                <a:spcPct val="200000"/>
              </a:lnSpc>
            </a:pPr>
            <a:r>
              <a:rPr lang="en-US" sz="2000" dirty="0"/>
              <a:t>The simplest and earliest method of semen collection was from vagina</a:t>
            </a:r>
            <a:r>
              <a:rPr lang="en-US" sz="2000" dirty="0" smtClean="0"/>
              <a:t>.</a:t>
            </a:r>
          </a:p>
          <a:p>
            <a:pPr>
              <a:lnSpc>
                <a:spcPct val="200000"/>
              </a:lnSpc>
            </a:pPr>
            <a:endParaRPr lang="en-US" sz="2000" dirty="0"/>
          </a:p>
          <a:p>
            <a:pPr>
              <a:lnSpc>
                <a:spcPct val="200000"/>
              </a:lnSpc>
            </a:pPr>
            <a:r>
              <a:rPr lang="en-US" sz="2000" dirty="0"/>
              <a:t>B</a:t>
            </a:r>
            <a:r>
              <a:rPr lang="en-US" sz="2000" dirty="0" smtClean="0"/>
              <a:t>ull </a:t>
            </a:r>
            <a:r>
              <a:rPr lang="en-US" sz="2000" dirty="0"/>
              <a:t>is allowed to mount the </a:t>
            </a:r>
            <a:r>
              <a:rPr lang="en-US" sz="2000" dirty="0" smtClean="0"/>
              <a:t>cow/dummy in naturally </a:t>
            </a:r>
            <a:r>
              <a:rPr lang="en-US" sz="2000" dirty="0"/>
              <a:t>and the semen is collected from vagina by means of a spoon or Sponge or syringe with a long nozzle</a:t>
            </a:r>
            <a:r>
              <a:rPr lang="en-US" sz="2000" dirty="0" smtClean="0"/>
              <a:t>.</a:t>
            </a:r>
            <a:endParaRPr lang="en-US" sz="2000" dirty="0"/>
          </a:p>
        </p:txBody>
      </p:sp>
    </p:spTree>
    <p:extLst>
      <p:ext uri="{BB962C8B-B14F-4D97-AF65-F5344CB8AC3E}">
        <p14:creationId xmlns:p14="http://schemas.microsoft.com/office/powerpoint/2010/main" val="813970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fontScale="90000"/>
          </a:bodyPr>
          <a:lstStyle/>
          <a:p>
            <a:r>
              <a:rPr lang="en-IN" sz="3200" dirty="0"/>
              <a:t>Semen collection</a:t>
            </a:r>
            <a:br>
              <a:rPr lang="en-IN" sz="3200" dirty="0"/>
            </a:br>
            <a:endParaRPr lang="en-IN" sz="3200" dirty="0"/>
          </a:p>
        </p:txBody>
      </p:sp>
      <p:sp>
        <p:nvSpPr>
          <p:cNvPr id="3" name="Content Placeholder 2"/>
          <p:cNvSpPr>
            <a:spLocks noGrp="1"/>
          </p:cNvSpPr>
          <p:nvPr>
            <p:ph idx="1"/>
          </p:nvPr>
        </p:nvSpPr>
        <p:spPr>
          <a:xfrm>
            <a:off x="457200" y="838200"/>
            <a:ext cx="8229600" cy="5287963"/>
          </a:xfrm>
        </p:spPr>
        <p:txBody>
          <a:bodyPr>
            <a:normAutofit fontScale="92500"/>
          </a:bodyPr>
          <a:lstStyle/>
          <a:p>
            <a:endParaRPr lang="en-US" dirty="0"/>
          </a:p>
          <a:p>
            <a:pPr>
              <a:lnSpc>
                <a:spcPct val="150000"/>
              </a:lnSpc>
            </a:pPr>
            <a:r>
              <a:rPr lang="en-US" sz="2400" dirty="0"/>
              <a:t>The teaser should be restrained in a </a:t>
            </a:r>
            <a:r>
              <a:rPr lang="en-US" sz="2400" dirty="0" err="1" smtClean="0"/>
              <a:t>trevis</a:t>
            </a:r>
            <a:r>
              <a:rPr lang="en-US" sz="2400" dirty="0" smtClean="0"/>
              <a:t>.</a:t>
            </a:r>
            <a:endParaRPr lang="en-US" sz="2400" dirty="0"/>
          </a:p>
          <a:p>
            <a:pPr>
              <a:lnSpc>
                <a:spcPct val="150000"/>
              </a:lnSpc>
            </a:pPr>
            <a:r>
              <a:rPr lang="en-US" sz="2400" dirty="0"/>
              <a:t>The dummy also used occasionally for semen </a:t>
            </a:r>
            <a:r>
              <a:rPr lang="en-US" sz="2400" dirty="0" smtClean="0"/>
              <a:t>collection</a:t>
            </a:r>
            <a:endParaRPr lang="en-US" sz="2400" dirty="0"/>
          </a:p>
          <a:p>
            <a:pPr>
              <a:lnSpc>
                <a:spcPct val="150000"/>
              </a:lnSpc>
            </a:pPr>
            <a:r>
              <a:rPr lang="en-US" sz="2400" dirty="0" smtClean="0"/>
              <a:t>2 </a:t>
            </a:r>
            <a:r>
              <a:rPr lang="en-US" sz="2400" dirty="0"/>
              <a:t>to 3 false mountings are </a:t>
            </a:r>
            <a:r>
              <a:rPr lang="en-US" sz="2400" dirty="0" smtClean="0"/>
              <a:t>given</a:t>
            </a:r>
            <a:endParaRPr lang="en-US" sz="2400" dirty="0"/>
          </a:p>
          <a:p>
            <a:pPr>
              <a:lnSpc>
                <a:spcPct val="150000"/>
              </a:lnSpc>
            </a:pPr>
            <a:r>
              <a:rPr lang="en-US" sz="2400" dirty="0"/>
              <a:t>The right handed operator can approach the bull from right side by holding the AV on his right hand</a:t>
            </a:r>
          </a:p>
          <a:p>
            <a:pPr>
              <a:lnSpc>
                <a:spcPct val="150000"/>
              </a:lnSpc>
            </a:pPr>
            <a:r>
              <a:rPr lang="en-US" sz="2400" dirty="0"/>
              <a:t>When the bull mounts and ready to make the thrust, the operator using the left hand drawn the penis from sheath and directs it into the AV which is held at an angle that it is in have with the testis</a:t>
            </a:r>
            <a:r>
              <a:rPr lang="en-US" sz="2400" dirty="0" smtClean="0"/>
              <a:t>.</a:t>
            </a:r>
            <a:endParaRPr lang="en-US" sz="2400" dirty="0"/>
          </a:p>
        </p:txBody>
      </p:sp>
    </p:spTree>
    <p:extLst>
      <p:ext uri="{BB962C8B-B14F-4D97-AF65-F5344CB8AC3E}">
        <p14:creationId xmlns:p14="http://schemas.microsoft.com/office/powerpoint/2010/main" val="585285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Semen collection</a:t>
            </a:r>
            <a:br>
              <a:rPr lang="en-IN" sz="3200" dirty="0"/>
            </a:br>
            <a:endParaRPr lang="en-IN" sz="3200" dirty="0"/>
          </a:p>
        </p:txBody>
      </p:sp>
      <p:sp>
        <p:nvSpPr>
          <p:cNvPr id="3" name="Content Placeholder 2"/>
          <p:cNvSpPr>
            <a:spLocks noGrp="1"/>
          </p:cNvSpPr>
          <p:nvPr>
            <p:ph idx="1"/>
          </p:nvPr>
        </p:nvSpPr>
        <p:spPr>
          <a:xfrm>
            <a:off x="457200" y="1143000"/>
            <a:ext cx="8229600" cy="4983163"/>
          </a:xfrm>
        </p:spPr>
        <p:txBody>
          <a:bodyPr>
            <a:normAutofit/>
          </a:bodyPr>
          <a:lstStyle/>
          <a:p>
            <a:pPr>
              <a:lnSpc>
                <a:spcPct val="150000"/>
              </a:lnSpc>
            </a:pPr>
            <a:r>
              <a:rPr lang="en-US" sz="2000" dirty="0"/>
              <a:t>During the entire process the testis itself should not be touched as it will leads to refusal to service.</a:t>
            </a:r>
          </a:p>
          <a:p>
            <a:pPr>
              <a:lnSpc>
                <a:spcPct val="150000"/>
              </a:lnSpc>
            </a:pPr>
            <a:r>
              <a:rPr lang="en-US" sz="2000" dirty="0"/>
              <a:t>The AV should be directed in such a way that the semen should be ejaculated in director cone or directly on collection vial</a:t>
            </a:r>
          </a:p>
          <a:p>
            <a:pPr>
              <a:lnSpc>
                <a:spcPct val="150000"/>
              </a:lnSpc>
            </a:pPr>
            <a:r>
              <a:rPr lang="en-US" sz="2000" dirty="0"/>
              <a:t>After collecting the semen the collection vial is disconnected immediately, closed with clean stopper / sterile aluminum, plastered with details of bulls, placed in a beaker containing water of about 34 ⁰ C and examined as soon as </a:t>
            </a:r>
            <a:r>
              <a:rPr lang="en-US" sz="2000" dirty="0" smtClean="0"/>
              <a:t>possible</a:t>
            </a:r>
            <a:endParaRPr lang="en-IN" sz="2000" dirty="0"/>
          </a:p>
        </p:txBody>
      </p:sp>
    </p:spTree>
    <p:extLst>
      <p:ext uri="{BB962C8B-B14F-4D97-AF65-F5344CB8AC3E}">
        <p14:creationId xmlns:p14="http://schemas.microsoft.com/office/powerpoint/2010/main" val="108440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solidFill>
                  <a:srgbClr val="00B050"/>
                </a:solidFill>
              </a:rPr>
              <a:t>Disadvantages of spoon method</a:t>
            </a:r>
            <a:endParaRPr lang="en-IN" sz="3200" b="1" dirty="0">
              <a:solidFill>
                <a:srgbClr val="00B050"/>
              </a:solidFill>
            </a:endParaRPr>
          </a:p>
        </p:txBody>
      </p:sp>
      <p:sp>
        <p:nvSpPr>
          <p:cNvPr id="3" name="Content Placeholder 2"/>
          <p:cNvSpPr>
            <a:spLocks noGrp="1"/>
          </p:cNvSpPr>
          <p:nvPr>
            <p:ph idx="1"/>
          </p:nvPr>
        </p:nvSpPr>
        <p:spPr>
          <a:xfrm>
            <a:off x="457200" y="1219200"/>
            <a:ext cx="8229600" cy="4906963"/>
          </a:xfrm>
        </p:spPr>
        <p:txBody>
          <a:bodyPr>
            <a:normAutofit/>
          </a:bodyPr>
          <a:lstStyle/>
          <a:p>
            <a:pPr marL="514350" indent="-514350">
              <a:buFont typeface="+mj-lt"/>
              <a:buAutoNum type="arabicPeriod"/>
            </a:pPr>
            <a:r>
              <a:rPr lang="en-US" sz="2000" dirty="0"/>
              <a:t>U</a:t>
            </a:r>
            <a:r>
              <a:rPr lang="en-US" sz="2000" dirty="0" smtClean="0"/>
              <a:t>nsatisfactory semen quality</a:t>
            </a:r>
          </a:p>
          <a:p>
            <a:pPr marL="514350" indent="-514350">
              <a:buFont typeface="+mj-lt"/>
              <a:buAutoNum type="arabicPeriod"/>
            </a:pPr>
            <a:endParaRPr lang="en-US" sz="2000" dirty="0" smtClean="0"/>
          </a:p>
          <a:p>
            <a:r>
              <a:rPr lang="en-US" sz="2000" dirty="0" smtClean="0">
                <a:solidFill>
                  <a:srgbClr val="C00000"/>
                </a:solidFill>
              </a:rPr>
              <a:t>Selectively </a:t>
            </a:r>
            <a:r>
              <a:rPr lang="en-US" sz="2000" dirty="0">
                <a:solidFill>
                  <a:srgbClr val="C00000"/>
                </a:solidFill>
              </a:rPr>
              <a:t>small volume of semen is mixed with large volume of vaginal mucus.</a:t>
            </a:r>
          </a:p>
          <a:p>
            <a:r>
              <a:rPr lang="en-US" sz="2000" i="1" dirty="0">
                <a:solidFill>
                  <a:srgbClr val="002060"/>
                </a:solidFill>
              </a:rPr>
              <a:t>To avoid this female out of </a:t>
            </a:r>
            <a:r>
              <a:rPr lang="en-US" sz="2000" i="1" dirty="0" err="1">
                <a:solidFill>
                  <a:srgbClr val="002060"/>
                </a:solidFill>
              </a:rPr>
              <a:t>oestrus</a:t>
            </a:r>
            <a:r>
              <a:rPr lang="en-US" sz="2000" i="1" dirty="0">
                <a:solidFill>
                  <a:srgbClr val="002060"/>
                </a:solidFill>
              </a:rPr>
              <a:t> can be used.</a:t>
            </a:r>
          </a:p>
          <a:p>
            <a:r>
              <a:rPr lang="en-US" sz="2000" i="1" dirty="0" smtClean="0">
                <a:solidFill>
                  <a:srgbClr val="002060"/>
                </a:solidFill>
              </a:rPr>
              <a:t>Later</a:t>
            </a:r>
            <a:r>
              <a:rPr lang="en-US" sz="2000" i="1" dirty="0">
                <a:solidFill>
                  <a:srgbClr val="002060"/>
                </a:solidFill>
              </a:rPr>
              <a:t>, Breeder’s bag and urethral </a:t>
            </a:r>
            <a:r>
              <a:rPr lang="en-US" sz="2000" i="1" dirty="0" err="1">
                <a:solidFill>
                  <a:srgbClr val="002060"/>
                </a:solidFill>
              </a:rPr>
              <a:t>fistular</a:t>
            </a:r>
            <a:r>
              <a:rPr lang="en-US" sz="2000" i="1" dirty="0">
                <a:solidFill>
                  <a:srgbClr val="002060"/>
                </a:solidFill>
              </a:rPr>
              <a:t> methods of semen collection were </a:t>
            </a:r>
            <a:r>
              <a:rPr lang="en-US" sz="2000" i="1" dirty="0" smtClean="0">
                <a:solidFill>
                  <a:srgbClr val="002060"/>
                </a:solidFill>
              </a:rPr>
              <a:t>used</a:t>
            </a:r>
            <a:r>
              <a:rPr lang="en-US" sz="2000" i="1" dirty="0" smtClean="0"/>
              <a:t>.</a:t>
            </a:r>
          </a:p>
          <a:p>
            <a:endParaRPr lang="en-US" sz="2000" i="1" dirty="0" smtClean="0"/>
          </a:p>
          <a:p>
            <a:pPr marL="457200" indent="-457200">
              <a:buAutoNum type="arabicPeriod" startAt="2"/>
            </a:pPr>
            <a:r>
              <a:rPr lang="en-US" sz="2000" dirty="0" smtClean="0"/>
              <a:t>Non-scientific method.</a:t>
            </a:r>
          </a:p>
          <a:p>
            <a:pPr marL="457200" indent="-457200">
              <a:buAutoNum type="arabicPeriod" startAt="2"/>
            </a:pPr>
            <a:r>
              <a:rPr lang="en-US" sz="2000" dirty="0" smtClean="0"/>
              <a:t>Danger </a:t>
            </a:r>
            <a:r>
              <a:rPr lang="en-US" sz="2000" dirty="0"/>
              <a:t>of contamination and </a:t>
            </a:r>
            <a:r>
              <a:rPr lang="en-US" sz="2000" dirty="0" smtClean="0"/>
              <a:t>disease transmission.</a:t>
            </a:r>
          </a:p>
          <a:p>
            <a:pPr marL="457200" indent="-457200">
              <a:buAutoNum type="arabicPeriod" startAt="2"/>
            </a:pPr>
            <a:r>
              <a:rPr lang="en-US" sz="2000" dirty="0" smtClean="0"/>
              <a:t>Keeping </a:t>
            </a:r>
            <a:r>
              <a:rPr lang="en-US" sz="2000" dirty="0"/>
              <a:t>quality of the semen will be very poor.</a:t>
            </a:r>
          </a:p>
          <a:p>
            <a:endParaRPr lang="en-IN" dirty="0"/>
          </a:p>
        </p:txBody>
      </p:sp>
    </p:spTree>
    <p:extLst>
      <p:ext uri="{BB962C8B-B14F-4D97-AF65-F5344CB8AC3E}">
        <p14:creationId xmlns:p14="http://schemas.microsoft.com/office/powerpoint/2010/main" val="205422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err="1"/>
              <a:t>Ampullary</a:t>
            </a:r>
            <a:r>
              <a:rPr lang="en-IN" sz="3600" dirty="0"/>
              <a:t> Massage technique</a:t>
            </a:r>
            <a:r>
              <a:rPr lang="en-IN" dirty="0"/>
              <a:t/>
            </a:r>
            <a:br>
              <a:rPr lang="en-IN" dirty="0"/>
            </a:br>
            <a:endParaRPr lang="en-IN" dirty="0"/>
          </a:p>
        </p:txBody>
      </p:sp>
      <p:sp>
        <p:nvSpPr>
          <p:cNvPr id="3" name="Content Placeholder 2"/>
          <p:cNvSpPr>
            <a:spLocks noGrp="1"/>
          </p:cNvSpPr>
          <p:nvPr>
            <p:ph idx="1"/>
          </p:nvPr>
        </p:nvSpPr>
        <p:spPr>
          <a:xfrm>
            <a:off x="457200" y="914400"/>
            <a:ext cx="8229600" cy="5181600"/>
          </a:xfrm>
        </p:spPr>
        <p:txBody>
          <a:bodyPr>
            <a:normAutofit fontScale="25000" lnSpcReduction="20000"/>
          </a:bodyPr>
          <a:lstStyle/>
          <a:p>
            <a:endParaRPr lang="en-US" dirty="0"/>
          </a:p>
          <a:p>
            <a:pPr>
              <a:lnSpc>
                <a:spcPct val="170000"/>
              </a:lnSpc>
            </a:pPr>
            <a:r>
              <a:rPr lang="en-US" sz="8000" dirty="0"/>
              <a:t>Here semen is collected by massaging the </a:t>
            </a:r>
            <a:r>
              <a:rPr lang="en-US" sz="8000" dirty="0" err="1"/>
              <a:t>ampullae</a:t>
            </a:r>
            <a:r>
              <a:rPr lang="en-US" sz="8000" dirty="0"/>
              <a:t> and seminal vesicle through the rectum.</a:t>
            </a:r>
          </a:p>
          <a:p>
            <a:pPr>
              <a:lnSpc>
                <a:spcPct val="170000"/>
              </a:lnSpc>
            </a:pPr>
            <a:r>
              <a:rPr lang="en-US" sz="8000" dirty="0"/>
              <a:t>This method was reported as early as 1925 by Case and late well described by Miller and Evans (1934</a:t>
            </a:r>
            <a:r>
              <a:rPr lang="en-US" sz="8000" dirty="0" smtClean="0"/>
              <a:t>).</a:t>
            </a:r>
          </a:p>
          <a:p>
            <a:pPr>
              <a:lnSpc>
                <a:spcPct val="170000"/>
              </a:lnSpc>
            </a:pPr>
            <a:r>
              <a:rPr lang="en-US" sz="8000" b="1" dirty="0" smtClean="0">
                <a:solidFill>
                  <a:srgbClr val="7030A0"/>
                </a:solidFill>
              </a:rPr>
              <a:t>Procedure</a:t>
            </a:r>
            <a:endParaRPr lang="en-US" sz="8000" b="1" dirty="0">
              <a:solidFill>
                <a:srgbClr val="7030A0"/>
              </a:solidFill>
            </a:endParaRPr>
          </a:p>
          <a:p>
            <a:pPr>
              <a:lnSpc>
                <a:spcPct val="170000"/>
              </a:lnSpc>
            </a:pPr>
            <a:r>
              <a:rPr lang="en-US" sz="8000" dirty="0">
                <a:solidFill>
                  <a:schemeClr val="accent2">
                    <a:lumMod val="75000"/>
                  </a:schemeClr>
                </a:solidFill>
              </a:rPr>
              <a:t>Before starting semen collection by massage method ensure that the bull has not ejaculated either by natural service or by some other method for two to three days to ensure that ampulla is full of spermatozoa.</a:t>
            </a:r>
          </a:p>
          <a:p>
            <a:pPr>
              <a:lnSpc>
                <a:spcPct val="170000"/>
              </a:lnSpc>
            </a:pPr>
            <a:r>
              <a:rPr lang="en-US" sz="8000" dirty="0"/>
              <a:t>Secure the bull in a suitable </a:t>
            </a:r>
            <a:r>
              <a:rPr lang="en-US" sz="8000" dirty="0" smtClean="0"/>
              <a:t>stanchion &amp; The </a:t>
            </a:r>
            <a:r>
              <a:rPr lang="en-US" sz="8000" dirty="0" err="1"/>
              <a:t>preputial</a:t>
            </a:r>
            <a:r>
              <a:rPr lang="en-US" sz="8000" dirty="0"/>
              <a:t> hair should be </a:t>
            </a:r>
            <a:r>
              <a:rPr lang="en-US" sz="8000" dirty="0" smtClean="0"/>
              <a:t>clipped</a:t>
            </a:r>
            <a:endParaRPr lang="en-US" sz="8000" dirty="0"/>
          </a:p>
        </p:txBody>
      </p:sp>
    </p:spTree>
    <p:extLst>
      <p:ext uri="{BB962C8B-B14F-4D97-AF65-F5344CB8AC3E}">
        <p14:creationId xmlns:p14="http://schemas.microsoft.com/office/powerpoint/2010/main" val="250678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sz="3200" dirty="0" err="1"/>
              <a:t>Ampullary</a:t>
            </a:r>
            <a:r>
              <a:rPr lang="en-IN" sz="3200" dirty="0"/>
              <a:t> Massage technique</a:t>
            </a: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a:lnSpc>
                <a:spcPct val="150000"/>
              </a:lnSpc>
            </a:pPr>
            <a:r>
              <a:rPr lang="en-US" sz="2200" dirty="0"/>
              <a:t>By tapping the </a:t>
            </a:r>
            <a:r>
              <a:rPr lang="en-US" sz="2200" dirty="0" err="1"/>
              <a:t>preputial</a:t>
            </a:r>
            <a:r>
              <a:rPr lang="en-US" sz="2200" dirty="0"/>
              <a:t> sheath stimulate the urination and empty the bladder</a:t>
            </a:r>
          </a:p>
          <a:p>
            <a:pPr>
              <a:lnSpc>
                <a:spcPct val="150000"/>
              </a:lnSpc>
            </a:pPr>
            <a:r>
              <a:rPr lang="en-US" sz="2200" dirty="0"/>
              <a:t>Properly wash the </a:t>
            </a:r>
            <a:r>
              <a:rPr lang="en-US" sz="2200" dirty="0" err="1"/>
              <a:t>preputial</a:t>
            </a:r>
            <a:r>
              <a:rPr lang="en-US" sz="2200" dirty="0"/>
              <a:t> sheath with warm water and carefully dry it with a clean towel</a:t>
            </a:r>
          </a:p>
          <a:p>
            <a:pPr>
              <a:lnSpc>
                <a:spcPct val="150000"/>
              </a:lnSpc>
            </a:pPr>
            <a:r>
              <a:rPr lang="en-US" sz="2200" dirty="0" smtClean="0"/>
              <a:t>Perform back-racking</a:t>
            </a:r>
            <a:endParaRPr lang="en-US" sz="2200" dirty="0"/>
          </a:p>
          <a:p>
            <a:pPr>
              <a:lnSpc>
                <a:spcPct val="150000"/>
              </a:lnSpc>
            </a:pPr>
            <a:r>
              <a:rPr lang="en-US" sz="2200" dirty="0"/>
              <a:t>The operator can carefully massage the seminal vesicle, prostate, </a:t>
            </a:r>
            <a:r>
              <a:rPr lang="en-US" sz="2200" dirty="0" err="1"/>
              <a:t>cowper’s</a:t>
            </a:r>
            <a:r>
              <a:rPr lang="en-US" sz="2200" dirty="0"/>
              <a:t> gland to stimulate some secretion of seminal fluid to rinse the bull’s urethra.</a:t>
            </a:r>
          </a:p>
          <a:p>
            <a:pPr>
              <a:lnSpc>
                <a:spcPct val="150000"/>
              </a:lnSpc>
            </a:pPr>
            <a:r>
              <a:rPr lang="en-US" sz="2200" dirty="0"/>
              <a:t>The seminal vesicles are gently massaged for few times with fingers by backward and downward strokes towards urethra and a cloudy fluid is expelled.</a:t>
            </a:r>
          </a:p>
          <a:p>
            <a:endParaRPr lang="en-IN" sz="2000" dirty="0"/>
          </a:p>
        </p:txBody>
      </p:sp>
    </p:spTree>
    <p:extLst>
      <p:ext uri="{BB962C8B-B14F-4D97-AF65-F5344CB8AC3E}">
        <p14:creationId xmlns:p14="http://schemas.microsoft.com/office/powerpoint/2010/main" val="321779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IN" sz="3200" dirty="0" err="1"/>
              <a:t>Ampullary</a:t>
            </a:r>
            <a:r>
              <a:rPr lang="en-IN" sz="3200" dirty="0"/>
              <a:t> Massage technique</a:t>
            </a:r>
            <a:br>
              <a:rPr lang="en-IN" sz="3200" dirty="0"/>
            </a:br>
            <a:endParaRPr lang="en-IN" sz="3200" dirty="0"/>
          </a:p>
        </p:txBody>
      </p:sp>
      <p:sp>
        <p:nvSpPr>
          <p:cNvPr id="3" name="Content Placeholder 2"/>
          <p:cNvSpPr>
            <a:spLocks noGrp="1"/>
          </p:cNvSpPr>
          <p:nvPr>
            <p:ph idx="1"/>
          </p:nvPr>
        </p:nvSpPr>
        <p:spPr>
          <a:xfrm>
            <a:off x="457200" y="990600"/>
            <a:ext cx="8229600" cy="5410200"/>
          </a:xfrm>
        </p:spPr>
        <p:txBody>
          <a:bodyPr>
            <a:normAutofit fontScale="47500" lnSpcReduction="20000"/>
          </a:bodyPr>
          <a:lstStyle/>
          <a:p>
            <a:pPr>
              <a:lnSpc>
                <a:spcPct val="170000"/>
              </a:lnSpc>
            </a:pPr>
            <a:r>
              <a:rPr lang="en-US" sz="4200" dirty="0" smtClean="0"/>
              <a:t>Then </a:t>
            </a:r>
            <a:r>
              <a:rPr lang="en-US" sz="4200" dirty="0"/>
              <a:t>the </a:t>
            </a:r>
            <a:r>
              <a:rPr lang="en-US" sz="4200" dirty="0" err="1"/>
              <a:t>ampullae</a:t>
            </a:r>
            <a:r>
              <a:rPr lang="en-US" sz="4200" dirty="0"/>
              <a:t> is massaged one by one by gentle, slow and rhythmic manner.</a:t>
            </a:r>
          </a:p>
          <a:p>
            <a:pPr>
              <a:lnSpc>
                <a:spcPct val="170000"/>
              </a:lnSpc>
            </a:pPr>
            <a:r>
              <a:rPr lang="en-US" sz="4200" dirty="0"/>
              <a:t>The </a:t>
            </a:r>
            <a:r>
              <a:rPr lang="en-US" sz="4200" dirty="0" err="1"/>
              <a:t>ampullae</a:t>
            </a:r>
            <a:r>
              <a:rPr lang="en-US" sz="4200" dirty="0"/>
              <a:t> is squeezed/stripped by pressing over floor of the pelvis and the pelvic urethra may be massaged.</a:t>
            </a:r>
          </a:p>
          <a:p>
            <a:pPr>
              <a:lnSpc>
                <a:spcPct val="170000"/>
              </a:lnSpc>
            </a:pPr>
            <a:r>
              <a:rPr lang="en-US" sz="4200" dirty="0"/>
              <a:t>The massage can be done for 5 minutes. After the massage of the </a:t>
            </a:r>
            <a:r>
              <a:rPr lang="en-US" sz="4200" dirty="0" err="1"/>
              <a:t>ampullae</a:t>
            </a:r>
            <a:r>
              <a:rPr lang="en-US" sz="4200" dirty="0"/>
              <a:t> the S-curve of the penis should be straightened to allow the escape of semen.</a:t>
            </a:r>
          </a:p>
          <a:p>
            <a:pPr>
              <a:lnSpc>
                <a:spcPct val="170000"/>
              </a:lnSpc>
            </a:pPr>
            <a:r>
              <a:rPr lang="en-US" sz="4200" dirty="0"/>
              <a:t>An assistant holding a glass funnel fitted to a collection vial directly beneath the bull’s sheath can collect the semen during massaging.</a:t>
            </a:r>
          </a:p>
          <a:p>
            <a:pPr>
              <a:lnSpc>
                <a:spcPct val="170000"/>
              </a:lnSpc>
            </a:pPr>
            <a:r>
              <a:rPr lang="en-US" sz="4200" dirty="0"/>
              <a:t>The quantity of fluid collected from seminal vesicle ranged from .5 to 21 ml and </a:t>
            </a:r>
            <a:r>
              <a:rPr lang="en-US" sz="4200" dirty="0" err="1"/>
              <a:t>ampullae</a:t>
            </a:r>
            <a:r>
              <a:rPr lang="en-US" sz="4200" dirty="0"/>
              <a:t> ranged from .5 to 23 ml.</a:t>
            </a:r>
          </a:p>
          <a:p>
            <a:endParaRPr lang="en-IN" dirty="0"/>
          </a:p>
        </p:txBody>
      </p:sp>
    </p:spTree>
    <p:extLst>
      <p:ext uri="{BB962C8B-B14F-4D97-AF65-F5344CB8AC3E}">
        <p14:creationId xmlns:p14="http://schemas.microsoft.com/office/powerpoint/2010/main" val="229436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err="1">
                <a:solidFill>
                  <a:prstClr val="black"/>
                </a:solidFill>
              </a:rPr>
              <a:t>Ampullary</a:t>
            </a:r>
            <a:r>
              <a:rPr lang="en-IN" sz="3200" dirty="0">
                <a:solidFill>
                  <a:prstClr val="black"/>
                </a:solidFill>
              </a:rPr>
              <a:t> Massage technique</a:t>
            </a:r>
            <a:endParaRPr lang="en-IN" dirty="0"/>
          </a:p>
        </p:txBody>
      </p:sp>
      <p:sp>
        <p:nvSpPr>
          <p:cNvPr id="3" name="Content Placeholder 2"/>
          <p:cNvSpPr>
            <a:spLocks noGrp="1"/>
          </p:cNvSpPr>
          <p:nvPr>
            <p:ph idx="1"/>
          </p:nvPr>
        </p:nvSpPr>
        <p:spPr/>
        <p:txBody>
          <a:bodyPr>
            <a:normAutofit fontScale="62500" lnSpcReduction="20000"/>
          </a:bodyPr>
          <a:lstStyle/>
          <a:p>
            <a:r>
              <a:rPr lang="en-US" b="1" dirty="0">
                <a:solidFill>
                  <a:srgbClr val="00B050"/>
                </a:solidFill>
              </a:rPr>
              <a:t>Advantages</a:t>
            </a:r>
          </a:p>
          <a:p>
            <a:endParaRPr lang="en-US" dirty="0"/>
          </a:p>
          <a:p>
            <a:r>
              <a:rPr lang="en-US" dirty="0"/>
              <a:t>Semen can be collected from bulls, which are physically incapable of mounting due to less libido, lameness or fracture .</a:t>
            </a:r>
          </a:p>
          <a:p>
            <a:r>
              <a:rPr lang="en-US" dirty="0"/>
              <a:t>To collect semen from bulls that are refusing to artificial vagina.</a:t>
            </a:r>
          </a:p>
          <a:p>
            <a:r>
              <a:rPr lang="en-US" dirty="0"/>
              <a:t>To collect from bulls those are incapable of erection</a:t>
            </a:r>
            <a:r>
              <a:rPr lang="en-US" dirty="0" smtClean="0"/>
              <a:t>.</a:t>
            </a:r>
          </a:p>
          <a:p>
            <a:endParaRPr lang="en-US" dirty="0"/>
          </a:p>
          <a:p>
            <a:r>
              <a:rPr lang="en-US" b="1" dirty="0">
                <a:solidFill>
                  <a:schemeClr val="accent2">
                    <a:lumMod val="75000"/>
                  </a:schemeClr>
                </a:solidFill>
              </a:rPr>
              <a:t>Disadvantages</a:t>
            </a:r>
          </a:p>
          <a:p>
            <a:endParaRPr lang="en-US" dirty="0"/>
          </a:p>
          <a:p>
            <a:r>
              <a:rPr lang="en-US" dirty="0"/>
              <a:t>Chances of contamination by urine or sand.</a:t>
            </a:r>
          </a:p>
          <a:p>
            <a:r>
              <a:rPr lang="en-US" dirty="0"/>
              <a:t>Seminal vesicles secretion leads to unbalanced semen components than ejaculated semen.</a:t>
            </a:r>
          </a:p>
          <a:p>
            <a:r>
              <a:rPr lang="en-US" dirty="0"/>
              <a:t>Poor concentration and poor keeping quality.</a:t>
            </a:r>
          </a:p>
          <a:p>
            <a:r>
              <a:rPr lang="en-US" dirty="0"/>
              <a:t>Requires skill on the past of operator or training on the past of bull.</a:t>
            </a:r>
          </a:p>
          <a:p>
            <a:r>
              <a:rPr lang="en-US" dirty="0"/>
              <a:t>Excessive massage will cause inflammation of the organs.</a:t>
            </a:r>
          </a:p>
          <a:p>
            <a:endParaRPr lang="en-IN" dirty="0"/>
          </a:p>
        </p:txBody>
      </p:sp>
    </p:spTree>
    <p:extLst>
      <p:ext uri="{BB962C8B-B14F-4D97-AF65-F5344CB8AC3E}">
        <p14:creationId xmlns:p14="http://schemas.microsoft.com/office/powerpoint/2010/main" val="281513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sz="3200" dirty="0" err="1"/>
              <a:t>Electroejaculator</a:t>
            </a:r>
            <a:r>
              <a:rPr lang="en-IN" sz="3200" dirty="0"/>
              <a:t> method</a:t>
            </a:r>
          </a:p>
        </p:txBody>
      </p:sp>
      <p:sp>
        <p:nvSpPr>
          <p:cNvPr id="3" name="Content Placeholder 2"/>
          <p:cNvSpPr>
            <a:spLocks noGrp="1"/>
          </p:cNvSpPr>
          <p:nvPr>
            <p:ph idx="1"/>
          </p:nvPr>
        </p:nvSpPr>
        <p:spPr>
          <a:xfrm>
            <a:off x="457200" y="1219200"/>
            <a:ext cx="8229600" cy="4906963"/>
          </a:xfrm>
        </p:spPr>
        <p:txBody>
          <a:bodyPr>
            <a:normAutofit/>
          </a:bodyPr>
          <a:lstStyle/>
          <a:p>
            <a:pPr>
              <a:lnSpc>
                <a:spcPct val="200000"/>
              </a:lnSpc>
            </a:pPr>
            <a:r>
              <a:rPr lang="en-US" sz="2200" dirty="0"/>
              <a:t>Electrical stimulation of </a:t>
            </a:r>
            <a:r>
              <a:rPr lang="en-US" sz="2200" dirty="0" err="1"/>
              <a:t>ampullae</a:t>
            </a:r>
            <a:r>
              <a:rPr lang="en-US" sz="2200" dirty="0"/>
              <a:t> and seminal vesicle is also a method of collecting semen from bulls.</a:t>
            </a:r>
          </a:p>
          <a:p>
            <a:pPr>
              <a:lnSpc>
                <a:spcPct val="200000"/>
              </a:lnSpc>
            </a:pPr>
            <a:r>
              <a:rPr lang="en-US" sz="2200" dirty="0" smtClean="0"/>
              <a:t>This </a:t>
            </a:r>
            <a:r>
              <a:rPr lang="en-US" sz="2200" dirty="0"/>
              <a:t>method was used by Gunn in 1936 for rams. </a:t>
            </a:r>
            <a:endParaRPr lang="en-US" sz="2200" dirty="0" smtClean="0"/>
          </a:p>
          <a:p>
            <a:pPr>
              <a:lnSpc>
                <a:spcPct val="200000"/>
              </a:lnSpc>
            </a:pPr>
            <a:r>
              <a:rPr lang="en-US" sz="2200" dirty="0" smtClean="0"/>
              <a:t>Later </a:t>
            </a:r>
            <a:r>
              <a:rPr lang="en-US" sz="2200" dirty="0"/>
              <a:t>it was modified by </a:t>
            </a:r>
            <a:r>
              <a:rPr lang="en-US" sz="2200" dirty="0" err="1"/>
              <a:t>Rowson</a:t>
            </a:r>
            <a:r>
              <a:rPr lang="en-US" sz="2200" dirty="0"/>
              <a:t> and Murdock, </a:t>
            </a:r>
            <a:r>
              <a:rPr lang="en-US" sz="2200" dirty="0" err="1"/>
              <a:t>Marden</a:t>
            </a:r>
            <a:r>
              <a:rPr lang="en-US" sz="2200" dirty="0"/>
              <a:t>, </a:t>
            </a:r>
            <a:r>
              <a:rPr lang="en-US" sz="2200" dirty="0" err="1"/>
              <a:t>Dzuik</a:t>
            </a:r>
            <a:r>
              <a:rPr lang="en-US" sz="2200" dirty="0"/>
              <a:t> for collection of semen in bulls.</a:t>
            </a:r>
          </a:p>
          <a:p>
            <a:pPr>
              <a:lnSpc>
                <a:spcPct val="200000"/>
              </a:lnSpc>
            </a:pPr>
            <a:r>
              <a:rPr lang="en-US" sz="2200" dirty="0" err="1"/>
              <a:t>Thibault</a:t>
            </a:r>
            <a:r>
              <a:rPr lang="en-US" sz="2200" dirty="0"/>
              <a:t> et al. (1948) successfully used this for bulls.</a:t>
            </a:r>
          </a:p>
          <a:p>
            <a:endParaRPr lang="en-IN" dirty="0"/>
          </a:p>
        </p:txBody>
      </p:sp>
    </p:spTree>
    <p:extLst>
      <p:ext uri="{BB962C8B-B14F-4D97-AF65-F5344CB8AC3E}">
        <p14:creationId xmlns:p14="http://schemas.microsoft.com/office/powerpoint/2010/main" val="3077106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1930</Words>
  <Application>Microsoft Office PowerPoint</Application>
  <PresentationFormat>On-screen Show (4:3)</PresentationFormat>
  <Paragraphs>188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Methods of semen collection</vt:lpstr>
      <vt:lpstr>Vaginal method ( Spoon or Sponge technique) </vt:lpstr>
      <vt:lpstr>Disadvantages of spoon method</vt:lpstr>
      <vt:lpstr>Ampullary Massage technique </vt:lpstr>
      <vt:lpstr>Ampullary Massage technique</vt:lpstr>
      <vt:lpstr>Ampullary Massage technique </vt:lpstr>
      <vt:lpstr>Ampullary Massage technique</vt:lpstr>
      <vt:lpstr>Electroejaculator method</vt:lpstr>
      <vt:lpstr>Electroejaculator method</vt:lpstr>
      <vt:lpstr>Electroejaculator method</vt:lpstr>
      <vt:lpstr>Electroejaculator method</vt:lpstr>
      <vt:lpstr>Artificial vagina (AV) method</vt:lpstr>
      <vt:lpstr>Artificial vagina (AV) method</vt:lpstr>
      <vt:lpstr>Russian model of Artificial Vagina</vt:lpstr>
      <vt:lpstr>Danish model of artificial Vagina </vt:lpstr>
      <vt:lpstr>Cornell model of Artificial Vagina </vt:lpstr>
      <vt:lpstr>Disadvantage of AV</vt:lpstr>
      <vt:lpstr> Parts of Artificial Vagina  </vt:lpstr>
      <vt:lpstr>Directors cone Director cone</vt:lpstr>
      <vt:lpstr>Inner liner Inner liner/ latex liner </vt:lpstr>
      <vt:lpstr>Preparation of AV</vt:lpstr>
      <vt:lpstr>Preparation of AV</vt:lpstr>
      <vt:lpstr>Preparation of AV</vt:lpstr>
      <vt:lpstr>Lubricants </vt:lpstr>
      <vt:lpstr>Preparation of bull </vt:lpstr>
      <vt:lpstr>Parts of Artificial Vagina </vt:lpstr>
      <vt:lpstr>Parts of Artificial Vagina </vt:lpstr>
      <vt:lpstr>Parts of Artificial Vagina </vt:lpstr>
      <vt:lpstr>Semen collection </vt:lpstr>
      <vt:lpstr>Semen collection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semen collection</dc:title>
  <dc:creator>lab</dc:creator>
  <cp:lastModifiedBy>lab</cp:lastModifiedBy>
  <cp:revision>22</cp:revision>
  <dcterms:created xsi:type="dcterms:W3CDTF">2006-08-16T00:00:00Z</dcterms:created>
  <dcterms:modified xsi:type="dcterms:W3CDTF">2020-12-23T07:54:00Z</dcterms:modified>
</cp:coreProperties>
</file>