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68" r:id="rId4"/>
    <p:sldId id="264" r:id="rId5"/>
    <p:sldId id="269"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E7A6A-B8FB-4939-A447-20F18BC352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37FD578-468C-4F18-95F1-2094D5BF8E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E12AB0B-7577-46AB-A4A0-CFBB1444B61F}"/>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5" name="Footer Placeholder 4">
            <a:extLst>
              <a:ext uri="{FF2B5EF4-FFF2-40B4-BE49-F238E27FC236}">
                <a16:creationId xmlns:a16="http://schemas.microsoft.com/office/drawing/2014/main" id="{FDCE8F5E-6821-46CA-9183-CDAE9654792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7F1E2B-6D00-457D-828E-23B06F2F455B}"/>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3356195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77C7-E373-4056-93A9-DFC867DD634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474A022-562B-495F-ADE8-2CCD95C7E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16E0ABC-D92D-4CA7-A7BC-CC2F2E8E853C}"/>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5" name="Footer Placeholder 4">
            <a:extLst>
              <a:ext uri="{FF2B5EF4-FFF2-40B4-BE49-F238E27FC236}">
                <a16:creationId xmlns:a16="http://schemas.microsoft.com/office/drawing/2014/main" id="{AAF73E78-D5E8-4FFF-812A-0C34F20058A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6EFF90-E046-41ED-BC25-93FDB22099D7}"/>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127549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30BDF4-679C-4036-A82F-65D7D3AFB8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8257D16-C70A-49C9-8076-B2C4EC566D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45F696D-A971-4B17-8BC1-199358B4BBED}"/>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5" name="Footer Placeholder 4">
            <a:extLst>
              <a:ext uri="{FF2B5EF4-FFF2-40B4-BE49-F238E27FC236}">
                <a16:creationId xmlns:a16="http://schemas.microsoft.com/office/drawing/2014/main" id="{01B0E5D0-7E13-40A3-985A-FE3D5DAEF1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B0C6C5-7ADE-4F0D-860C-A3701B5F7D43}"/>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2954465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39A3-9E11-4194-A8E4-516949A9A68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99BDB0-065F-4391-A5B1-4FD240CC73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90C5A69-027D-400F-ABE8-9FEBA230A146}"/>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5" name="Footer Placeholder 4">
            <a:extLst>
              <a:ext uri="{FF2B5EF4-FFF2-40B4-BE49-F238E27FC236}">
                <a16:creationId xmlns:a16="http://schemas.microsoft.com/office/drawing/2014/main" id="{1AD8E1D5-D86D-4979-8F0A-AD5768F2D89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6B7952-15F0-448B-BF12-2ABB6E57551E}"/>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4140337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56A-CCC9-4337-96D2-810BAF38EF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1F6D1F3-CE19-475C-A9D1-F99A1ABCE7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CF4AF6-7236-49AC-8D7C-57B87A7F3CBC}"/>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5" name="Footer Placeholder 4">
            <a:extLst>
              <a:ext uri="{FF2B5EF4-FFF2-40B4-BE49-F238E27FC236}">
                <a16:creationId xmlns:a16="http://schemas.microsoft.com/office/drawing/2014/main" id="{40D15FB8-0EC9-43D7-8466-5F4D89A34AF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2D6C3F4-95C7-41F2-8470-A4FDEE88C145}"/>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221843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CC993-6C16-4FF4-AD9F-EF4F4524D9E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7E12669-B888-49B4-831C-289EE34E49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96DB1E8-1DC5-4B04-8605-2974250E9D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67FF7B7-7639-4381-96E9-02CC7F1D8C52}"/>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6" name="Footer Placeholder 5">
            <a:extLst>
              <a:ext uri="{FF2B5EF4-FFF2-40B4-BE49-F238E27FC236}">
                <a16:creationId xmlns:a16="http://schemas.microsoft.com/office/drawing/2014/main" id="{1A0E442C-4F67-4931-A557-D458F1118E9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7F9F082-8462-4D2A-8EF5-A1A63BADC896}"/>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353291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9BEAA-A1FF-44F3-B8A1-13F910920B5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4E4C867-082D-4CF8-ACEA-85C6C6DDAF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EF966A-F6C4-427B-96E1-C97D8625DA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ABB49AC-4594-43FC-B394-8101223AED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9F7E03-2D77-499F-A355-9EC0ABA559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06FC9E3-BD8F-4EEB-9793-5D027D544F6D}"/>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8" name="Footer Placeholder 7">
            <a:extLst>
              <a:ext uri="{FF2B5EF4-FFF2-40B4-BE49-F238E27FC236}">
                <a16:creationId xmlns:a16="http://schemas.microsoft.com/office/drawing/2014/main" id="{8D98CB47-8566-4702-9EEB-BA58D6046DF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6E1DEF2-D200-43A0-AE52-966F35947FDF}"/>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2876938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08EB6-C1D8-4BA7-AE97-CB37F0BFC1F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FD357A3-DA9E-4BD9-BD74-AF7F6EA7827D}"/>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4" name="Footer Placeholder 3">
            <a:extLst>
              <a:ext uri="{FF2B5EF4-FFF2-40B4-BE49-F238E27FC236}">
                <a16:creationId xmlns:a16="http://schemas.microsoft.com/office/drawing/2014/main" id="{7CBCC00F-E9EE-464C-A2DC-C42C37F7D4E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6683616-9448-48AE-879E-529E937354E3}"/>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375418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41AA98-1321-42A1-A7F6-D87081E63EEB}"/>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3" name="Footer Placeholder 2">
            <a:extLst>
              <a:ext uri="{FF2B5EF4-FFF2-40B4-BE49-F238E27FC236}">
                <a16:creationId xmlns:a16="http://schemas.microsoft.com/office/drawing/2014/main" id="{46857EB4-7642-49D4-B4DC-25B49C8A1A3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AAA5E36-81F7-48B6-AAF5-DD206F0C897F}"/>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4217097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C97C8-B079-4BE6-8E18-0EDF7C3EE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E9BD4D7-7108-40D1-80DB-A07026F0B7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807009A-5BB7-4A4B-8A0B-5BDCC865B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D145A5-2A5E-4030-9C5B-D2E107C68CDA}"/>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6" name="Footer Placeholder 5">
            <a:extLst>
              <a:ext uri="{FF2B5EF4-FFF2-40B4-BE49-F238E27FC236}">
                <a16:creationId xmlns:a16="http://schemas.microsoft.com/office/drawing/2014/main" id="{8EACE465-4733-4E15-96BA-880C3223E41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548D33E-518F-4853-A23E-BD9870A8D528}"/>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116745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D364-9C13-4052-82D5-2966369FEE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87875A1-0BDA-447A-8694-284F24139C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65C5F0E-6756-4973-BA29-A74E67C8B4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E4AA01-F760-4D1B-AF4B-E0A10EE7855F}"/>
              </a:ext>
            </a:extLst>
          </p:cNvPr>
          <p:cNvSpPr>
            <a:spLocks noGrp="1"/>
          </p:cNvSpPr>
          <p:nvPr>
            <p:ph type="dt" sz="half" idx="10"/>
          </p:nvPr>
        </p:nvSpPr>
        <p:spPr/>
        <p:txBody>
          <a:bodyPr/>
          <a:lstStyle/>
          <a:p>
            <a:fld id="{D696602E-E245-42E1-8DFD-74D9A563345C}" type="datetimeFigureOut">
              <a:rPr lang="en-IN" smtClean="0"/>
              <a:t>12-12-2020</a:t>
            </a:fld>
            <a:endParaRPr lang="en-IN"/>
          </a:p>
        </p:txBody>
      </p:sp>
      <p:sp>
        <p:nvSpPr>
          <p:cNvPr id="6" name="Footer Placeholder 5">
            <a:extLst>
              <a:ext uri="{FF2B5EF4-FFF2-40B4-BE49-F238E27FC236}">
                <a16:creationId xmlns:a16="http://schemas.microsoft.com/office/drawing/2014/main" id="{A7C6F57A-544C-4D48-8CF4-4531A36EAF4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A71342F-D9BF-43B1-801E-89D6CBAA93B0}"/>
              </a:ext>
            </a:extLst>
          </p:cNvPr>
          <p:cNvSpPr>
            <a:spLocks noGrp="1"/>
          </p:cNvSpPr>
          <p:nvPr>
            <p:ph type="sldNum" sz="quarter" idx="12"/>
          </p:nvPr>
        </p:nvSpPr>
        <p:spPr/>
        <p:txBody>
          <a:bodyPr/>
          <a:lstStyle/>
          <a:p>
            <a:fld id="{33EB4122-3353-4B00-98A1-88F8782B5180}" type="slidenum">
              <a:rPr lang="en-IN" smtClean="0"/>
              <a:t>‹#›</a:t>
            </a:fld>
            <a:endParaRPr lang="en-IN"/>
          </a:p>
        </p:txBody>
      </p:sp>
    </p:spTree>
    <p:extLst>
      <p:ext uri="{BB962C8B-B14F-4D97-AF65-F5344CB8AC3E}">
        <p14:creationId xmlns:p14="http://schemas.microsoft.com/office/powerpoint/2010/main" val="391769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021FB-4ED4-435F-8966-85CF689770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7CEDED1-73F5-4494-A6F5-9D1A701D8D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82ECF1E-181B-40D2-8B07-2E3327FA24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6602E-E245-42E1-8DFD-74D9A563345C}" type="datetimeFigureOut">
              <a:rPr lang="en-IN" smtClean="0"/>
              <a:t>12-12-2020</a:t>
            </a:fld>
            <a:endParaRPr lang="en-IN"/>
          </a:p>
        </p:txBody>
      </p:sp>
      <p:sp>
        <p:nvSpPr>
          <p:cNvPr id="5" name="Footer Placeholder 4">
            <a:extLst>
              <a:ext uri="{FF2B5EF4-FFF2-40B4-BE49-F238E27FC236}">
                <a16:creationId xmlns:a16="http://schemas.microsoft.com/office/drawing/2014/main" id="{922F5F46-1085-4E31-8BC6-94D450BCA8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9AB7B47-32E3-4CD8-B868-45719EFD8B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B4122-3353-4B00-98A1-88F8782B5180}" type="slidenum">
              <a:rPr lang="en-IN" smtClean="0"/>
              <a:t>‹#›</a:t>
            </a:fld>
            <a:endParaRPr lang="en-IN"/>
          </a:p>
        </p:txBody>
      </p:sp>
    </p:spTree>
    <p:extLst>
      <p:ext uri="{BB962C8B-B14F-4D97-AF65-F5344CB8AC3E}">
        <p14:creationId xmlns:p14="http://schemas.microsoft.com/office/powerpoint/2010/main" val="260500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FE2B9-A48E-4A73-9448-1C3154BC5DC0}"/>
              </a:ext>
            </a:extLst>
          </p:cNvPr>
          <p:cNvSpPr>
            <a:spLocks noGrp="1"/>
          </p:cNvSpPr>
          <p:nvPr>
            <p:ph type="ctrTitle"/>
          </p:nvPr>
        </p:nvSpPr>
        <p:spPr/>
        <p:txBody>
          <a:bodyPr/>
          <a:lstStyle/>
          <a:p>
            <a:r>
              <a:rPr lang="en-US" dirty="0"/>
              <a:t>Milk Products (part-8)</a:t>
            </a:r>
            <a:br>
              <a:rPr lang="en-US" dirty="0"/>
            </a:br>
            <a:endParaRPr lang="en-IN" dirty="0"/>
          </a:p>
        </p:txBody>
      </p:sp>
      <p:sp>
        <p:nvSpPr>
          <p:cNvPr id="3" name="Subtitle 2">
            <a:extLst>
              <a:ext uri="{FF2B5EF4-FFF2-40B4-BE49-F238E27FC236}">
                <a16:creationId xmlns:a16="http://schemas.microsoft.com/office/drawing/2014/main" id="{F9A88B17-0A6F-44FF-BD05-8D270102563D}"/>
              </a:ext>
            </a:extLst>
          </p:cNvPr>
          <p:cNvSpPr>
            <a:spLocks noGrp="1"/>
          </p:cNvSpPr>
          <p:nvPr>
            <p:ph type="subTitle" idx="1"/>
          </p:nvPr>
        </p:nvSpPr>
        <p:spPr>
          <a:xfrm>
            <a:off x="1524000" y="3602038"/>
            <a:ext cx="10668000" cy="3255962"/>
          </a:xfrm>
        </p:spPr>
        <p:txBody>
          <a:bodyPr/>
          <a:lstStyle/>
          <a:p>
            <a:endParaRPr lang="en-US" dirty="0"/>
          </a:p>
          <a:p>
            <a:r>
              <a:rPr lang="en-US" dirty="0"/>
              <a:t>By-</a:t>
            </a:r>
          </a:p>
          <a:p>
            <a:r>
              <a:rPr lang="en-US" dirty="0"/>
              <a:t>                                                                 Dr.  SUSHMA KUMARI</a:t>
            </a:r>
          </a:p>
          <a:p>
            <a:r>
              <a:rPr lang="en-US" dirty="0"/>
              <a:t>                                                                               ASST.PROF., DEPT.OF LPT, BVC, PATNA</a:t>
            </a:r>
            <a:endParaRPr lang="en-IN" dirty="0"/>
          </a:p>
        </p:txBody>
      </p:sp>
    </p:spTree>
    <p:extLst>
      <p:ext uri="{BB962C8B-B14F-4D97-AF65-F5344CB8AC3E}">
        <p14:creationId xmlns:p14="http://schemas.microsoft.com/office/powerpoint/2010/main" val="220829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98" y="0"/>
            <a:ext cx="10546702" cy="762000"/>
          </a:xfrm>
        </p:spPr>
        <p:txBody>
          <a:bodyPr/>
          <a:lstStyle/>
          <a:p>
            <a:r>
              <a:rPr lang="en-IN" dirty="0" err="1">
                <a:solidFill>
                  <a:srgbClr val="0070C0"/>
                </a:solidFill>
              </a:rPr>
              <a:t>Kulfi</a:t>
            </a:r>
            <a:endParaRPr lang="en-IN" dirty="0">
              <a:solidFill>
                <a:srgbClr val="0070C0"/>
              </a:solidFill>
            </a:endParaRPr>
          </a:p>
        </p:txBody>
      </p:sp>
      <p:sp>
        <p:nvSpPr>
          <p:cNvPr id="3" name="Content Placeholder 2"/>
          <p:cNvSpPr>
            <a:spLocks noGrp="1"/>
          </p:cNvSpPr>
          <p:nvPr>
            <p:ph idx="1"/>
          </p:nvPr>
        </p:nvSpPr>
        <p:spPr>
          <a:xfrm>
            <a:off x="1524000" y="1066800"/>
            <a:ext cx="9144000" cy="5791200"/>
          </a:xfrm>
        </p:spPr>
        <p:txBody>
          <a:bodyPr>
            <a:normAutofit lnSpcReduction="10000"/>
          </a:bodyPr>
          <a:lstStyle/>
          <a:p>
            <a:r>
              <a:rPr lang="en-IN" dirty="0"/>
              <a:t>It is Indigenous frozen milk product.</a:t>
            </a:r>
          </a:p>
          <a:p>
            <a:r>
              <a:rPr lang="en-IN" dirty="0">
                <a:solidFill>
                  <a:srgbClr val="FF0000"/>
                </a:solidFill>
              </a:rPr>
              <a:t>Composition of kulfi-</a:t>
            </a:r>
          </a:p>
          <a:p>
            <a:r>
              <a:rPr lang="en-IN" dirty="0"/>
              <a:t>Fat-7-8%</a:t>
            </a:r>
          </a:p>
          <a:p>
            <a:r>
              <a:rPr lang="en-IN" dirty="0"/>
              <a:t>SNF- 37 %</a:t>
            </a:r>
          </a:p>
          <a:p>
            <a:r>
              <a:rPr lang="en-IN" dirty="0">
                <a:solidFill>
                  <a:srgbClr val="FF0000"/>
                </a:solidFill>
              </a:rPr>
              <a:t>Method off preparation-</a:t>
            </a:r>
          </a:p>
          <a:p>
            <a:r>
              <a:rPr lang="en-IN" dirty="0"/>
              <a:t>Milk</a:t>
            </a:r>
          </a:p>
          <a:p>
            <a:r>
              <a:rPr lang="en-IN" dirty="0"/>
              <a:t>Boiling</a:t>
            </a:r>
          </a:p>
          <a:p>
            <a:r>
              <a:rPr lang="en-IN" dirty="0"/>
              <a:t>Addition of sugar (2:1)</a:t>
            </a:r>
          </a:p>
          <a:p>
            <a:r>
              <a:rPr lang="en-IN" dirty="0"/>
              <a:t>Cooling</a:t>
            </a:r>
          </a:p>
          <a:p>
            <a:r>
              <a:rPr lang="en-IN" dirty="0"/>
              <a:t>Addition of cream, nuts, flavours</a:t>
            </a:r>
          </a:p>
          <a:p>
            <a:r>
              <a:rPr lang="en-IN" dirty="0"/>
              <a:t>Filling in conical/ triangular mould</a:t>
            </a:r>
          </a:p>
          <a:p>
            <a:r>
              <a:rPr lang="en-IN" dirty="0"/>
              <a:t>Frozen( earthen vessel with mixture of ice: salt::1:1)</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813C0-7459-45D4-94DE-90E2F6A1BDA8}"/>
              </a:ext>
            </a:extLst>
          </p:cNvPr>
          <p:cNvSpPr>
            <a:spLocks noGrp="1"/>
          </p:cNvSpPr>
          <p:nvPr>
            <p:ph type="title"/>
          </p:nvPr>
        </p:nvSpPr>
        <p:spPr/>
        <p:txBody>
          <a:bodyPr/>
          <a:lstStyle/>
          <a:p>
            <a:r>
              <a:rPr lang="en-US" dirty="0">
                <a:solidFill>
                  <a:srgbClr val="0070C0"/>
                </a:solidFill>
              </a:rPr>
              <a:t>KULFI                                            </a:t>
            </a:r>
            <a:r>
              <a:rPr lang="en-US" dirty="0" err="1">
                <a:solidFill>
                  <a:srgbClr val="0070C0"/>
                </a:solidFill>
              </a:rPr>
              <a:t>KULFI</a:t>
            </a:r>
            <a:r>
              <a:rPr lang="en-US" dirty="0">
                <a:solidFill>
                  <a:srgbClr val="0070C0"/>
                </a:solidFill>
              </a:rPr>
              <a:t> CONE</a:t>
            </a:r>
            <a:endParaRPr lang="en-IN" dirty="0">
              <a:solidFill>
                <a:srgbClr val="0070C0"/>
              </a:solidFill>
            </a:endParaRPr>
          </a:p>
        </p:txBody>
      </p:sp>
      <p:pic>
        <p:nvPicPr>
          <p:cNvPr id="1026" name="Picture 2" descr="Badam Elaichi Kulfi Recipe by Archana's Kitchen">
            <a:extLst>
              <a:ext uri="{FF2B5EF4-FFF2-40B4-BE49-F238E27FC236}">
                <a16:creationId xmlns:a16="http://schemas.microsoft.com/office/drawing/2014/main" id="{B71A175B-E12E-411C-BF63-E9F93F3F745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520890"/>
            <a:ext cx="5980922" cy="54210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luminium Kulfi Maker Cone at Rs 270/set | Ice Cream Mould | ID: 14886633848">
            <a:extLst>
              <a:ext uri="{FF2B5EF4-FFF2-40B4-BE49-F238E27FC236}">
                <a16:creationId xmlns:a16="http://schemas.microsoft.com/office/drawing/2014/main" id="{2C889674-E6DD-49FA-B509-B018D505FB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0922" y="1586204"/>
            <a:ext cx="6211078" cy="5271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668000" cy="990600"/>
          </a:xfrm>
        </p:spPr>
        <p:txBody>
          <a:bodyPr/>
          <a:lstStyle/>
          <a:p>
            <a:r>
              <a:rPr lang="en-IN" dirty="0">
                <a:solidFill>
                  <a:srgbClr val="0070C0"/>
                </a:solidFill>
              </a:rPr>
              <a:t>Ice cream</a:t>
            </a:r>
          </a:p>
        </p:txBody>
      </p:sp>
      <p:sp>
        <p:nvSpPr>
          <p:cNvPr id="3" name="Content Placeholder 2"/>
          <p:cNvSpPr>
            <a:spLocks noGrp="1"/>
          </p:cNvSpPr>
          <p:nvPr>
            <p:ph idx="1"/>
          </p:nvPr>
        </p:nvSpPr>
        <p:spPr>
          <a:xfrm>
            <a:off x="0" y="1143000"/>
            <a:ext cx="12192000" cy="5715000"/>
          </a:xfrm>
        </p:spPr>
        <p:txBody>
          <a:bodyPr>
            <a:normAutofit fontScale="85000" lnSpcReduction="20000"/>
          </a:bodyPr>
          <a:lstStyle/>
          <a:p>
            <a:r>
              <a:rPr lang="en-IN" dirty="0"/>
              <a:t>Ice cream is a frozen milk product made by freezing a pasteurized  ice cream mix with agitation to incorporate air.</a:t>
            </a:r>
          </a:p>
          <a:p>
            <a:r>
              <a:rPr lang="en-IN" dirty="0">
                <a:solidFill>
                  <a:srgbClr val="FF0000"/>
                </a:solidFill>
              </a:rPr>
              <a:t>Composition of Ice cream mix-</a:t>
            </a:r>
          </a:p>
          <a:p>
            <a:r>
              <a:rPr lang="en-IN" dirty="0"/>
              <a:t>Milk/milk powder +sugar + dextrose+ corn syrup+ water + flavour + stabilizer (0.3-0.5%) + emulsifier (0.3-0.5%)</a:t>
            </a:r>
          </a:p>
          <a:p>
            <a:pPr marL="0" indent="0">
              <a:buNone/>
            </a:pPr>
            <a:r>
              <a:rPr lang="en-IN" dirty="0">
                <a:solidFill>
                  <a:srgbClr val="7030A0"/>
                </a:solidFill>
              </a:rPr>
              <a:t>Composition of Ice-cream-</a:t>
            </a:r>
          </a:p>
          <a:p>
            <a:r>
              <a:rPr lang="en-IN" dirty="0"/>
              <a:t>Fat (12-20%) ,SNF (8-15%), Sugar ( 13-20%).</a:t>
            </a:r>
          </a:p>
          <a:p>
            <a:pPr marL="0" indent="0">
              <a:buNone/>
            </a:pPr>
            <a:endParaRPr lang="en-IN" dirty="0"/>
          </a:p>
          <a:p>
            <a:r>
              <a:rPr lang="en-IN" dirty="0">
                <a:solidFill>
                  <a:srgbClr val="FF0000"/>
                </a:solidFill>
              </a:rPr>
              <a:t>Stabilizer</a:t>
            </a:r>
            <a:r>
              <a:rPr lang="en-IN" dirty="0"/>
              <a:t>-used to prevent large ice crystal formation.</a:t>
            </a:r>
          </a:p>
          <a:p>
            <a:r>
              <a:rPr lang="en-IN" dirty="0"/>
              <a:t>                  </a:t>
            </a:r>
            <a:r>
              <a:rPr lang="en-US" i="0" dirty="0">
                <a:solidFill>
                  <a:srgbClr val="202124"/>
                </a:solidFill>
                <a:effectLst/>
              </a:rPr>
              <a:t>Common stabilizers used in ice cream, such as guar gum, carob bean gum and cellulose gum, function to reduce the degree of ice crystal growth by influencing viscosity and other rheological properties, thus limiting the mobility of water in the unfrozen aqueous portion.</a:t>
            </a:r>
            <a:endParaRPr lang="en-IN" dirty="0"/>
          </a:p>
          <a:p>
            <a:r>
              <a:rPr lang="en-IN" dirty="0" err="1">
                <a:solidFill>
                  <a:srgbClr val="FF0000"/>
                </a:solidFill>
              </a:rPr>
              <a:t>Emulisifier</a:t>
            </a:r>
            <a:r>
              <a:rPr lang="en-IN" dirty="0"/>
              <a:t>- used to improve whipping quality o mix.</a:t>
            </a:r>
          </a:p>
          <a:p>
            <a:pPr algn="just"/>
            <a:r>
              <a:rPr lang="en-IN" dirty="0"/>
              <a:t>                      E</a:t>
            </a:r>
            <a:r>
              <a:rPr lang="en-US" i="0" dirty="0" err="1">
                <a:solidFill>
                  <a:srgbClr val="202124"/>
                </a:solidFill>
                <a:effectLst/>
              </a:rPr>
              <a:t>mulsifiers</a:t>
            </a:r>
            <a:r>
              <a:rPr lang="en-US" i="0" dirty="0">
                <a:solidFill>
                  <a:srgbClr val="202124"/>
                </a:solidFill>
                <a:effectLst/>
              </a:rPr>
              <a:t> commonly used in ice cream include mono-diglycerides (E471), lactic acid esters (E472b), propylene glycol esters (E477) and blends of these.</a:t>
            </a:r>
            <a:endParaRPr lang="en-IN" dirty="0"/>
          </a:p>
          <a:p>
            <a:r>
              <a:rPr lang="en-IN" dirty="0"/>
              <a:t> </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E0A81-95A6-4977-9BF6-1EB48943194E}"/>
              </a:ext>
            </a:extLst>
          </p:cNvPr>
          <p:cNvSpPr>
            <a:spLocks noGrp="1"/>
          </p:cNvSpPr>
          <p:nvPr>
            <p:ph type="title"/>
          </p:nvPr>
        </p:nvSpPr>
        <p:spPr/>
        <p:txBody>
          <a:bodyPr/>
          <a:lstStyle/>
          <a:p>
            <a:r>
              <a:rPr lang="en-US" dirty="0">
                <a:solidFill>
                  <a:srgbClr val="0070C0"/>
                </a:solidFill>
              </a:rPr>
              <a:t>ICE CREAM</a:t>
            </a:r>
            <a:endParaRPr lang="en-IN" dirty="0">
              <a:solidFill>
                <a:srgbClr val="0070C0"/>
              </a:solidFill>
            </a:endParaRPr>
          </a:p>
        </p:txBody>
      </p:sp>
      <p:pic>
        <p:nvPicPr>
          <p:cNvPr id="2050" name="Picture 2" descr="Simple No-Cook Vanilla Ice Cream Recipe">
            <a:extLst>
              <a:ext uri="{FF2B5EF4-FFF2-40B4-BE49-F238E27FC236}">
                <a16:creationId xmlns:a16="http://schemas.microsoft.com/office/drawing/2014/main" id="{103623C7-52C4-42A2-BB87-5BC1EC9A942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567544"/>
            <a:ext cx="5654351" cy="529045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Vanilla Coconut Ice Cream | Minimalist Baker Recipes">
            <a:extLst>
              <a:ext uri="{FF2B5EF4-FFF2-40B4-BE49-F238E27FC236}">
                <a16:creationId xmlns:a16="http://schemas.microsoft.com/office/drawing/2014/main" id="{5BFC339A-78F5-43B9-9D04-B531EA75B3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3641" y="1567542"/>
            <a:ext cx="6388359" cy="5290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4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981200" y="-838200"/>
            <a:ext cx="8229600" cy="76200"/>
          </a:xfrm>
        </p:spPr>
        <p:txBody>
          <a:bodyPr>
            <a:normAutofit fontScale="90000"/>
          </a:bodyPr>
          <a:lstStyle/>
          <a:p>
            <a:endParaRPr lang="en-IN"/>
          </a:p>
        </p:txBody>
      </p:sp>
      <p:sp>
        <p:nvSpPr>
          <p:cNvPr id="3" name="Content Placeholder 2"/>
          <p:cNvSpPr>
            <a:spLocks noGrp="1"/>
          </p:cNvSpPr>
          <p:nvPr>
            <p:ph idx="1"/>
          </p:nvPr>
        </p:nvSpPr>
        <p:spPr>
          <a:xfrm>
            <a:off x="1524000" y="0"/>
            <a:ext cx="9144000" cy="6858000"/>
          </a:xfrm>
        </p:spPr>
        <p:txBody>
          <a:bodyPr/>
          <a:lstStyle/>
          <a:p>
            <a:endParaRPr lang="en-IN" dirty="0">
              <a:solidFill>
                <a:srgbClr val="7030A0"/>
              </a:solidFill>
            </a:endParaRPr>
          </a:p>
          <a:p>
            <a:r>
              <a:rPr lang="en-IN" dirty="0">
                <a:solidFill>
                  <a:srgbClr val="7030A0"/>
                </a:solidFill>
              </a:rPr>
              <a:t>Method of preparation of ice cream-</a:t>
            </a:r>
          </a:p>
          <a:p>
            <a:pPr marL="0" indent="0">
              <a:buNone/>
            </a:pPr>
            <a:endParaRPr lang="en-IN" dirty="0">
              <a:solidFill>
                <a:srgbClr val="7030A0"/>
              </a:solidFill>
            </a:endParaRPr>
          </a:p>
          <a:p>
            <a:r>
              <a:rPr lang="en-IN" dirty="0"/>
              <a:t>Ice cream mix </a:t>
            </a:r>
          </a:p>
          <a:p>
            <a:r>
              <a:rPr lang="en-IN" dirty="0"/>
              <a:t>Pasteurization </a:t>
            </a:r>
          </a:p>
          <a:p>
            <a:r>
              <a:rPr lang="en-IN" dirty="0"/>
              <a:t>Homogenization ( 1</a:t>
            </a:r>
            <a:r>
              <a:rPr lang="en-IN" baseline="30000" dirty="0"/>
              <a:t>st</a:t>
            </a:r>
            <a:r>
              <a:rPr lang="en-IN" dirty="0"/>
              <a:t> stage 2500psi,</a:t>
            </a:r>
          </a:p>
          <a:p>
            <a:r>
              <a:rPr lang="en-IN" dirty="0"/>
              <a:t>                                   2</a:t>
            </a:r>
            <a:r>
              <a:rPr lang="en-IN" baseline="30000" dirty="0"/>
              <a:t>nd</a:t>
            </a:r>
            <a:r>
              <a:rPr lang="en-IN" dirty="0"/>
              <a:t> stage 500 psi)</a:t>
            </a:r>
          </a:p>
          <a:p>
            <a:r>
              <a:rPr lang="en-IN" dirty="0"/>
              <a:t>Cooling the mix (below 5 C)</a:t>
            </a:r>
          </a:p>
          <a:p>
            <a:r>
              <a:rPr lang="en-IN" dirty="0"/>
              <a:t>Aging the mix ( at 5 C for 3-4 hrs)</a:t>
            </a:r>
          </a:p>
          <a:p>
            <a:r>
              <a:rPr lang="en-IN" dirty="0"/>
              <a:t>Freezing the mix (-4 C  for 7 min)</a:t>
            </a:r>
          </a:p>
          <a:p>
            <a:r>
              <a:rPr lang="en-IN" dirty="0"/>
              <a:t>Packaging of ice cream</a:t>
            </a:r>
          </a:p>
          <a:p>
            <a:r>
              <a:rPr lang="en-IN" dirty="0"/>
              <a:t>Hardening and storage of ice cream (-23 C to -29 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981200" y="-762000"/>
            <a:ext cx="8229600" cy="76200"/>
          </a:xfrm>
        </p:spPr>
        <p:txBody>
          <a:bodyPr>
            <a:normAutofit fontScale="90000"/>
          </a:bodyPr>
          <a:lstStyle/>
          <a:p>
            <a:r>
              <a:rPr lang="en-IN" dirty="0"/>
              <a:t>%</a:t>
            </a:r>
          </a:p>
        </p:txBody>
      </p:sp>
      <p:sp>
        <p:nvSpPr>
          <p:cNvPr id="3" name="Content Placeholder 2"/>
          <p:cNvSpPr>
            <a:spLocks noGrp="1"/>
          </p:cNvSpPr>
          <p:nvPr>
            <p:ph idx="1"/>
          </p:nvPr>
        </p:nvSpPr>
        <p:spPr>
          <a:xfrm>
            <a:off x="0" y="0"/>
            <a:ext cx="12191999" cy="6858000"/>
          </a:xfrm>
        </p:spPr>
        <p:txBody>
          <a:bodyPr/>
          <a:lstStyle/>
          <a:p>
            <a:endParaRPr lang="en-IN" dirty="0">
              <a:solidFill>
                <a:srgbClr val="7030A0"/>
              </a:solidFill>
            </a:endParaRPr>
          </a:p>
          <a:p>
            <a:r>
              <a:rPr lang="en-IN" dirty="0">
                <a:solidFill>
                  <a:srgbClr val="7030A0"/>
                </a:solidFill>
              </a:rPr>
              <a:t>Over run </a:t>
            </a:r>
            <a:r>
              <a:rPr lang="en-IN" dirty="0"/>
              <a:t>–is defined as the volume of ice cream obtained in excess of the volume of the mix . It is usually expressed as percent overrun.</a:t>
            </a:r>
          </a:p>
          <a:p>
            <a:endParaRPr lang="en-IN" dirty="0"/>
          </a:p>
          <a:p>
            <a:r>
              <a:rPr lang="en-IN" dirty="0"/>
              <a:t>                            </a:t>
            </a:r>
            <a:r>
              <a:rPr lang="en-IN" dirty="0" err="1"/>
              <a:t>vol</a:t>
            </a:r>
            <a:r>
              <a:rPr lang="en-IN" dirty="0"/>
              <a:t> of ice cream- </a:t>
            </a:r>
            <a:r>
              <a:rPr lang="en-IN" dirty="0" err="1"/>
              <a:t>vol</a:t>
            </a:r>
            <a:r>
              <a:rPr lang="en-IN" dirty="0"/>
              <a:t> of mix</a:t>
            </a:r>
          </a:p>
          <a:p>
            <a:r>
              <a:rPr lang="en-IN" dirty="0"/>
              <a:t>% over run     = ---------------------------------------------</a:t>
            </a:r>
          </a:p>
          <a:p>
            <a:r>
              <a:rPr lang="en-IN" dirty="0"/>
              <a:t>                                </a:t>
            </a:r>
            <a:r>
              <a:rPr lang="en-IN" dirty="0" err="1"/>
              <a:t>vol</a:t>
            </a:r>
            <a:r>
              <a:rPr lang="en-IN" dirty="0"/>
              <a:t> of mix</a:t>
            </a:r>
          </a:p>
          <a:p>
            <a:endParaRPr lang="en-IN" dirty="0"/>
          </a:p>
          <a:p>
            <a:r>
              <a:rPr lang="en-IN" dirty="0">
                <a:solidFill>
                  <a:srgbClr val="0070C0"/>
                </a:solidFill>
              </a:rPr>
              <a:t>Defects of ice cream-</a:t>
            </a:r>
          </a:p>
          <a:p>
            <a:r>
              <a:rPr lang="en-IN" dirty="0"/>
              <a:t>Sour flavour, rancid flavour, sandy texture,</a:t>
            </a:r>
          </a:p>
          <a:p>
            <a:r>
              <a:rPr lang="en-IN" dirty="0"/>
              <a:t>Slow melting (excess stabilizer), foamy melt down(excess emulsifier, excess overrun).</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71D98-D297-43A4-AAB4-C7B679DFC5F5}"/>
              </a:ext>
            </a:extLst>
          </p:cNvPr>
          <p:cNvSpPr>
            <a:spLocks noGrp="1"/>
          </p:cNvSpPr>
          <p:nvPr>
            <p:ph type="title"/>
          </p:nvPr>
        </p:nvSpPr>
        <p:spPr>
          <a:xfrm flipV="1">
            <a:off x="838200" y="-345233"/>
            <a:ext cx="10515600" cy="195944"/>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A62A92C0-6C38-4165-8073-889F8B15BDF4}"/>
              </a:ext>
            </a:extLst>
          </p:cNvPr>
          <p:cNvSpPr>
            <a:spLocks noGrp="1"/>
          </p:cNvSpPr>
          <p:nvPr>
            <p:ph idx="1"/>
          </p:nvPr>
        </p:nvSpPr>
        <p:spPr>
          <a:xfrm>
            <a:off x="0" y="0"/>
            <a:ext cx="11484428" cy="5887714"/>
          </a:xfrm>
        </p:spPr>
        <p:txBody>
          <a:bodyPr>
            <a:normAutofit/>
          </a:bodyPr>
          <a:lstStyle/>
          <a:p>
            <a:pPr algn="ctr"/>
            <a:endParaRPr lang="en-US" sz="8800" dirty="0"/>
          </a:p>
          <a:p>
            <a:pPr algn="ctr"/>
            <a:endParaRPr lang="en-US" sz="8800" dirty="0"/>
          </a:p>
          <a:p>
            <a:pPr algn="ctr"/>
            <a:r>
              <a:rPr lang="en-US" sz="8800" dirty="0"/>
              <a:t>THANKS</a:t>
            </a:r>
            <a:endParaRPr lang="en-IN" sz="8800" dirty="0"/>
          </a:p>
        </p:txBody>
      </p:sp>
    </p:spTree>
    <p:extLst>
      <p:ext uri="{BB962C8B-B14F-4D97-AF65-F5344CB8AC3E}">
        <p14:creationId xmlns:p14="http://schemas.microsoft.com/office/powerpoint/2010/main" val="259678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396</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Milk Products (part-8) </vt:lpstr>
      <vt:lpstr>Kulfi</vt:lpstr>
      <vt:lpstr>KULFI                                            KULFI CONE</vt:lpstr>
      <vt:lpstr>Ice cream</vt:lpstr>
      <vt:lpstr>ICE CREAM</vt:lpstr>
      <vt:lpstr>PowerPoint Presentation</vt:lpstr>
      <vt:lpst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SAKET GUNGUN</dc:creator>
  <cp:lastModifiedBy>SAKET GUNGUN</cp:lastModifiedBy>
  <cp:revision>3</cp:revision>
  <dcterms:created xsi:type="dcterms:W3CDTF">2020-12-12T04:29:36Z</dcterms:created>
  <dcterms:modified xsi:type="dcterms:W3CDTF">2020-12-12T04:53:43Z</dcterms:modified>
</cp:coreProperties>
</file>