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51" r:id="rId1"/>
  </p:sldMasterIdLst>
  <p:notesMasterIdLst>
    <p:notesMasterId r:id="rId16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987" autoAdjust="0"/>
    <p:restoredTop sz="94007" autoAdjust="0"/>
  </p:normalViewPr>
  <p:slideViewPr>
    <p:cSldViewPr snapToGrid="0">
      <p:cViewPr varScale="1">
        <p:scale>
          <a:sx n="103" d="100"/>
          <a:sy n="103" d="100"/>
        </p:scale>
        <p:origin x="774" y="11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31343E4-C466-4DEF-9486-C2B2BC3BA47E}" type="datetimeFigureOut">
              <a:rPr lang="en-IN" smtClean="0"/>
              <a:t>27-11-2020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336A821-AC3E-4511-B1A2-030174D25D22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2921931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de-DE" sz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Am J Clin Nutr 2002;75:616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336A821-AC3E-4511-B1A2-030174D25D22}" type="slidenum">
              <a:rPr lang="en-IN" smtClean="0"/>
              <a:t>2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9002407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46534" y="3085764"/>
            <a:ext cx="11298932" cy="3338149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81191" y="1020431"/>
            <a:ext cx="10993549" cy="1475013"/>
          </a:xfrm>
          <a:effectLst/>
        </p:spPr>
        <p:txBody>
          <a:bodyPr anchor="b">
            <a:normAutofit/>
          </a:bodyPr>
          <a:lstStyle>
            <a:lvl1pPr>
              <a:defRPr sz="36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581194" y="2495445"/>
            <a:ext cx="10993546" cy="590321"/>
          </a:xfrm>
        </p:spPr>
        <p:txBody>
          <a:bodyPr anchor="t">
            <a:normAutofit/>
          </a:bodyPr>
          <a:lstStyle>
            <a:lvl1pPr marL="0" indent="0" algn="l">
              <a:buNone/>
              <a:defRPr sz="1600" cap="all">
                <a:solidFill>
                  <a:schemeClr val="accent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7FA0ACE7-29A8-47D3-A7D9-257B711D802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291B17-9318-49DB-B28B-6E5994AE9581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DEC604B9-52E9-4810-8359-47206518D0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5898A89F-CA25-400F-B05A-AECBF2517E4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783705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2" y="702156"/>
            <a:ext cx="11029616" cy="118872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1192" y="2340864"/>
            <a:ext cx="11029615" cy="363448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770E6237-3456-439F-802D-3BA93FC7E3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8DD82B9-B8EE-4375-B6FF-88FA6ABB15D9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1356D3B5-6063-4A89-B88F-9D3043916F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02B78BF7-69D3-4CE0-A631-50EFD41EEE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1581955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>
            <a:spLocks noChangeAspect="1"/>
          </p:cNvSpPr>
          <p:nvPr/>
        </p:nvSpPr>
        <p:spPr>
          <a:xfrm>
            <a:off x="447817" y="5141974"/>
            <a:ext cx="11290860" cy="1258827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2393950"/>
            <a:ext cx="11029615" cy="2147467"/>
          </a:xfrm>
        </p:spPr>
        <p:txBody>
          <a:bodyPr anchor="b">
            <a:normAutofit/>
          </a:bodyPr>
          <a:lstStyle>
            <a:lvl1pPr algn="l">
              <a:defRPr sz="3600" b="0" cap="all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81192" y="4541417"/>
            <a:ext cx="11029615" cy="600556"/>
          </a:xfrm>
        </p:spPr>
        <p:txBody>
          <a:bodyPr anchor="t">
            <a:normAutofit/>
          </a:bodyPr>
          <a:lstStyle>
            <a:lvl1pPr marL="0" indent="0" algn="l">
              <a:buNone/>
              <a:defRPr sz="1800" cap="all">
                <a:solidFill>
                  <a:schemeClr val="accent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1582016-5696-4A93-887F-BBB3B9002F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497495-0637-405E-AE64-5CC7506D51F5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857CFCD5-1192-4E18-8A8F-29E153B44D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E39A109E-5018-4794-92B3-FD5E5BCD95E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4612306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729658"/>
            <a:ext cx="11029616" cy="98833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81193" y="2228003"/>
            <a:ext cx="5194767" cy="363304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416039" y="2228003"/>
            <a:ext cx="5194769" cy="363304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BFFD690-9426-415D-8B65-26881E07B2D4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2220439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581193" y="729658"/>
            <a:ext cx="11029616" cy="98833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81191" y="2250891"/>
            <a:ext cx="5194769" cy="557784"/>
          </a:xfrm>
        </p:spPr>
        <p:txBody>
          <a:bodyPr anchor="ctr">
            <a:noAutofit/>
          </a:bodyPr>
          <a:lstStyle>
            <a:lvl1pPr marL="0" indent="0">
              <a:buNone/>
              <a:defRPr sz="2000" b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81194" y="2926052"/>
            <a:ext cx="5194766" cy="2934999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416039" y="2250892"/>
            <a:ext cx="5194770" cy="553373"/>
          </a:xfrm>
        </p:spPr>
        <p:txBody>
          <a:bodyPr anchor="ctr">
            <a:noAutofit/>
          </a:bodyPr>
          <a:lstStyle>
            <a:lvl1pPr marL="0" marR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600"/>
              </a:spcAft>
              <a:buClr>
                <a:schemeClr val="accent1"/>
              </a:buClr>
              <a:buSzPct val="92000"/>
              <a:buFont typeface="Wingdings 2" panose="05020102010507070707" pitchFamily="18" charset="2"/>
              <a:buNone/>
              <a:tabLst/>
              <a:defRPr sz="2000" b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600"/>
              </a:spcAft>
              <a:buClr>
                <a:schemeClr val="accent1"/>
              </a:buClr>
              <a:buSzPct val="92000"/>
              <a:buFont typeface="Wingdings 2" panose="05020102010507070707" pitchFamily="18" charset="2"/>
              <a:buNone/>
              <a:tabLst/>
              <a:defRPr/>
            </a:pPr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416037" y="2926052"/>
            <a:ext cx="5194771" cy="2934999"/>
          </a:xfrm>
        </p:spPr>
        <p:txBody>
          <a:bodyPr anchor="t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4C4989A-474C-40DE-95B9-011C28B71673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4347700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575894" y="729658"/>
            <a:ext cx="11029616" cy="988332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DB4ED54-5B5E-4A04-93D3-5772E3CE3818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4779559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DE50D6-574B-40AF-946F-D52A04ADE379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2939225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>
            <a:spLocks noChangeAspect="1"/>
          </p:cNvSpPr>
          <p:nvPr/>
        </p:nvSpPr>
        <p:spPr>
          <a:xfrm>
            <a:off x="447817" y="601200"/>
            <a:ext cx="3682723" cy="5815475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7857" y="933450"/>
            <a:ext cx="3031852" cy="1722419"/>
          </a:xfrm>
        </p:spPr>
        <p:txBody>
          <a:bodyPr anchor="b">
            <a:normAutofit/>
          </a:bodyPr>
          <a:lstStyle>
            <a:lvl1pPr algn="l">
              <a:defRPr sz="2400" b="0"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900928" y="1179829"/>
            <a:ext cx="6650991" cy="4658216"/>
          </a:xfrm>
        </p:spPr>
        <p:txBody>
          <a:bodyPr anchor="ctr">
            <a:normAutofit/>
          </a:bodyPr>
          <a:lstStyle>
            <a:lvl1pPr>
              <a:defRPr sz="2000">
                <a:solidFill>
                  <a:schemeClr val="tx2"/>
                </a:solidFill>
              </a:defRPr>
            </a:lvl1pPr>
            <a:lvl2pPr>
              <a:defRPr sz="1800">
                <a:solidFill>
                  <a:schemeClr val="tx2"/>
                </a:solidFill>
              </a:defRPr>
            </a:lvl2pPr>
            <a:lvl3pPr>
              <a:defRPr sz="1600">
                <a:solidFill>
                  <a:schemeClr val="tx2"/>
                </a:solidFill>
              </a:defRPr>
            </a:lvl3pPr>
            <a:lvl4pPr>
              <a:defRPr sz="1400">
                <a:solidFill>
                  <a:schemeClr val="tx2"/>
                </a:solidFill>
              </a:defRPr>
            </a:lvl4pPr>
            <a:lvl5pPr>
              <a:defRPr sz="1400">
                <a:solidFill>
                  <a:schemeClr val="tx2"/>
                </a:solidFill>
              </a:defRPr>
            </a:lvl5pPr>
            <a:lvl6pPr>
              <a:defRPr sz="1400">
                <a:solidFill>
                  <a:schemeClr val="tx2"/>
                </a:solidFill>
              </a:defRPr>
            </a:lvl6pPr>
            <a:lvl7pPr>
              <a:defRPr sz="1400">
                <a:solidFill>
                  <a:schemeClr val="tx2"/>
                </a:solidFill>
              </a:defRPr>
            </a:lvl7pPr>
            <a:lvl8pPr>
              <a:defRPr sz="1400">
                <a:solidFill>
                  <a:schemeClr val="tx2"/>
                </a:solidFill>
              </a:defRPr>
            </a:lvl8pPr>
            <a:lvl9pPr>
              <a:defRPr sz="1400">
                <a:solidFill>
                  <a:schemeClr val="tx2"/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67857" y="2836654"/>
            <a:ext cx="3031852" cy="3001392"/>
          </a:xfrm>
        </p:spPr>
        <p:txBody>
          <a:bodyPr anchor="t">
            <a:normAutofit/>
          </a:bodyPr>
          <a:lstStyle>
            <a:lvl1pPr marL="0" indent="0" algn="l">
              <a:buNone/>
              <a:defRPr sz="1600">
                <a:solidFill>
                  <a:srgbClr val="FFFFFF"/>
                </a:solidFill>
              </a:defRPr>
            </a:lvl1pPr>
            <a:lvl2pPr marL="457200" indent="0">
              <a:buNone/>
              <a:defRPr sz="11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0B919CC2-2A65-446F-B538-9E624903544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7605951" y="6456916"/>
            <a:ext cx="2844799" cy="365125"/>
          </a:xfrm>
        </p:spPr>
        <p:txBody>
          <a:bodyPr/>
          <a:lstStyle/>
          <a:p>
            <a:fld id="{D82884F1-FFEA-405F-9602-3DCA865EDA4E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10" name="Footer Placeholder 9">
            <a:extLst>
              <a:ext uri="{FF2B5EF4-FFF2-40B4-BE49-F238E27FC236}">
                <a16:creationId xmlns:a16="http://schemas.microsoft.com/office/drawing/2014/main" id="{B72412AE-119E-4982-8B24-63365EFCA7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581192" y="6452590"/>
            <a:ext cx="6917210" cy="36512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1" name="Slide Number Placeholder 10">
            <a:extLst>
              <a:ext uri="{FF2B5EF4-FFF2-40B4-BE49-F238E27FC236}">
                <a16:creationId xmlns:a16="http://schemas.microsoft.com/office/drawing/2014/main" id="{7FC4BB19-6AD1-45CF-9F99-00B109890FA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0558300" y="6456916"/>
            <a:ext cx="1052510" cy="365125"/>
          </a:xfrm>
        </p:spPr>
        <p:txBody>
          <a:bodyPr/>
          <a:lstStyle/>
          <a:p>
            <a:fld id="{3A98EE3D-8CD1-4C3F-BD1C-C98C9596463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7750225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1193" y="4693389"/>
            <a:ext cx="11029616" cy="566738"/>
          </a:xfrm>
        </p:spPr>
        <p:txBody>
          <a:bodyPr anchor="b">
            <a:normAutofit/>
          </a:bodyPr>
          <a:lstStyle>
            <a:lvl1pPr algn="l">
              <a:defRPr sz="2400" b="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47817" y="641350"/>
            <a:ext cx="11290859" cy="3651249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81192" y="5260127"/>
            <a:ext cx="11029617" cy="998148"/>
          </a:xfrm>
        </p:spPr>
        <p:txBody>
          <a:bodyPr anchor="t"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18DB4A-8810-4A10-AD5C-D5E2C667F5B3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algn="l"/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8437215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581192" y="702156"/>
            <a:ext cx="11029616" cy="1013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>
            <a:lvl1pPr algn="l">
              <a:defRPr/>
            </a:lvl1pPr>
            <a:lvl2pPr algn="l">
              <a:defRPr/>
            </a:lvl2pPr>
            <a:lvl3pPr algn="l">
              <a:defRPr/>
            </a:lvl3pPr>
            <a:lvl4pPr algn="l">
              <a:defRPr/>
            </a:lvl4pPr>
            <a:lvl5pPr algn="l"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CED4963-E985-44C4-B8C4-FDD613B7C2F8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3491165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spect="1"/>
          </p:cNvSpPr>
          <p:nvPr/>
        </p:nvSpPr>
        <p:spPr>
          <a:xfrm>
            <a:off x="8058151" y="599725"/>
            <a:ext cx="3687316" cy="5816950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204200" y="863600"/>
            <a:ext cx="3124200" cy="4807326"/>
          </a:xfrm>
        </p:spPr>
        <p:txBody>
          <a:bodyPr vert="eaVert" anchor="ctr"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774923" y="863600"/>
            <a:ext cx="7161625" cy="4807326"/>
          </a:xfrm>
        </p:spPr>
        <p:txBody>
          <a:bodyPr vert="eaVert" anchor="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F6423B97-A5D4-47B9-8861-73B3707A04CF}"/>
              </a:ext>
            </a:extLst>
          </p:cNvPr>
          <p:cNvSpPr/>
          <p:nvPr/>
        </p:nvSpPr>
        <p:spPr>
          <a:xfrm>
            <a:off x="446534" y="457200"/>
            <a:ext cx="3703320" cy="94997"/>
          </a:xfrm>
          <a:prstGeom prst="rect">
            <a:avLst/>
          </a:prstGeom>
          <a:solidFill>
            <a:srgbClr val="969FA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1AEC0421-37B4-4481-A10D-69FDF5EC7909}"/>
              </a:ext>
            </a:extLst>
          </p:cNvPr>
          <p:cNvSpPr/>
          <p:nvPr/>
        </p:nvSpPr>
        <p:spPr>
          <a:xfrm>
            <a:off x="8042147" y="453643"/>
            <a:ext cx="3703320" cy="98554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5F7265B5-9F97-4F1E-99E9-74F7B7E62337}"/>
              </a:ext>
            </a:extLst>
          </p:cNvPr>
          <p:cNvSpPr/>
          <p:nvPr/>
        </p:nvSpPr>
        <p:spPr>
          <a:xfrm>
            <a:off x="4241830" y="457200"/>
            <a:ext cx="3703320" cy="9144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1" name="Date Placeholder 10">
            <a:extLst>
              <a:ext uri="{FF2B5EF4-FFF2-40B4-BE49-F238E27FC236}">
                <a16:creationId xmlns:a16="http://schemas.microsoft.com/office/drawing/2014/main" id="{5C74A470-3BD3-4F33-80E5-67E6E87FCBE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D291B17-9318-49DB-B28B-6E5994AE9581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12" name="Footer Placeholder 11">
            <a:extLst>
              <a:ext uri="{FF2B5EF4-FFF2-40B4-BE49-F238E27FC236}">
                <a16:creationId xmlns:a16="http://schemas.microsoft.com/office/drawing/2014/main" id="{9A3A30BA-DB50-4D7D-BCDE-17D20FB354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3" name="Slide Number Placeholder 12">
            <a:extLst>
              <a:ext uri="{FF2B5EF4-FFF2-40B4-BE49-F238E27FC236}">
                <a16:creationId xmlns:a16="http://schemas.microsoft.com/office/drawing/2014/main" id="{76FF9E58-C0B2-436B-A21C-DB45A00D651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2926316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81192" y="705124"/>
            <a:ext cx="11029616" cy="1189554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81192" y="2336002"/>
            <a:ext cx="11029616" cy="365204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605951" y="6423914"/>
            <a:ext cx="28447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fld id="{ED291B17-9318-49DB-B28B-6E5994AE9581}" type="datetime1">
              <a:rPr lang="en-US" smtClean="0"/>
              <a:t>11/27/2020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81192" y="6423914"/>
            <a:ext cx="691721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 cap="all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558300" y="6423914"/>
            <a:ext cx="105251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fld id="{3A98EE3D-8CD1-4C3F-BD1C-C98C9596463C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Rectangle 8"/>
          <p:cNvSpPr/>
          <p:nvPr/>
        </p:nvSpPr>
        <p:spPr>
          <a:xfrm>
            <a:off x="446534" y="457200"/>
            <a:ext cx="3703320" cy="94997"/>
          </a:xfrm>
          <a:prstGeom prst="rect">
            <a:avLst/>
          </a:prstGeom>
          <a:solidFill>
            <a:srgbClr val="465359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8042147" y="453643"/>
            <a:ext cx="3703320" cy="98554"/>
          </a:xfrm>
          <a:prstGeom prst="rect">
            <a:avLst/>
          </a:prstGeom>
          <a:solidFill>
            <a:srgbClr val="969FA7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1" name="Rectangle 10"/>
          <p:cNvSpPr/>
          <p:nvPr/>
        </p:nvSpPr>
        <p:spPr>
          <a:xfrm>
            <a:off x="4241830" y="457200"/>
            <a:ext cx="3703320" cy="91440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77455316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40" r:id="rId1"/>
    <p:sldLayoutId id="2147483741" r:id="rId2"/>
    <p:sldLayoutId id="2147483742" r:id="rId3"/>
    <p:sldLayoutId id="2147483743" r:id="rId4"/>
    <p:sldLayoutId id="2147483750" r:id="rId5"/>
    <p:sldLayoutId id="2147483744" r:id="rId6"/>
    <p:sldLayoutId id="2147483745" r:id="rId7"/>
    <p:sldLayoutId id="2147483746" r:id="rId8"/>
    <p:sldLayoutId id="2147483749" r:id="rId9"/>
    <p:sldLayoutId id="2147483747" r:id="rId10"/>
    <p:sldLayoutId id="2147483748" r:id="rId11"/>
  </p:sldLayoutIdLst>
  <p:hf sldNum="0" hdr="0" ftr="0" dt="0"/>
  <p:txStyles>
    <p:titleStyle>
      <a:lvl1pPr algn="l" defTabSz="457200" rtl="0" eaLnBrk="1" latinLnBrk="0" hangingPunct="1">
        <a:lnSpc>
          <a:spcPct val="100000"/>
        </a:lnSpc>
        <a:spcBef>
          <a:spcPct val="0"/>
        </a:spcBef>
        <a:buNone/>
        <a:defRPr sz="2800" b="0" kern="1200" cap="all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06000" indent="-306000" algn="l" defTabSz="457200" rtl="0" eaLnBrk="1" latinLnBrk="0" hangingPunct="1">
        <a:lnSpc>
          <a:spcPct val="110000"/>
        </a:lnSpc>
        <a:spcBef>
          <a:spcPct val="20000"/>
        </a:spcBef>
        <a:spcAft>
          <a:spcPts val="600"/>
        </a:spcAft>
        <a:buClr>
          <a:schemeClr val="accent1"/>
        </a:buClr>
        <a:buSzPct val="92000"/>
        <a:buFont typeface="Wingdings 2" panose="05020102010507070707" pitchFamily="18" charset="2"/>
        <a:buChar char=""/>
        <a:defRPr sz="17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630000" indent="-306000" algn="l" defTabSz="457200" rtl="0" eaLnBrk="1" latinLnBrk="0" hangingPunct="1">
        <a:lnSpc>
          <a:spcPct val="110000"/>
        </a:lnSpc>
        <a:spcBef>
          <a:spcPct val="20000"/>
        </a:spcBef>
        <a:spcAft>
          <a:spcPts val="600"/>
        </a:spcAft>
        <a:buClr>
          <a:schemeClr val="accent1"/>
        </a:buClr>
        <a:buSzPct val="92000"/>
        <a:buFont typeface="Wingdings 2" panose="05020102010507070707" pitchFamily="18" charset="2"/>
        <a:buChar char="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900000" indent="-270000" algn="l" defTabSz="457200" rtl="0" eaLnBrk="1" latinLnBrk="0" hangingPunct="1">
        <a:lnSpc>
          <a:spcPct val="110000"/>
        </a:lnSpc>
        <a:spcBef>
          <a:spcPct val="20000"/>
        </a:spcBef>
        <a:spcAft>
          <a:spcPts val="600"/>
        </a:spcAft>
        <a:buClr>
          <a:schemeClr val="accent1"/>
        </a:buClr>
        <a:buSzPct val="92000"/>
        <a:buFont typeface="Wingdings 2" panose="05020102010507070707" pitchFamily="18" charset="2"/>
        <a:buChar char=""/>
        <a:defRPr sz="13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242000" indent="-234000" algn="l" defTabSz="457200" rtl="0" eaLnBrk="1" latinLnBrk="0" hangingPunct="1">
        <a:lnSpc>
          <a:spcPct val="110000"/>
        </a:lnSpc>
        <a:spcBef>
          <a:spcPct val="20000"/>
        </a:spcBef>
        <a:spcAft>
          <a:spcPts val="600"/>
        </a:spcAft>
        <a:buClr>
          <a:schemeClr val="accent1"/>
        </a:buClr>
        <a:buSzPct val="92000"/>
        <a:buFont typeface="Wingdings 2" panose="05020102010507070707" pitchFamily="18" charset="2"/>
        <a:buChar char=""/>
        <a:defRPr sz="11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1602000" indent="-234000" algn="l" defTabSz="457200" rtl="0" eaLnBrk="1" latinLnBrk="0" hangingPunct="1">
        <a:lnSpc>
          <a:spcPct val="110000"/>
        </a:lnSpc>
        <a:spcBef>
          <a:spcPct val="20000"/>
        </a:spcBef>
        <a:spcAft>
          <a:spcPts val="600"/>
        </a:spcAft>
        <a:buClr>
          <a:schemeClr val="accent1"/>
        </a:buClr>
        <a:buSzPct val="92000"/>
        <a:buFont typeface="Wingdings 2" panose="05020102010507070707" pitchFamily="18" charset="2"/>
        <a:buChar char=""/>
        <a:defRPr sz="11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9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6pPr>
      <a:lvl7pPr marL="22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7pPr>
      <a:lvl8pPr marL="25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8pPr>
      <a:lvl9pPr marL="2800000" indent="-228600" algn="l" defTabSz="457200" rtl="0" eaLnBrk="1" latinLnBrk="0" hangingPunct="1">
        <a:spcBef>
          <a:spcPct val="20000"/>
        </a:spcBef>
        <a:spcAft>
          <a:spcPts val="600"/>
        </a:spcAft>
        <a:buClr>
          <a:schemeClr val="accent2"/>
        </a:buClr>
        <a:buSzPct val="92000"/>
        <a:buFont typeface="Wingdings 2" panose="05020102010507070707" pitchFamily="18" charset="2"/>
        <a:buChar char=""/>
        <a:defRPr sz="12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E08D4B6A-8113-4DFB-B82E-B60CAC8E0A5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Gill Sans MT" panose="020B0502020104020203"/>
              <a:ea typeface="+mn-ea"/>
              <a:cs typeface="+mn-cs"/>
            </a:endParaRP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9822E561-F97C-4CBB-A9A6-A6BF6317BC8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>
              <a:lumMod val="85000"/>
              <a:lumOff val="1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FED2EE12-CE8E-46F0-ACFE-B6952206C65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38620" y="863695"/>
            <a:ext cx="3511233" cy="3779995"/>
          </a:xfrm>
        </p:spPr>
        <p:txBody>
          <a:bodyPr anchor="ctr">
            <a:normAutofit/>
          </a:bodyPr>
          <a:lstStyle/>
          <a:p>
            <a:r>
              <a:rPr lang="en-US">
                <a:solidFill>
                  <a:schemeClr val="tx1"/>
                </a:solidFill>
              </a:rPr>
              <a:t>Mutation in coenzyme binding sites and diseases</a:t>
            </a:r>
            <a:endParaRPr lang="en-IN" dirty="0">
              <a:solidFill>
                <a:schemeClr val="tx1"/>
              </a:solidFill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B4CB12F-CA90-49BA-A173-BBBF9A72AD5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38621" y="4739780"/>
            <a:ext cx="3511233" cy="1147054"/>
          </a:xfrm>
        </p:spPr>
        <p:txBody>
          <a:bodyPr anchor="t">
            <a:normAutofit/>
          </a:bodyPr>
          <a:lstStyle/>
          <a:p>
            <a:r>
              <a:rPr lang="en-IN" sz="2200"/>
              <a:t>VBC-607</a:t>
            </a:r>
          </a:p>
          <a:p>
            <a:r>
              <a:rPr lang="en-IN" sz="2200"/>
              <a:t>Unit-2</a:t>
            </a: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B01B0E58-A5C8-4CDA-A2E0-35DF94E5985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8620" y="457200"/>
            <a:ext cx="3511233" cy="91439"/>
          </a:xfrm>
          <a:prstGeom prst="rect">
            <a:avLst/>
          </a:prstGeom>
          <a:solidFill>
            <a:schemeClr val="accent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A557B55-3B6F-4240-A6C1-EB2F6AF27498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8063" r="5823"/>
          <a:stretch/>
        </p:blipFill>
        <p:spPr>
          <a:xfrm>
            <a:off x="4654295" y="10"/>
            <a:ext cx="7537705" cy="685799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1DE332AF-AFF3-4622-ADB7-8038F7E320D6}"/>
              </a:ext>
            </a:extLst>
          </p:cNvPr>
          <p:cNvSpPr txBox="1"/>
          <p:nvPr/>
        </p:nvSpPr>
        <p:spPr>
          <a:xfrm>
            <a:off x="10590245" y="195943"/>
            <a:ext cx="82109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dirty="0">
                <a:solidFill>
                  <a:schemeClr val="bg1"/>
                </a:solidFill>
              </a:rPr>
              <a:t>P.G.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E5A486AA-3E95-44DF-8002-B46CBF5BBF9B}"/>
              </a:ext>
            </a:extLst>
          </p:cNvPr>
          <p:cNvSpPr txBox="1"/>
          <p:nvPr/>
        </p:nvSpPr>
        <p:spPr>
          <a:xfrm>
            <a:off x="298580" y="6307494"/>
            <a:ext cx="114766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1400" dirty="0"/>
              <a:t>27.11.2020</a:t>
            </a:r>
          </a:p>
        </p:txBody>
      </p:sp>
    </p:spTree>
    <p:extLst>
      <p:ext uri="{BB962C8B-B14F-4D97-AF65-F5344CB8AC3E}">
        <p14:creationId xmlns:p14="http://schemas.microsoft.com/office/powerpoint/2010/main" val="4245740260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9EBCB34-23DC-4EF1-966C-39ED8AF1B7C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B251577-6710-410A-96D5-0FB156155D3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one-third of the mutations in a gene is an increased Michaelis constant, or Km, (decreased binding affinity) of an enzyme for the coenzyme or substrate, which in turn lowers the rate of the reaction</a:t>
            </a:r>
          </a:p>
          <a:p>
            <a:r>
              <a:rPr lang="en-US" dirty="0"/>
              <a:t>in addition to direct changes in the amino acids at the coenzyme binding site, some mutations affect the conformation of the protein, thus causing an indirect change in the binding site</a:t>
            </a:r>
          </a:p>
          <a:p>
            <a:r>
              <a:rPr lang="en-US" dirty="0"/>
              <a:t>genetic disease or polymorphism involving derangement of metabolism, multiple forms of the disease exist that reflect slight increases in the enzyme Km</a:t>
            </a:r>
          </a:p>
          <a:p>
            <a:r>
              <a:rPr lang="en-US" dirty="0"/>
              <a:t>Of the 3870 enzymes catalogued in the ENZYME database 860 (22%) use a cofactor</a:t>
            </a:r>
          </a:p>
          <a:p>
            <a:r>
              <a:rPr lang="en-US" dirty="0"/>
              <a:t>during aging, oxidation deforms many proteins, thereby decreasing their affinity for their substrates or coenzymes</a:t>
            </a:r>
          </a:p>
          <a:p>
            <a:r>
              <a:rPr lang="en-US" dirty="0"/>
              <a:t>The deformation include direct protein oxidation, adduction of aldehydes from lipid peroxidation, and, in the case of membrane proteins, decreases in fluidity of oxidized membranes</a:t>
            </a:r>
            <a:endParaRPr lang="en-IN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F66D514C-C9E1-4BE6-901C-9C114D72EBFF}"/>
              </a:ext>
            </a:extLst>
          </p:cNvPr>
          <p:cNvSpPr txBox="1"/>
          <p:nvPr/>
        </p:nvSpPr>
        <p:spPr>
          <a:xfrm>
            <a:off x="10198359" y="6553435"/>
            <a:ext cx="1819470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de-DE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Am J Clin Nutr 2002;75:616</a:t>
            </a:r>
            <a:endParaRPr lang="en-IN" sz="1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5180058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5B9B94-2F96-42C7-9339-2F761E1F9D8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i="0" dirty="0">
                <a:solidFill>
                  <a:srgbClr val="2A2A2A"/>
                </a:solidFill>
                <a:effectLst/>
                <a:latin typeface="Source Sans Pro" panose="020B0503030403020204" pitchFamily="34" charset="0"/>
              </a:rPr>
              <a:t>gyrate atrophy of the choroid and retina</a:t>
            </a:r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308C0AF-3B37-49C5-B91B-EF010B029F6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Defect in Ornithine aminotransferase which is a PLP-dependent mitochondrial matrix protein that </a:t>
            </a:r>
            <a:r>
              <a:rPr lang="en-IN" dirty="0" err="1"/>
              <a:t>catalyzes</a:t>
            </a:r>
            <a:r>
              <a:rPr lang="en-IN" dirty="0"/>
              <a:t> the breakdown of ornithine to </a:t>
            </a:r>
            <a:r>
              <a:rPr lang="el-GR" dirty="0"/>
              <a:t>δ-</a:t>
            </a:r>
            <a:r>
              <a:rPr lang="en-IN" dirty="0"/>
              <a:t>pyrroline-5-carboxylic acid, </a:t>
            </a:r>
            <a:r>
              <a:rPr lang="en-US" dirty="0"/>
              <a:t>which is then converted into proline</a:t>
            </a:r>
          </a:p>
          <a:p>
            <a:r>
              <a:rPr lang="en-IN" dirty="0"/>
              <a:t>an autosomal recessive disease</a:t>
            </a:r>
          </a:p>
          <a:p>
            <a:r>
              <a:rPr lang="en-US" dirty="0"/>
              <a:t>Ornithine accumulates 10- to 15-fold when the enzyme is defective</a:t>
            </a:r>
          </a:p>
          <a:p>
            <a:r>
              <a:rPr lang="en-US" dirty="0"/>
              <a:t>the defective enzyme has a Km defect for PLP</a:t>
            </a:r>
          </a:p>
          <a:p>
            <a:r>
              <a:rPr lang="en-IN" dirty="0"/>
              <a:t>alanine-to-valine substitution at codon 222 (Ala226→Val)</a:t>
            </a:r>
          </a:p>
        </p:txBody>
      </p:sp>
    </p:spTree>
    <p:extLst>
      <p:ext uri="{BB962C8B-B14F-4D97-AF65-F5344CB8AC3E}">
        <p14:creationId xmlns:p14="http://schemas.microsoft.com/office/powerpoint/2010/main" val="57385396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DAF4468-B316-46FC-B496-8BF3A17EE0E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i="0" dirty="0">
                <a:solidFill>
                  <a:srgbClr val="2A2A2A"/>
                </a:solidFill>
                <a:effectLst/>
                <a:latin typeface="Source Sans Pro" panose="020B0503030403020204" pitchFamily="34" charset="0"/>
              </a:rPr>
              <a:t>homocystinuria</a:t>
            </a:r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4FDCFCE-6151-4D96-B06B-EB2E751AAB2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Defect in Cystathionine </a:t>
            </a:r>
            <a:r>
              <a:rPr lang="el-GR" dirty="0"/>
              <a:t>β-</a:t>
            </a:r>
            <a:r>
              <a:rPr lang="en-IN" dirty="0"/>
              <a:t>synthase (CBS) </a:t>
            </a:r>
            <a:r>
              <a:rPr lang="en-US" dirty="0"/>
              <a:t>of the </a:t>
            </a:r>
            <a:r>
              <a:rPr lang="en-US" dirty="0" err="1"/>
              <a:t>transsulfuration</a:t>
            </a:r>
            <a:r>
              <a:rPr lang="en-US" dirty="0"/>
              <a:t> pathway catalyzes the PLP-dependent condensation of homocysteine and serine to form cystathionine</a:t>
            </a:r>
          </a:p>
          <a:p>
            <a:r>
              <a:rPr lang="en-US" dirty="0"/>
              <a:t>accumulate homocysteine in the blood and urine and display a wide range of symptoms that appear to be due to homocysteine toxicity, including mental retardation, vascular and skeletal problems, and optic lens dislocation</a:t>
            </a:r>
          </a:p>
          <a:p>
            <a:r>
              <a:rPr lang="en-US" dirty="0"/>
              <a:t>&gt;100 pathogenic mutations (including &gt;70 missense mutations) that span all 7 exons of the CBS gene affects the enzyme activity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8536550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94D0C7-9E1D-4C29-9AC9-1DB856BCBA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i="0" dirty="0">
                <a:solidFill>
                  <a:srgbClr val="2A2A2A"/>
                </a:solidFill>
                <a:effectLst/>
                <a:latin typeface="Source Sans Pro" panose="020B0503030403020204" pitchFamily="34" charset="0"/>
              </a:rPr>
              <a:t>X-linked sideroblastic </a:t>
            </a:r>
            <a:r>
              <a:rPr lang="en-IN" b="1" i="0" dirty="0" err="1">
                <a:solidFill>
                  <a:srgbClr val="2A2A2A"/>
                </a:solidFill>
                <a:effectLst/>
                <a:latin typeface="Source Sans Pro" panose="020B0503030403020204" pitchFamily="34" charset="0"/>
              </a:rPr>
              <a:t>anemia</a:t>
            </a:r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3BF3A44-4FBD-4F29-B227-A76C4198648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Defects in Erythroid specific δ-</a:t>
            </a:r>
            <a:r>
              <a:rPr lang="en-US" dirty="0" err="1"/>
              <a:t>aminolevulinic</a:t>
            </a:r>
            <a:r>
              <a:rPr lang="en-US" dirty="0"/>
              <a:t> acid synthase, which is present in the mitochondria and catalyzes the condensation of glycine and succinyl-CoA to form δ-</a:t>
            </a:r>
            <a:r>
              <a:rPr lang="en-US" dirty="0" err="1"/>
              <a:t>aminolevulinic</a:t>
            </a:r>
            <a:r>
              <a:rPr lang="en-US" dirty="0"/>
              <a:t> acid, the first reaction in the series of reactions that makes heme for incorporation into hemoglobin</a:t>
            </a:r>
          </a:p>
          <a:p>
            <a:r>
              <a:rPr lang="en-US" dirty="0"/>
              <a:t>The mutation is responsible for inherited form of sideroblastic anemia, which is X-linked</a:t>
            </a:r>
          </a:p>
          <a:p>
            <a:r>
              <a:rPr lang="en-US" dirty="0"/>
              <a:t>As Fe is transported to the mitochondria whether or not it is combined with heme, deficiencies in heme lead to iron deposits in erythroblast mitochondria and increased ringed </a:t>
            </a:r>
            <a:r>
              <a:rPr lang="en-US" dirty="0" err="1"/>
              <a:t>sideroblasts</a:t>
            </a:r>
            <a:r>
              <a:rPr lang="en-US" dirty="0"/>
              <a:t> in the marrow</a:t>
            </a:r>
          </a:p>
          <a:p>
            <a:r>
              <a:rPr lang="en-US" dirty="0"/>
              <a:t>Exon 9 contain the PLP binding site and point mutations Gly291→Ser, Ile471→Asn, (663G→A) in the ALAS2 gene </a:t>
            </a:r>
            <a:r>
              <a:rPr lang="en-US" b="0" i="0" dirty="0">
                <a:solidFill>
                  <a:srgbClr val="2A2A2A"/>
                </a:solidFill>
                <a:effectLst/>
                <a:latin typeface="Merriweather"/>
              </a:rPr>
              <a:t>lead to altered co enzyme binding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86036304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DAECB79-97CC-4BA0-8832-15B0CD1C92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i="0" dirty="0">
                <a:solidFill>
                  <a:srgbClr val="2A2A2A"/>
                </a:solidFill>
                <a:effectLst/>
                <a:latin typeface="Source Sans Pro" panose="020B0503030403020204" pitchFamily="34" charset="0"/>
              </a:rPr>
              <a:t>xanthurenic aciduria and mental retardation</a:t>
            </a:r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67B60AC-1453-47E1-A77C-15311AC3E3D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Defect in </a:t>
            </a:r>
            <a:r>
              <a:rPr lang="en-IN" dirty="0" err="1"/>
              <a:t>Kynureninase</a:t>
            </a:r>
            <a:r>
              <a:rPr lang="en-IN" dirty="0"/>
              <a:t>, which is a PLP-requiring enzyme involved in tryptophan degradation</a:t>
            </a:r>
          </a:p>
          <a:p>
            <a:r>
              <a:rPr lang="en-IN" dirty="0" err="1"/>
              <a:t>Catalyzes</a:t>
            </a:r>
            <a:r>
              <a:rPr lang="en-IN" dirty="0"/>
              <a:t> the conversion of kynurenine and 3-hydroxykynurenine to anthranilic acid and 3-hydroxyanthranilic acid, respectively</a:t>
            </a:r>
          </a:p>
          <a:p>
            <a:r>
              <a:rPr lang="en-IN" dirty="0"/>
              <a:t>Mutations </a:t>
            </a:r>
            <a:r>
              <a:rPr lang="en-US" dirty="0"/>
              <a:t>cause an excessive urinary output of 3-hydroxykynurenine and kynurenine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47318791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C205C5-3F9D-4EB1-B9DC-C8FEE7EF574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seizures in </a:t>
            </a:r>
            <a:r>
              <a:rPr lang="en-IN" dirty="0" err="1"/>
              <a:t>newborns</a:t>
            </a:r>
            <a:r>
              <a:rPr lang="en-IN" dirty="0"/>
              <a:t> and intelligence quotient deficits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93EBF5A-6E3E-4BC3-B9D8-9187DB8506E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Defects in Glutamic acid decarboxylase, a PLP enzyme, converts glutamic acid to </a:t>
            </a:r>
            <a:r>
              <a:rPr lang="el-GR" dirty="0"/>
              <a:t>γ-</a:t>
            </a:r>
            <a:r>
              <a:rPr lang="en-IN" dirty="0"/>
              <a:t>aminobutyric acid (GABA), the most important inhibitory neurotransmitter in the central nervous system </a:t>
            </a:r>
          </a:p>
          <a:p>
            <a:r>
              <a:rPr lang="en-US" dirty="0"/>
              <a:t>Defects in GAD result in seizures in newborns</a:t>
            </a:r>
          </a:p>
          <a:p>
            <a:r>
              <a:rPr lang="en-US" dirty="0"/>
              <a:t>A treatment of asthma, theophylline, depresses PLP concentrations, and may cause seizures by decreasing γ-aminobutyric acid production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73617783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7043C0-4371-4E8E-80A8-FB3284BB05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 err="1"/>
              <a:t>cystathioninuria</a:t>
            </a:r>
            <a:r>
              <a:rPr lang="en-IN" dirty="0"/>
              <a:t>, mental retardation, and diabetes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3746649-7E74-431E-A57A-A3D5858BE75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Defects in </a:t>
            </a:r>
            <a:r>
              <a:rPr lang="el-GR" dirty="0"/>
              <a:t>γ-</a:t>
            </a:r>
            <a:r>
              <a:rPr lang="en-IN" dirty="0" err="1"/>
              <a:t>cystathionase</a:t>
            </a:r>
            <a:r>
              <a:rPr lang="en-IN" dirty="0"/>
              <a:t> (cystathionine </a:t>
            </a:r>
            <a:r>
              <a:rPr lang="el-GR" dirty="0"/>
              <a:t>γ-</a:t>
            </a:r>
            <a:r>
              <a:rPr lang="en-IN" dirty="0"/>
              <a:t>lyase) which converts cystathionine into cysteine and </a:t>
            </a:r>
            <a:r>
              <a:rPr lang="el-GR" dirty="0"/>
              <a:t>α-</a:t>
            </a:r>
            <a:r>
              <a:rPr lang="en-IN" dirty="0" err="1"/>
              <a:t>ketobutyrate</a:t>
            </a:r>
            <a:r>
              <a:rPr lang="en-IN" dirty="0"/>
              <a:t>, completing the transfer of </a:t>
            </a:r>
            <a:r>
              <a:rPr lang="en-IN" dirty="0" err="1"/>
              <a:t>sulfur</a:t>
            </a:r>
            <a:r>
              <a:rPr lang="en-IN" dirty="0"/>
              <a:t> from homocysteine to cysteine</a:t>
            </a:r>
          </a:p>
          <a:p>
            <a:r>
              <a:rPr lang="en-US" dirty="0"/>
              <a:t>result in cystathionine accumulation in the urine and tissues</a:t>
            </a:r>
          </a:p>
          <a:p>
            <a:r>
              <a:rPr lang="en-US" dirty="0"/>
              <a:t>Clinically cause of mental retardation, convulsions, thrombocytopenia, nephrogenic diabetes insipidus, and diabetes mellitus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62180040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202DFE-5838-452B-90E3-EDF697E1B37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hyperoxaluria and renal failure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CF585DD-B099-4F70-ADC7-75E94866C49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Defects in </a:t>
            </a:r>
            <a:r>
              <a:rPr lang="en-US" dirty="0"/>
              <a:t>Alanine–glyoxylate aminotransferase which is a liver-specific enzyme that uses a PLP cofactor to transfer the amino group from alanine to glyoxylate, forming serine and pyruvate</a:t>
            </a:r>
          </a:p>
          <a:p>
            <a:r>
              <a:rPr lang="en-US" dirty="0"/>
              <a:t>results in an accumulation of glyoxylate that is converted to oxalate, resulting in renal deposits of calcium oxalate and renal failure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51168334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9A4E61-D393-482E-B991-E3CAA74396B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Cohen syndrome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ED586F9-6784-4213-9889-C552C9D950F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Defects in </a:t>
            </a:r>
            <a:r>
              <a:rPr lang="el-GR" dirty="0"/>
              <a:t>β-</a:t>
            </a:r>
            <a:r>
              <a:rPr lang="en-IN" dirty="0"/>
              <a:t>Alanine </a:t>
            </a:r>
            <a:r>
              <a:rPr lang="el-GR" dirty="0"/>
              <a:t>α-</a:t>
            </a:r>
            <a:r>
              <a:rPr lang="en-IN" dirty="0"/>
              <a:t>ketoglutarate transaminase which </a:t>
            </a:r>
            <a:r>
              <a:rPr lang="en-US" dirty="0"/>
              <a:t>is involved in the formation of malonic semialdehyde from β-alanine</a:t>
            </a:r>
          </a:p>
          <a:p>
            <a:r>
              <a:rPr lang="en-US" dirty="0"/>
              <a:t>Characterized by  hypotonia, </a:t>
            </a:r>
            <a:r>
              <a:rPr lang="en-US" dirty="0" err="1"/>
              <a:t>midchildhood</a:t>
            </a:r>
            <a:r>
              <a:rPr lang="en-US" dirty="0"/>
              <a:t> obesity, mental deficiency, and facial, oral, ocular, and limb anomalies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71424819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08C1E-2B16-4551-803D-78C94D6FE83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Leigh disease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3F6EF2E-7427-49E9-AE9B-4012C18CEC1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Defects in Pyruvate decarboxylase that </a:t>
            </a:r>
            <a:r>
              <a:rPr lang="en-US" dirty="0"/>
              <a:t>catalyze the conversion of pyruvate to acetyl-CoA </a:t>
            </a:r>
          </a:p>
          <a:p>
            <a:r>
              <a:rPr lang="en-US" dirty="0"/>
              <a:t>Results into lethal lactic acidosis, psychomotor retardation, central nervous system damage, ataxia, muscle fiber atrophy, and developmental delay</a:t>
            </a:r>
          </a:p>
          <a:p>
            <a:r>
              <a:rPr lang="en-US" dirty="0"/>
              <a:t>The gene encoding the E1α peptide of the E1 subunit (pyruvate decarboxylase), which binds TPP, is located on the X chromosome</a:t>
            </a:r>
          </a:p>
          <a:p>
            <a:r>
              <a:rPr lang="en-US" dirty="0"/>
              <a:t>mutation was shown to increase the Km of the E1 subunit for TPP and reduce the Vmax</a:t>
            </a:r>
          </a:p>
          <a:p>
            <a:r>
              <a:rPr lang="de-DE" dirty="0"/>
              <a:t>mutation Gly89→Ser in exon 3 </a:t>
            </a:r>
            <a:r>
              <a:rPr lang="en-US" dirty="0"/>
              <a:t> resulting in a decreased affinity for TPP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76940183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24861-2743-4A80-B585-05B0E65F0A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variegate porphyria and motor neuropathy</a:t>
            </a:r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4E9283B-68AA-4E83-A113-5DED20B51A9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Defects in Protoporphyrinogen oxidase, a mitochondrial flavoprotein, </a:t>
            </a:r>
            <a:r>
              <a:rPr lang="en-IN" dirty="0" err="1"/>
              <a:t>catalyzes</a:t>
            </a:r>
            <a:r>
              <a:rPr lang="en-IN" dirty="0"/>
              <a:t> the oxygen-dependent oxidation of protoporphyrinogen IX to protoporphyrin IX</a:t>
            </a:r>
          </a:p>
          <a:p>
            <a:r>
              <a:rPr lang="en-IN" dirty="0"/>
              <a:t>results in variegate porphyria which involves various neuropsychiatric symptoms, including bulbar paralysis, quadriplegia, and motor neuropathy</a:t>
            </a:r>
          </a:p>
          <a:p>
            <a:r>
              <a:rPr lang="en-IN" dirty="0"/>
              <a:t>The Arg59→Trp mutation </a:t>
            </a:r>
            <a:r>
              <a:rPr lang="en-US" dirty="0"/>
              <a:t>affects the FAD binding motif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27813086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1ED595-7347-41F6-92F5-90C9B78FEED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 err="1"/>
              <a:t>hemophilia</a:t>
            </a:r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B2A96FF-42CE-46E7-A84F-0D2C194C1D8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Defects in </a:t>
            </a:r>
            <a:r>
              <a:rPr lang="el-GR" dirty="0"/>
              <a:t>γ-</a:t>
            </a:r>
            <a:r>
              <a:rPr lang="en-IN" dirty="0"/>
              <a:t>Glutamyl carboxylase</a:t>
            </a:r>
          </a:p>
          <a:p>
            <a:r>
              <a:rPr lang="en-IN" dirty="0"/>
              <a:t>With bound vitamin K in the presence of oxygen and carbon dioxide it converts glutamic acid residues to </a:t>
            </a:r>
            <a:r>
              <a:rPr lang="el-GR" dirty="0"/>
              <a:t>γ-</a:t>
            </a:r>
            <a:r>
              <a:rPr lang="en-IN" dirty="0" err="1"/>
              <a:t>carboxyglutamic</a:t>
            </a:r>
            <a:r>
              <a:rPr lang="en-IN" dirty="0"/>
              <a:t> acid residues</a:t>
            </a:r>
          </a:p>
          <a:p>
            <a:r>
              <a:rPr lang="en-IN" dirty="0"/>
              <a:t>Mutation Leu394→Arg raises Km by 5 times for vitamin K hydroquinone</a:t>
            </a:r>
          </a:p>
        </p:txBody>
      </p:sp>
    </p:spTree>
    <p:extLst>
      <p:ext uri="{BB962C8B-B14F-4D97-AF65-F5344CB8AC3E}">
        <p14:creationId xmlns:p14="http://schemas.microsoft.com/office/powerpoint/2010/main" val="378917512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3FBD4A1-B2A6-4A80-8335-904EAF16073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phenylketonuria II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35ECA9C-EC96-474D-9D52-98EF2412724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Defects in Phenylalanine hydroxylase </a:t>
            </a:r>
          </a:p>
          <a:p>
            <a:r>
              <a:rPr lang="en-IN" dirty="0"/>
              <a:t>utilizes tetrahydrobiopterin to convert phenylalanine into tyrosine</a:t>
            </a:r>
          </a:p>
          <a:p>
            <a:r>
              <a:rPr lang="en-US" dirty="0"/>
              <a:t>lead to mental retardation as a result of the accumulation of phenylalanine and its neurotoxic metabolites</a:t>
            </a:r>
          </a:p>
          <a:p>
            <a:r>
              <a:rPr lang="en-IN" dirty="0"/>
              <a:t>Mutation </a:t>
            </a:r>
            <a:r>
              <a:rPr lang="en-US" dirty="0"/>
              <a:t>Val388→Met, has a reduced enzymatic activity and a 3.7-fold increased Km for tetrahydrobiopterin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008905048"/>
      </p:ext>
    </p:extLst>
  </p:cSld>
  <p:clrMapOvr>
    <a:masterClrMapping/>
  </p:clrMapOvr>
</p:sld>
</file>

<file path=ppt/theme/theme1.xml><?xml version="1.0" encoding="utf-8"?>
<a:theme xmlns:a="http://schemas.openxmlformats.org/drawingml/2006/main" name="DividendVTI">
  <a:themeElements>
    <a:clrScheme name="AnalogousFromLightSeedLeftStep">
      <a:dk1>
        <a:srgbClr val="000000"/>
      </a:dk1>
      <a:lt1>
        <a:srgbClr val="FFFFFF"/>
      </a:lt1>
      <a:dk2>
        <a:srgbClr val="2E2441"/>
      </a:dk2>
      <a:lt2>
        <a:srgbClr val="E6E8E2"/>
      </a:lt2>
      <a:accent1>
        <a:srgbClr val="9B73E9"/>
      </a:accent1>
      <a:accent2>
        <a:srgbClr val="545FE5"/>
      </a:accent2>
      <a:accent3>
        <a:srgbClr val="6BA9E8"/>
      </a:accent3>
      <a:accent4>
        <a:srgbClr val="3CB4BF"/>
      </a:accent4>
      <a:accent5>
        <a:srgbClr val="42B790"/>
      </a:accent5>
      <a:accent6>
        <a:srgbClr val="3DBA5D"/>
      </a:accent6>
      <a:hlink>
        <a:srgbClr val="778953"/>
      </a:hlink>
      <a:folHlink>
        <a:srgbClr val="7F7F7F"/>
      </a:folHlink>
    </a:clrScheme>
    <a:fontScheme name="Dividend">
      <a:majorFont>
        <a:latin typeface="Franklin Gothic Demi" panose="020B0502020104020203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Franklin Gothic Book" panose="020B0502020104020203"/>
        <a:ea typeface=""/>
        <a:cs typeface=""/>
        <a:font script="Grek" typeface="Corbel"/>
        <a:font script="Cyrl" typeface="Corbel"/>
        <a:font script="Jpan" typeface="HGｺﾞｼｯｸE"/>
        <a:font script="Hang" typeface="휴먼매직체"/>
        <a:font script="Hans" typeface="华文中宋"/>
        <a:font script="Hant" typeface="微軟正黑體"/>
        <a:font script="Arab" typeface="Majalla UI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Dividend">
      <a:fillStyleLst>
        <a:solidFill>
          <a:schemeClr val="phClr"/>
        </a:solidFill>
        <a:gradFill rotWithShape="1">
          <a:gsLst>
            <a:gs pos="0">
              <a:schemeClr val="phClr">
                <a:tint val="68000"/>
                <a:alpha val="90000"/>
                <a:lumMod val="100000"/>
              </a:schemeClr>
            </a:gs>
            <a:gs pos="100000">
              <a:schemeClr val="phClr">
                <a:tint val="90000"/>
                <a:lumMod val="95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98000"/>
                <a:lumMod val="110000"/>
              </a:schemeClr>
            </a:gs>
            <a:gs pos="84000">
              <a:schemeClr val="phClr">
                <a:shade val="90000"/>
                <a:lumMod val="88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>
              <a:lumMod val="90000"/>
            </a:schemeClr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55000"/>
              </a:srgbClr>
            </a:outerShdw>
          </a:effectLst>
        </a:effectStyle>
        <a:effectStyle>
          <a:effectLst>
            <a:outerShdw blurRad="88900" dist="38100" dir="504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1200000"/>
            </a:lightRig>
          </a:scene3d>
          <a:sp3d>
            <a:bevelT w="381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88000">
              <a:schemeClr val="phClr">
                <a:shade val="94000"/>
                <a:satMod val="110000"/>
                <a:lumMod val="8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8000"/>
                <a:satMod val="110000"/>
                <a:lumMod val="8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ividendVTI" id="{97558BDE-0B66-457C-BB6F-7B1B22DAA9B8}" vid="{F53508A3-AC60-448A-AF37-934D5F1A0D5E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84</TotalTime>
  <Words>955</Words>
  <Application>Microsoft Office PowerPoint</Application>
  <PresentationFormat>Widescreen</PresentationFormat>
  <Paragraphs>66</Paragraphs>
  <Slides>14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24" baseType="lpstr">
      <vt:lpstr>Calibri</vt:lpstr>
      <vt:lpstr>Corbel</vt:lpstr>
      <vt:lpstr>Franklin Gothic Book</vt:lpstr>
      <vt:lpstr>Franklin Gothic Demi</vt:lpstr>
      <vt:lpstr>Gill Sans MT</vt:lpstr>
      <vt:lpstr>Merriweather</vt:lpstr>
      <vt:lpstr>Source Sans Pro</vt:lpstr>
      <vt:lpstr>Times New Roman</vt:lpstr>
      <vt:lpstr>Wingdings 2</vt:lpstr>
      <vt:lpstr>DividendVTI</vt:lpstr>
      <vt:lpstr>Mutation in coenzyme binding sites and diseases</vt:lpstr>
      <vt:lpstr>PowerPoint Presentation</vt:lpstr>
      <vt:lpstr>gyrate atrophy of the choroid and retina</vt:lpstr>
      <vt:lpstr>homocystinuria</vt:lpstr>
      <vt:lpstr>X-linked sideroblastic anemia</vt:lpstr>
      <vt:lpstr>xanthurenic aciduria and mental retardation</vt:lpstr>
      <vt:lpstr>seizures in newborns and intelligence quotient deficits</vt:lpstr>
      <vt:lpstr>cystathioninuria, mental retardation, and diabetes</vt:lpstr>
      <vt:lpstr>hyperoxaluria and renal failure</vt:lpstr>
      <vt:lpstr>Cohen syndrome</vt:lpstr>
      <vt:lpstr>Leigh disease</vt:lpstr>
      <vt:lpstr>variegate porphyria and motor neuropathy</vt:lpstr>
      <vt:lpstr>hemophilia</vt:lpstr>
      <vt:lpstr>phenylketonuria II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Mutation in coenzyme binding sites and diseases</dc:title>
  <dc:creator>ani.gatz1 ani.gatz1</dc:creator>
  <cp:lastModifiedBy>ani.gatz1 ani.gatz1</cp:lastModifiedBy>
  <cp:revision>33</cp:revision>
  <dcterms:created xsi:type="dcterms:W3CDTF">2020-11-27T04:30:05Z</dcterms:created>
  <dcterms:modified xsi:type="dcterms:W3CDTF">2020-11-27T05:56:16Z</dcterms:modified>
</cp:coreProperties>
</file>