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9" r:id="rId13"/>
    <p:sldId id="271" r:id="rId14"/>
    <p:sldId id="272" r:id="rId15"/>
    <p:sldId id="270" r:id="rId16"/>
    <p:sldId id="273" r:id="rId17"/>
    <p:sldId id="274" r:id="rId18"/>
    <p:sldId id="276" r:id="rId19"/>
    <p:sldId id="277"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61" autoAdjust="0"/>
    <p:restoredTop sz="94660"/>
  </p:normalViewPr>
  <p:slideViewPr>
    <p:cSldViewPr snapToGrid="0">
      <p:cViewPr varScale="1">
        <p:scale>
          <a:sx n="110" d="100"/>
          <a:sy n="110" d="100"/>
        </p:scale>
        <p:origin x="86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129955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40419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63708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40160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64090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7548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82498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700861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84796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5492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12/1/2020</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99572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12/1/2020</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5591160"/>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88" r:id="rId4"/>
    <p:sldLayoutId id="2147483689" r:id="rId5"/>
    <p:sldLayoutId id="2147483694" r:id="rId6"/>
    <p:sldLayoutId id="2147483690" r:id="rId7"/>
    <p:sldLayoutId id="2147483691" r:id="rId8"/>
    <p:sldLayoutId id="2147483692" r:id="rId9"/>
    <p:sldLayoutId id="2147483693" r:id="rId10"/>
    <p:sldLayoutId id="2147483695"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939D4-7D5E-4DB3-B397-2845ADA76462}"/>
              </a:ext>
            </a:extLst>
          </p:cNvPr>
          <p:cNvSpPr>
            <a:spLocks noGrp="1"/>
          </p:cNvSpPr>
          <p:nvPr>
            <p:ph type="ctrTitle"/>
          </p:nvPr>
        </p:nvSpPr>
        <p:spPr>
          <a:xfrm>
            <a:off x="647699" y="871758"/>
            <a:ext cx="5227171" cy="3871143"/>
          </a:xfrm>
        </p:spPr>
        <p:txBody>
          <a:bodyPr>
            <a:normAutofit/>
          </a:bodyPr>
          <a:lstStyle/>
          <a:p>
            <a:r>
              <a:rPr lang="en-US" altLang="en-US" dirty="0"/>
              <a:t>ONCOGENES AND CANCER</a:t>
            </a:r>
            <a:endParaRPr lang="en-IN" dirty="0"/>
          </a:p>
        </p:txBody>
      </p:sp>
      <p:sp>
        <p:nvSpPr>
          <p:cNvPr id="3" name="Subtitle 2">
            <a:extLst>
              <a:ext uri="{FF2B5EF4-FFF2-40B4-BE49-F238E27FC236}">
                <a16:creationId xmlns:a16="http://schemas.microsoft.com/office/drawing/2014/main" id="{F23B3FBF-2E87-400F-B257-D2F02EE9057F}"/>
              </a:ext>
            </a:extLst>
          </p:cNvPr>
          <p:cNvSpPr>
            <a:spLocks noGrp="1"/>
          </p:cNvSpPr>
          <p:nvPr>
            <p:ph type="subTitle" idx="1"/>
          </p:nvPr>
        </p:nvSpPr>
        <p:spPr>
          <a:xfrm>
            <a:off x="695325" y="4785543"/>
            <a:ext cx="4857857" cy="1005657"/>
          </a:xfrm>
        </p:spPr>
        <p:txBody>
          <a:bodyPr>
            <a:normAutofit/>
          </a:bodyPr>
          <a:lstStyle/>
          <a:p>
            <a:r>
              <a:rPr lang="en-IN" dirty="0"/>
              <a:t>VBC-608</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3">
            <a:extLst>
              <a:ext uri="{FF2B5EF4-FFF2-40B4-BE49-F238E27FC236}">
                <a16:creationId xmlns:a16="http://schemas.microsoft.com/office/drawing/2014/main" id="{3E8A194D-2E41-4DD2-8638-144D1D9EB8D1}"/>
              </a:ext>
            </a:extLst>
          </p:cNvPr>
          <p:cNvPicPr>
            <a:picLocks noChangeAspect="1"/>
          </p:cNvPicPr>
          <p:nvPr/>
        </p:nvPicPr>
        <p:blipFill rotWithShape="1">
          <a:blip r:embed="rId2"/>
          <a:srcRect l="20513" r="20921" b="-1"/>
          <a:stretch/>
        </p:blipFill>
        <p:spPr>
          <a:xfrm>
            <a:off x="6515100" y="10"/>
            <a:ext cx="5676900" cy="6857990"/>
          </a:xfrm>
          <a:prstGeom prst="rect">
            <a:avLst/>
          </a:prstGeom>
        </p:spPr>
      </p:pic>
      <p:sp>
        <p:nvSpPr>
          <p:cNvPr id="6" name="TextBox 5">
            <a:extLst>
              <a:ext uri="{FF2B5EF4-FFF2-40B4-BE49-F238E27FC236}">
                <a16:creationId xmlns:a16="http://schemas.microsoft.com/office/drawing/2014/main" id="{5C539F31-A784-435F-AB04-60CF7BD05F7A}"/>
              </a:ext>
            </a:extLst>
          </p:cNvPr>
          <p:cNvSpPr txBox="1"/>
          <p:nvPr/>
        </p:nvSpPr>
        <p:spPr>
          <a:xfrm>
            <a:off x="9814560" y="574766"/>
            <a:ext cx="1254034" cy="369332"/>
          </a:xfrm>
          <a:prstGeom prst="rect">
            <a:avLst/>
          </a:prstGeom>
          <a:noFill/>
        </p:spPr>
        <p:txBody>
          <a:bodyPr wrap="square" rtlCol="0">
            <a:spAutoFit/>
          </a:bodyPr>
          <a:lstStyle/>
          <a:p>
            <a:r>
              <a:rPr lang="en-IN" dirty="0"/>
              <a:t>P.G.</a:t>
            </a:r>
          </a:p>
        </p:txBody>
      </p:sp>
      <p:sp>
        <p:nvSpPr>
          <p:cNvPr id="7" name="TextBox 6">
            <a:extLst>
              <a:ext uri="{FF2B5EF4-FFF2-40B4-BE49-F238E27FC236}">
                <a16:creationId xmlns:a16="http://schemas.microsoft.com/office/drawing/2014/main" id="{8DF41307-2EED-4084-8AF1-8A19B5066C5B}"/>
              </a:ext>
            </a:extLst>
          </p:cNvPr>
          <p:cNvSpPr txBox="1"/>
          <p:nvPr/>
        </p:nvSpPr>
        <p:spPr>
          <a:xfrm>
            <a:off x="357051" y="6400800"/>
            <a:ext cx="2124892" cy="307777"/>
          </a:xfrm>
          <a:prstGeom prst="rect">
            <a:avLst/>
          </a:prstGeom>
          <a:noFill/>
        </p:spPr>
        <p:txBody>
          <a:bodyPr wrap="square" rtlCol="0">
            <a:spAutoFit/>
          </a:bodyPr>
          <a:lstStyle/>
          <a:p>
            <a:r>
              <a:rPr lang="en-IN" sz="1400" dirty="0"/>
              <a:t>1.12.2020</a:t>
            </a:r>
          </a:p>
        </p:txBody>
      </p:sp>
    </p:spTree>
    <p:extLst>
      <p:ext uri="{BB962C8B-B14F-4D97-AF65-F5344CB8AC3E}">
        <p14:creationId xmlns:p14="http://schemas.microsoft.com/office/powerpoint/2010/main" val="671563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1C4CB-8BB3-492D-A17E-EBAC605BC4C4}"/>
              </a:ext>
            </a:extLst>
          </p:cNvPr>
          <p:cNvSpPr>
            <a:spLocks noGrp="1"/>
          </p:cNvSpPr>
          <p:nvPr>
            <p:ph type="title"/>
          </p:nvPr>
        </p:nvSpPr>
        <p:spPr/>
        <p:txBody>
          <a:bodyPr/>
          <a:lstStyle/>
          <a:p>
            <a:r>
              <a:rPr lang="en-IN" dirty="0"/>
              <a:t>CANCER</a:t>
            </a:r>
          </a:p>
        </p:txBody>
      </p:sp>
      <p:sp>
        <p:nvSpPr>
          <p:cNvPr id="3" name="Content Placeholder 2">
            <a:extLst>
              <a:ext uri="{FF2B5EF4-FFF2-40B4-BE49-F238E27FC236}">
                <a16:creationId xmlns:a16="http://schemas.microsoft.com/office/drawing/2014/main" id="{94B0A38F-E905-436E-A5C4-B95E7CFEF568}"/>
              </a:ext>
            </a:extLst>
          </p:cNvPr>
          <p:cNvSpPr>
            <a:spLocks noGrp="1"/>
          </p:cNvSpPr>
          <p:nvPr>
            <p:ph idx="1"/>
          </p:nvPr>
        </p:nvSpPr>
        <p:spPr/>
        <p:txBody>
          <a:bodyPr>
            <a:normAutofit fontScale="77500" lnSpcReduction="20000"/>
          </a:bodyPr>
          <a:lstStyle/>
          <a:p>
            <a:r>
              <a:rPr lang="en-US" dirty="0"/>
              <a:t>The term cancer applies to a group of diseases in which cells grow  abnormally &amp; form malignant tumor.</a:t>
            </a:r>
          </a:p>
          <a:p>
            <a:endParaRPr lang="en-US" dirty="0"/>
          </a:p>
          <a:p>
            <a:r>
              <a:rPr lang="en-US" dirty="0"/>
              <a:t>Malignant cells can invade nearby tissues and metastasize.</a:t>
            </a:r>
          </a:p>
          <a:p>
            <a:endParaRPr lang="en-US" dirty="0"/>
          </a:p>
          <a:p>
            <a:r>
              <a:rPr lang="en-US" dirty="0"/>
              <a:t>This aberrant growth pattern results from mutations in genes that  regulate proliferation, differentiation, and survival of cells in a  multicellular organism.</a:t>
            </a:r>
          </a:p>
          <a:p>
            <a:endParaRPr lang="en-US" dirty="0"/>
          </a:p>
          <a:p>
            <a:r>
              <a:rPr lang="en-US" dirty="0"/>
              <a:t>Because of these genetic changes, cancer cells no longer respond to  the signals that govern growth of normal cells.</a:t>
            </a:r>
          </a:p>
          <a:p>
            <a:endParaRPr lang="en-US" dirty="0"/>
          </a:p>
          <a:p>
            <a:r>
              <a:rPr lang="en-US" dirty="0"/>
              <a:t>Activation of oncogenes or absence /inactivation of tumor suppressor  genes can lead to cancer.</a:t>
            </a:r>
          </a:p>
        </p:txBody>
      </p:sp>
    </p:spTree>
    <p:extLst>
      <p:ext uri="{BB962C8B-B14F-4D97-AF65-F5344CB8AC3E}">
        <p14:creationId xmlns:p14="http://schemas.microsoft.com/office/powerpoint/2010/main" val="2466884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5C00-FF7B-4A25-B39B-A00EFC74CCE8}"/>
              </a:ext>
            </a:extLst>
          </p:cNvPr>
          <p:cNvSpPr>
            <a:spLocks noGrp="1"/>
          </p:cNvSpPr>
          <p:nvPr>
            <p:ph type="title"/>
          </p:nvPr>
        </p:nvSpPr>
        <p:spPr/>
        <p:txBody>
          <a:bodyPr/>
          <a:lstStyle/>
          <a:p>
            <a:r>
              <a:rPr lang="fr-FR" dirty="0"/>
              <a:t>NORMAL CELLS Vs. CANCER  CELLS</a:t>
            </a:r>
            <a:endParaRPr lang="en-IN" dirty="0"/>
          </a:p>
        </p:txBody>
      </p:sp>
      <p:sp>
        <p:nvSpPr>
          <p:cNvPr id="3" name="Content Placeholder 2">
            <a:extLst>
              <a:ext uri="{FF2B5EF4-FFF2-40B4-BE49-F238E27FC236}">
                <a16:creationId xmlns:a16="http://schemas.microsoft.com/office/drawing/2014/main" id="{92D51CE4-08AD-4F79-94A4-9B4DC92A44DC}"/>
              </a:ext>
            </a:extLst>
          </p:cNvPr>
          <p:cNvSpPr>
            <a:spLocks noGrp="1"/>
          </p:cNvSpPr>
          <p:nvPr>
            <p:ph idx="1"/>
          </p:nvPr>
        </p:nvSpPr>
        <p:spPr>
          <a:xfrm>
            <a:off x="700635" y="2000250"/>
            <a:ext cx="10691265" cy="1676400"/>
          </a:xfrm>
        </p:spPr>
        <p:txBody>
          <a:bodyPr>
            <a:normAutofit fontScale="92500" lnSpcReduction="20000"/>
          </a:bodyPr>
          <a:lstStyle/>
          <a:p>
            <a:r>
              <a:rPr lang="en-US" dirty="0"/>
              <a:t>Cancer cells-</a:t>
            </a:r>
          </a:p>
          <a:p>
            <a:r>
              <a:rPr lang="en-US" dirty="0"/>
              <a:t>Lose control over the growth and  multiplication.</a:t>
            </a:r>
          </a:p>
          <a:p>
            <a:r>
              <a:rPr lang="en-US" dirty="0"/>
              <a:t>Do not self destruct when they  become worn out or damaged.</a:t>
            </a:r>
          </a:p>
          <a:p>
            <a:r>
              <a:rPr lang="en-US" dirty="0"/>
              <a:t>Crowd out healthy cells</a:t>
            </a:r>
          </a:p>
        </p:txBody>
      </p:sp>
      <p:sp>
        <p:nvSpPr>
          <p:cNvPr id="4" name="object 3">
            <a:extLst>
              <a:ext uri="{FF2B5EF4-FFF2-40B4-BE49-F238E27FC236}">
                <a16:creationId xmlns:a16="http://schemas.microsoft.com/office/drawing/2014/main" id="{A9C04FB1-BFDF-4AEE-B3F3-12745CC03964}"/>
              </a:ext>
            </a:extLst>
          </p:cNvPr>
          <p:cNvSpPr/>
          <p:nvPr/>
        </p:nvSpPr>
        <p:spPr>
          <a:xfrm>
            <a:off x="8831144" y="922096"/>
            <a:ext cx="3003804" cy="4724400"/>
          </a:xfrm>
          <a:prstGeom prst="rect">
            <a:avLst/>
          </a:prstGeom>
          <a:blipFill>
            <a:blip r:embed="rId2" cstate="print"/>
            <a:stretch>
              <a:fillRect/>
            </a:stretch>
          </a:blipFill>
        </p:spPr>
        <p:txBody>
          <a:bodyPr wrap="square" lIns="0" tIns="0" rIns="0" bIns="0" rtlCol="0"/>
          <a:lstStyle/>
          <a:p>
            <a:endParaRPr/>
          </a:p>
        </p:txBody>
      </p:sp>
      <p:pic>
        <p:nvPicPr>
          <p:cNvPr id="5" name="Picture 4">
            <a:extLst>
              <a:ext uri="{FF2B5EF4-FFF2-40B4-BE49-F238E27FC236}">
                <a16:creationId xmlns:a16="http://schemas.microsoft.com/office/drawing/2014/main" id="{8BF98D66-4087-48EC-9857-3A2E4F97E192}"/>
              </a:ext>
            </a:extLst>
          </p:cNvPr>
          <p:cNvPicPr>
            <a:picLocks noChangeAspect="1"/>
          </p:cNvPicPr>
          <p:nvPr/>
        </p:nvPicPr>
        <p:blipFill>
          <a:blip r:embed="rId3"/>
          <a:stretch>
            <a:fillRect/>
          </a:stretch>
        </p:blipFill>
        <p:spPr>
          <a:xfrm>
            <a:off x="2430089" y="4028282"/>
            <a:ext cx="4671601" cy="2896393"/>
          </a:xfrm>
          <a:prstGeom prst="rect">
            <a:avLst/>
          </a:prstGeom>
        </p:spPr>
      </p:pic>
    </p:spTree>
    <p:extLst>
      <p:ext uri="{BB962C8B-B14F-4D97-AF65-F5344CB8AC3E}">
        <p14:creationId xmlns:p14="http://schemas.microsoft.com/office/powerpoint/2010/main" val="4203778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CA100-0D7D-419F-B73A-4BB25C9E99C9}"/>
              </a:ext>
            </a:extLst>
          </p:cNvPr>
          <p:cNvSpPr>
            <a:spLocks noGrp="1"/>
          </p:cNvSpPr>
          <p:nvPr>
            <p:ph type="title"/>
          </p:nvPr>
        </p:nvSpPr>
        <p:spPr/>
        <p:txBody>
          <a:bodyPr/>
          <a:lstStyle/>
          <a:p>
            <a:r>
              <a:rPr lang="en-IN" dirty="0"/>
              <a:t>Definitions</a:t>
            </a:r>
          </a:p>
        </p:txBody>
      </p:sp>
      <p:sp>
        <p:nvSpPr>
          <p:cNvPr id="3" name="Content Placeholder 2">
            <a:extLst>
              <a:ext uri="{FF2B5EF4-FFF2-40B4-BE49-F238E27FC236}">
                <a16:creationId xmlns:a16="http://schemas.microsoft.com/office/drawing/2014/main" id="{7A0B0A9E-DA59-48F5-929B-3A97DDA6DE2D}"/>
              </a:ext>
            </a:extLst>
          </p:cNvPr>
          <p:cNvSpPr>
            <a:spLocks noGrp="1"/>
          </p:cNvSpPr>
          <p:nvPr>
            <p:ph idx="1"/>
          </p:nvPr>
        </p:nvSpPr>
        <p:spPr/>
        <p:txBody>
          <a:bodyPr>
            <a:normAutofit fontScale="92500" lnSpcReduction="20000"/>
          </a:bodyPr>
          <a:lstStyle/>
          <a:p>
            <a:r>
              <a:rPr lang="en-IN" dirty="0"/>
              <a:t>Oncogenes- The genes involved in the development of cancer. Normal cells do  contain DNA sequence similar to viral </a:t>
            </a:r>
            <a:r>
              <a:rPr lang="en-IN" dirty="0" err="1"/>
              <a:t>oncognenes</a:t>
            </a:r>
            <a:r>
              <a:rPr lang="en-IN" dirty="0"/>
              <a:t>. To distinguish  these two genes: V-</a:t>
            </a:r>
            <a:r>
              <a:rPr lang="en-IN" dirty="0" err="1"/>
              <a:t>src</a:t>
            </a:r>
            <a:r>
              <a:rPr lang="en-IN" dirty="0"/>
              <a:t> (viral gene) and C-</a:t>
            </a:r>
            <a:r>
              <a:rPr lang="en-IN" dirty="0" err="1"/>
              <a:t>src</a:t>
            </a:r>
            <a:r>
              <a:rPr lang="en-IN" dirty="0"/>
              <a:t> (cellular gene).</a:t>
            </a:r>
          </a:p>
          <a:p>
            <a:endParaRPr lang="en-IN" dirty="0"/>
          </a:p>
          <a:p>
            <a:r>
              <a:rPr lang="en-IN" dirty="0"/>
              <a:t>Protooncogenes- Normal constituents of cells whose function is to  promote proliferation or cell survival. These genes can code for  growth factors, growth factor receptors, signal transduction proteins,  intracellular kinases and transcription factors.</a:t>
            </a:r>
          </a:p>
          <a:p>
            <a:endParaRPr lang="en-IN" dirty="0"/>
          </a:p>
          <a:p>
            <a:r>
              <a:rPr lang="en-IN" dirty="0" err="1"/>
              <a:t>Tumor</a:t>
            </a:r>
            <a:r>
              <a:rPr lang="en-IN" dirty="0"/>
              <a:t> suppressor genes(normal growth suppressor genes)- Encode  proteins that encode proliferation, promote cell death or repair DNA</a:t>
            </a:r>
          </a:p>
        </p:txBody>
      </p:sp>
    </p:spTree>
    <p:extLst>
      <p:ext uri="{BB962C8B-B14F-4D97-AF65-F5344CB8AC3E}">
        <p14:creationId xmlns:p14="http://schemas.microsoft.com/office/powerpoint/2010/main" val="1235224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A9CC-47BA-4941-B0AA-258ED56ED6E1}"/>
              </a:ext>
            </a:extLst>
          </p:cNvPr>
          <p:cNvSpPr>
            <a:spLocks noGrp="1"/>
          </p:cNvSpPr>
          <p:nvPr>
            <p:ph type="title"/>
          </p:nvPr>
        </p:nvSpPr>
        <p:spPr/>
        <p:txBody>
          <a:bodyPr/>
          <a:lstStyle/>
          <a:p>
            <a:r>
              <a:rPr lang="en-IN" dirty="0"/>
              <a:t>PROTOONCOGENES</a:t>
            </a:r>
          </a:p>
        </p:txBody>
      </p:sp>
      <p:sp>
        <p:nvSpPr>
          <p:cNvPr id="3" name="Content Placeholder 2">
            <a:extLst>
              <a:ext uri="{FF2B5EF4-FFF2-40B4-BE49-F238E27FC236}">
                <a16:creationId xmlns:a16="http://schemas.microsoft.com/office/drawing/2014/main" id="{EF7B689D-9207-4D68-B7E8-2A2322540298}"/>
              </a:ext>
            </a:extLst>
          </p:cNvPr>
          <p:cNvSpPr>
            <a:spLocks noGrp="1"/>
          </p:cNvSpPr>
          <p:nvPr>
            <p:ph idx="1"/>
          </p:nvPr>
        </p:nvSpPr>
        <p:spPr/>
        <p:txBody>
          <a:bodyPr>
            <a:normAutofit fontScale="70000" lnSpcReduction="20000"/>
          </a:bodyPr>
          <a:lstStyle/>
          <a:p>
            <a:r>
              <a:rPr lang="en-US" dirty="0"/>
              <a:t>Protooncogenes are regulatory genes.</a:t>
            </a:r>
          </a:p>
          <a:p>
            <a:endParaRPr lang="en-US" dirty="0"/>
          </a:p>
          <a:p>
            <a:r>
              <a:rPr lang="en-US" dirty="0"/>
              <a:t>Products of many protooncogenes are polypeptide growth factors.  e.g.- sis gene produce PDGF- normal wound healing.</a:t>
            </a:r>
          </a:p>
          <a:p>
            <a:endParaRPr lang="en-US" dirty="0"/>
          </a:p>
          <a:p>
            <a:r>
              <a:rPr lang="en-US" dirty="0"/>
              <a:t>Product act as receptor for growth factor.  e.g.- </a:t>
            </a:r>
            <a:r>
              <a:rPr lang="en-US" dirty="0" err="1"/>
              <a:t>erb</a:t>
            </a:r>
            <a:r>
              <a:rPr lang="en-US" dirty="0"/>
              <a:t>-B produces receptor for EGF.</a:t>
            </a:r>
          </a:p>
          <a:p>
            <a:endParaRPr lang="en-US" dirty="0"/>
          </a:p>
          <a:p>
            <a:r>
              <a:rPr lang="en-US" dirty="0"/>
              <a:t>Protooncogenes are under the control of regulatory genes and  expressed only when required.</a:t>
            </a:r>
          </a:p>
          <a:p>
            <a:endParaRPr lang="en-US" dirty="0"/>
          </a:p>
          <a:p>
            <a:r>
              <a:rPr lang="en-US" dirty="0"/>
              <a:t>When virus enters, an extra oncogene is inserted so as to produce  continuous expression of gene leading to uncontrolled cellular activity  &amp; malignant transformation.</a:t>
            </a:r>
          </a:p>
          <a:p>
            <a:endParaRPr lang="en-IN" dirty="0"/>
          </a:p>
        </p:txBody>
      </p:sp>
    </p:spTree>
    <p:extLst>
      <p:ext uri="{BB962C8B-B14F-4D97-AF65-F5344CB8AC3E}">
        <p14:creationId xmlns:p14="http://schemas.microsoft.com/office/powerpoint/2010/main" val="717801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FFD36-AE3E-4198-9E5D-2D54E964BD97}"/>
              </a:ext>
            </a:extLst>
          </p:cNvPr>
          <p:cNvSpPr>
            <a:spLocks noGrp="1"/>
          </p:cNvSpPr>
          <p:nvPr>
            <p:ph type="title"/>
          </p:nvPr>
        </p:nvSpPr>
        <p:spPr/>
        <p:txBody>
          <a:bodyPr/>
          <a:lstStyle/>
          <a:p>
            <a:r>
              <a:rPr lang="en-IN" dirty="0"/>
              <a:t>Proto-oncogene to oncogene</a:t>
            </a:r>
          </a:p>
        </p:txBody>
      </p:sp>
      <p:sp>
        <p:nvSpPr>
          <p:cNvPr id="3" name="Content Placeholder 2">
            <a:extLst>
              <a:ext uri="{FF2B5EF4-FFF2-40B4-BE49-F238E27FC236}">
                <a16:creationId xmlns:a16="http://schemas.microsoft.com/office/drawing/2014/main" id="{1FB60A35-5644-41F0-B98B-4F1869CCE38E}"/>
              </a:ext>
            </a:extLst>
          </p:cNvPr>
          <p:cNvSpPr>
            <a:spLocks noGrp="1"/>
          </p:cNvSpPr>
          <p:nvPr>
            <p:ph idx="1"/>
          </p:nvPr>
        </p:nvSpPr>
        <p:spPr/>
        <p:txBody>
          <a:bodyPr/>
          <a:lstStyle/>
          <a:p>
            <a:r>
              <a:rPr lang="en-IN" dirty="0"/>
              <a:t>An alteration occurs in a normal cellular gene (proto-oncogene) that makes the protein hyper-functional (oncogene)</a:t>
            </a:r>
          </a:p>
          <a:p>
            <a:endParaRPr lang="en-IN" dirty="0"/>
          </a:p>
          <a:p>
            <a:r>
              <a:rPr lang="en-IN" dirty="0"/>
              <a:t>Proteins involved in the cell </a:t>
            </a:r>
            <a:r>
              <a:rPr lang="en-IN" dirty="0" err="1"/>
              <a:t>signaling</a:t>
            </a:r>
            <a:r>
              <a:rPr lang="en-IN" dirty="0"/>
              <a:t> pathways are products of proto-oncogenes</a:t>
            </a:r>
          </a:p>
          <a:p>
            <a:pPr marL="539750" indent="-269875"/>
            <a:r>
              <a:rPr lang="en-IN" dirty="0"/>
              <a:t>Proliferative</a:t>
            </a:r>
          </a:p>
          <a:p>
            <a:pPr marL="539750" indent="-269875"/>
            <a:r>
              <a:rPr lang="en-IN" dirty="0"/>
              <a:t>Anti-apoptotic (survival)</a:t>
            </a:r>
          </a:p>
          <a:p>
            <a:pPr marL="539750" indent="-269875"/>
            <a:r>
              <a:rPr lang="en-IN" dirty="0"/>
              <a:t>Angiogenic</a:t>
            </a:r>
          </a:p>
          <a:p>
            <a:endParaRPr lang="en-IN" dirty="0"/>
          </a:p>
        </p:txBody>
      </p:sp>
    </p:spTree>
    <p:extLst>
      <p:ext uri="{BB962C8B-B14F-4D97-AF65-F5344CB8AC3E}">
        <p14:creationId xmlns:p14="http://schemas.microsoft.com/office/powerpoint/2010/main" val="3634140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F4910-B5FD-474F-9198-606D8C33E18B}"/>
              </a:ext>
            </a:extLst>
          </p:cNvPr>
          <p:cNvSpPr>
            <a:spLocks noGrp="1"/>
          </p:cNvSpPr>
          <p:nvPr>
            <p:ph type="title"/>
          </p:nvPr>
        </p:nvSpPr>
        <p:spPr/>
        <p:txBody>
          <a:bodyPr/>
          <a:lstStyle/>
          <a:p>
            <a:r>
              <a:rPr lang="en-IN" dirty="0" err="1"/>
              <a:t>Tumor</a:t>
            </a:r>
            <a:r>
              <a:rPr lang="en-IN" dirty="0"/>
              <a:t> suppressors</a:t>
            </a:r>
          </a:p>
        </p:txBody>
      </p:sp>
      <p:sp>
        <p:nvSpPr>
          <p:cNvPr id="3" name="Content Placeholder 2">
            <a:extLst>
              <a:ext uri="{FF2B5EF4-FFF2-40B4-BE49-F238E27FC236}">
                <a16:creationId xmlns:a16="http://schemas.microsoft.com/office/drawing/2014/main" id="{BABF46C1-6E91-4633-B5B6-2AB9D4D172FB}"/>
              </a:ext>
            </a:extLst>
          </p:cNvPr>
          <p:cNvSpPr>
            <a:spLocks noGrp="1"/>
          </p:cNvSpPr>
          <p:nvPr>
            <p:ph idx="1"/>
          </p:nvPr>
        </p:nvSpPr>
        <p:spPr/>
        <p:txBody>
          <a:bodyPr/>
          <a:lstStyle/>
          <a:p>
            <a:r>
              <a:rPr lang="en-US" dirty="0"/>
              <a:t>Normally function to suppress the formation of cancer</a:t>
            </a:r>
          </a:p>
          <a:p>
            <a:pPr marL="539750" indent="-182563"/>
            <a:r>
              <a:rPr lang="en-US" dirty="0"/>
              <a:t>Growth arrest</a:t>
            </a:r>
          </a:p>
          <a:p>
            <a:pPr marL="539750" indent="-182563"/>
            <a:r>
              <a:rPr lang="en-US" dirty="0"/>
              <a:t>Apoptosis</a:t>
            </a:r>
          </a:p>
          <a:p>
            <a:pPr marL="539750" indent="-182563"/>
            <a:r>
              <a:rPr lang="en-US" dirty="0"/>
              <a:t>DNA repair</a:t>
            </a:r>
          </a:p>
          <a:p>
            <a:pPr marL="539750" indent="-182563"/>
            <a:r>
              <a:rPr lang="en-US" dirty="0"/>
              <a:t>Differentiation</a:t>
            </a:r>
          </a:p>
          <a:p>
            <a:pPr marL="539750" indent="-182563"/>
            <a:r>
              <a:rPr lang="en-US" dirty="0"/>
              <a:t>Anti-angiogenesis</a:t>
            </a:r>
          </a:p>
        </p:txBody>
      </p:sp>
    </p:spTree>
    <p:extLst>
      <p:ext uri="{BB962C8B-B14F-4D97-AF65-F5344CB8AC3E}">
        <p14:creationId xmlns:p14="http://schemas.microsoft.com/office/powerpoint/2010/main" val="3614135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09CD3-9828-4923-A99B-E42918AEF66B}"/>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1FEB3861-F7A4-4D06-9146-F52FA4027512}"/>
              </a:ext>
            </a:extLst>
          </p:cNvPr>
          <p:cNvSpPr>
            <a:spLocks noGrp="1"/>
          </p:cNvSpPr>
          <p:nvPr>
            <p:ph idx="1"/>
          </p:nvPr>
        </p:nvSpPr>
        <p:spPr/>
        <p:txBody>
          <a:bodyPr/>
          <a:lstStyle/>
          <a:p>
            <a:r>
              <a:rPr lang="en-US" dirty="0"/>
              <a:t>Tumor suppressors are recessive – 	require mutation of both alleles</a:t>
            </a:r>
          </a:p>
          <a:p>
            <a:endParaRPr lang="en-US" dirty="0"/>
          </a:p>
          <a:p>
            <a:r>
              <a:rPr lang="en-US" dirty="0"/>
              <a:t>Oncogenes are dominant – 	mutation of 1 allele is sufficient</a:t>
            </a:r>
          </a:p>
          <a:p>
            <a:endParaRPr lang="en-IN" dirty="0"/>
          </a:p>
        </p:txBody>
      </p:sp>
    </p:spTree>
    <p:extLst>
      <p:ext uri="{BB962C8B-B14F-4D97-AF65-F5344CB8AC3E}">
        <p14:creationId xmlns:p14="http://schemas.microsoft.com/office/powerpoint/2010/main" val="1251014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7BCE3-FEFD-40F6-9802-84FCF53F1DE6}"/>
              </a:ext>
            </a:extLst>
          </p:cNvPr>
          <p:cNvSpPr>
            <a:spLocks noGrp="1"/>
          </p:cNvSpPr>
          <p:nvPr>
            <p:ph type="title"/>
          </p:nvPr>
        </p:nvSpPr>
        <p:spPr/>
        <p:txBody>
          <a:bodyPr/>
          <a:lstStyle/>
          <a:p>
            <a:r>
              <a:rPr lang="en-IN" dirty="0"/>
              <a:t>Oncogenes</a:t>
            </a:r>
          </a:p>
        </p:txBody>
      </p:sp>
      <p:pic>
        <p:nvPicPr>
          <p:cNvPr id="76" name="Picture 75">
            <a:extLst>
              <a:ext uri="{FF2B5EF4-FFF2-40B4-BE49-F238E27FC236}">
                <a16:creationId xmlns:a16="http://schemas.microsoft.com/office/drawing/2014/main" id="{87B488D3-8ACB-4586-BC73-10529139933A}"/>
              </a:ext>
            </a:extLst>
          </p:cNvPr>
          <p:cNvPicPr>
            <a:picLocks noChangeAspect="1"/>
          </p:cNvPicPr>
          <p:nvPr/>
        </p:nvPicPr>
        <p:blipFill>
          <a:blip r:embed="rId2"/>
          <a:stretch>
            <a:fillRect/>
          </a:stretch>
        </p:blipFill>
        <p:spPr>
          <a:xfrm>
            <a:off x="2706671" y="2019397"/>
            <a:ext cx="6287286" cy="3916507"/>
          </a:xfrm>
          <a:prstGeom prst="rect">
            <a:avLst/>
          </a:prstGeom>
        </p:spPr>
      </p:pic>
    </p:spTree>
    <p:extLst>
      <p:ext uri="{BB962C8B-B14F-4D97-AF65-F5344CB8AC3E}">
        <p14:creationId xmlns:p14="http://schemas.microsoft.com/office/powerpoint/2010/main" val="1232238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09570-E155-442E-844B-D1721F028834}"/>
              </a:ext>
            </a:extLst>
          </p:cNvPr>
          <p:cNvSpPr>
            <a:spLocks noGrp="1"/>
          </p:cNvSpPr>
          <p:nvPr>
            <p:ph type="title"/>
          </p:nvPr>
        </p:nvSpPr>
        <p:spPr/>
        <p:txBody>
          <a:bodyPr/>
          <a:lstStyle/>
          <a:p>
            <a:r>
              <a:rPr lang="en-IN" dirty="0" err="1"/>
              <a:t>Tumor</a:t>
            </a:r>
            <a:r>
              <a:rPr lang="en-IN" dirty="0"/>
              <a:t> Suppressor Genes</a:t>
            </a:r>
          </a:p>
        </p:txBody>
      </p:sp>
      <p:pic>
        <p:nvPicPr>
          <p:cNvPr id="4" name="Picture 3">
            <a:extLst>
              <a:ext uri="{FF2B5EF4-FFF2-40B4-BE49-F238E27FC236}">
                <a16:creationId xmlns:a16="http://schemas.microsoft.com/office/drawing/2014/main" id="{64B5C52D-1A1A-4156-949B-F6118F8250BA}"/>
              </a:ext>
            </a:extLst>
          </p:cNvPr>
          <p:cNvPicPr>
            <a:picLocks noChangeAspect="1"/>
          </p:cNvPicPr>
          <p:nvPr/>
        </p:nvPicPr>
        <p:blipFill>
          <a:blip r:embed="rId2"/>
          <a:stretch>
            <a:fillRect/>
          </a:stretch>
        </p:blipFill>
        <p:spPr>
          <a:xfrm>
            <a:off x="2755934" y="1812737"/>
            <a:ext cx="5770573" cy="4123167"/>
          </a:xfrm>
          <a:prstGeom prst="rect">
            <a:avLst/>
          </a:prstGeom>
        </p:spPr>
      </p:pic>
    </p:spTree>
    <p:extLst>
      <p:ext uri="{BB962C8B-B14F-4D97-AF65-F5344CB8AC3E}">
        <p14:creationId xmlns:p14="http://schemas.microsoft.com/office/powerpoint/2010/main" val="3512018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FE1EE-A1D0-45C5-A7F6-7AA170560272}"/>
              </a:ext>
            </a:extLst>
          </p:cNvPr>
          <p:cNvSpPr>
            <a:spLocks noGrp="1"/>
          </p:cNvSpPr>
          <p:nvPr>
            <p:ph type="title"/>
          </p:nvPr>
        </p:nvSpPr>
        <p:spPr/>
        <p:txBody>
          <a:bodyPr>
            <a:normAutofit/>
          </a:bodyPr>
          <a:lstStyle/>
          <a:p>
            <a:r>
              <a:rPr lang="en-US" dirty="0"/>
              <a:t>Comparison of Proto-oncogenes </a:t>
            </a:r>
            <a:br>
              <a:rPr lang="en-US" dirty="0"/>
            </a:br>
            <a:r>
              <a:rPr lang="en-US" dirty="0"/>
              <a:t>and tumor suppressors</a:t>
            </a:r>
            <a:endParaRPr lang="en-IN" dirty="0"/>
          </a:p>
        </p:txBody>
      </p:sp>
      <p:graphicFrame>
        <p:nvGraphicFramePr>
          <p:cNvPr id="6" name="Group 3">
            <a:extLst>
              <a:ext uri="{FF2B5EF4-FFF2-40B4-BE49-F238E27FC236}">
                <a16:creationId xmlns:a16="http://schemas.microsoft.com/office/drawing/2014/main" id="{4A940DEA-7A9A-49F3-8D43-C5E2FEC4FACA}"/>
              </a:ext>
            </a:extLst>
          </p:cNvPr>
          <p:cNvGraphicFramePr>
            <a:graphicFrameLocks noGrp="1"/>
          </p:cNvGraphicFramePr>
          <p:nvPr>
            <p:extLst>
              <p:ext uri="{D42A27DB-BD31-4B8C-83A1-F6EECF244321}">
                <p14:modId xmlns:p14="http://schemas.microsoft.com/office/powerpoint/2010/main" val="3721862400"/>
              </p:ext>
            </p:extLst>
          </p:nvPr>
        </p:nvGraphicFramePr>
        <p:xfrm>
          <a:off x="1454331" y="2293126"/>
          <a:ext cx="8610600" cy="3818709"/>
        </p:xfrm>
        <a:graphic>
          <a:graphicData uri="http://schemas.openxmlformats.org/drawingml/2006/table">
            <a:tbl>
              <a:tblPr>
                <a:tableStyleId>{3C2FFA5D-87B4-456A-9821-1D502468CF0F}</a:tableStyleId>
              </a:tblPr>
              <a:tblGrid>
                <a:gridCol w="2871788">
                  <a:extLst>
                    <a:ext uri="{9D8B030D-6E8A-4147-A177-3AD203B41FA5}">
                      <a16:colId xmlns:a16="http://schemas.microsoft.com/office/drawing/2014/main" val="20000"/>
                    </a:ext>
                  </a:extLst>
                </a:gridCol>
                <a:gridCol w="3184525">
                  <a:extLst>
                    <a:ext uri="{9D8B030D-6E8A-4147-A177-3AD203B41FA5}">
                      <a16:colId xmlns:a16="http://schemas.microsoft.com/office/drawing/2014/main" val="20001"/>
                    </a:ext>
                  </a:extLst>
                </a:gridCol>
                <a:gridCol w="2554287">
                  <a:extLst>
                    <a:ext uri="{9D8B030D-6E8A-4147-A177-3AD203B41FA5}">
                      <a16:colId xmlns:a16="http://schemas.microsoft.com/office/drawing/2014/main" val="20002"/>
                    </a:ext>
                  </a:extLst>
                </a:gridCol>
              </a:tblGrid>
              <a:tr h="4778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u="none" strike="noStrike" cap="none" normalizeH="0" baseline="0" dirty="0">
                          <a:ln>
                            <a:noFill/>
                          </a:ln>
                          <a:solidFill>
                            <a:schemeClr val="tx1"/>
                          </a:solidFill>
                          <a:effectLst/>
                        </a:rPr>
                        <a:t>Property</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u="none" strike="noStrike" cap="none" normalizeH="0" baseline="0">
                          <a:ln>
                            <a:noFill/>
                          </a:ln>
                          <a:solidFill>
                            <a:schemeClr val="tx1"/>
                          </a:solidFill>
                          <a:effectLst/>
                        </a:rPr>
                        <a:t>Tumor suppressor genes</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1" u="none" strike="noStrike" cap="none" normalizeH="0" baseline="0" dirty="0">
                          <a:ln>
                            <a:noFill/>
                          </a:ln>
                          <a:solidFill>
                            <a:schemeClr val="tx1"/>
                          </a:solidFill>
                          <a:effectLst/>
                        </a:rPr>
                        <a:t>Proto-oncogenes</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1"/>
                      <a:tileRect/>
                    </a:gradFill>
                  </a:tcPr>
                </a:tc>
                <a:extLst>
                  <a:ext uri="{0D108BD9-81ED-4DB2-BD59-A6C34878D82A}">
                    <a16:rowId xmlns:a16="http://schemas.microsoft.com/office/drawing/2014/main" val="10000"/>
                  </a:ext>
                </a:extLst>
              </a:tr>
              <a:tr h="79216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dirty="0">
                          <a:ln>
                            <a:noFill/>
                          </a:ln>
                          <a:solidFill>
                            <a:schemeClr val="tx1"/>
                          </a:solidFill>
                          <a:effectLst/>
                        </a:rPr>
                        <a:t>Alleles mutated in cancer</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Both alleles</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dirty="0">
                          <a:ln>
                            <a:noFill/>
                          </a:ln>
                          <a:solidFill>
                            <a:schemeClr val="tx1"/>
                          </a:solidFill>
                          <a:effectLst/>
                        </a:rPr>
                        <a:t>One allele</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extLst>
                  <a:ext uri="{0D108BD9-81ED-4DB2-BD59-A6C34878D82A}">
                    <a16:rowId xmlns:a16="http://schemas.microsoft.com/office/drawing/2014/main" val="10001"/>
                  </a:ext>
                </a:extLst>
              </a:tr>
              <a:tr h="79216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Germ line transmission of mutant allele</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frequent</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dirty="0">
                          <a:ln>
                            <a:noFill/>
                          </a:ln>
                          <a:solidFill>
                            <a:schemeClr val="tx1"/>
                          </a:solidFill>
                          <a:effectLst/>
                        </a:rPr>
                        <a:t>Rare (1 example)</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extLst>
                  <a:ext uri="{0D108BD9-81ED-4DB2-BD59-A6C34878D82A}">
                    <a16:rowId xmlns:a16="http://schemas.microsoft.com/office/drawing/2014/main" val="10002"/>
                  </a:ext>
                </a:extLst>
              </a:tr>
              <a:tr h="4778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Somatic mutations</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yes</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dirty="0">
                          <a:ln>
                            <a:noFill/>
                          </a:ln>
                          <a:solidFill>
                            <a:schemeClr val="tx1"/>
                          </a:solidFill>
                          <a:effectLst/>
                        </a:rPr>
                        <a:t>yes</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extLst>
                  <a:ext uri="{0D108BD9-81ED-4DB2-BD59-A6C34878D82A}">
                    <a16:rowId xmlns:a16="http://schemas.microsoft.com/office/drawing/2014/main" val="10003"/>
                  </a:ext>
                </a:extLst>
              </a:tr>
              <a:tr h="792162">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Function of mutant allele</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Loss of function (recessive allele)</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dirty="0">
                          <a:ln>
                            <a:noFill/>
                          </a:ln>
                          <a:solidFill>
                            <a:schemeClr val="tx1"/>
                          </a:solidFill>
                          <a:effectLst/>
                        </a:rPr>
                        <a:t>Gain of function (dominant allele)</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extLst>
                  <a:ext uri="{0D108BD9-81ED-4DB2-BD59-A6C34878D82A}">
                    <a16:rowId xmlns:a16="http://schemas.microsoft.com/office/drawing/2014/main" val="10004"/>
                  </a:ext>
                </a:extLst>
              </a:tr>
              <a:tr h="486547">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Effects on cell growth</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a:ln>
                            <a:noFill/>
                          </a:ln>
                          <a:solidFill>
                            <a:schemeClr val="tx1"/>
                          </a:solidFill>
                          <a:effectLst/>
                        </a:rPr>
                        <a:t>Inhibit cell growth</a:t>
                      </a:r>
                      <a:endParaRPr kumimoji="0" lang="en-US" sz="1800" b="0" i="0" u="none" strike="noStrike" cap="none" normalizeH="0" baseline="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800" b="0" u="none" strike="noStrike" cap="none" normalizeH="0" baseline="0" dirty="0">
                          <a:ln>
                            <a:noFill/>
                          </a:ln>
                          <a:solidFill>
                            <a:schemeClr val="tx1"/>
                          </a:solidFill>
                          <a:effectLst/>
                        </a:rPr>
                        <a:t>Promote cell growth</a:t>
                      </a:r>
                      <a:endParaRPr kumimoji="0" lang="en-US" sz="1800" b="0" i="0" u="none" strike="noStrike" cap="none" normalizeH="0" baseline="0" dirty="0">
                        <a:ln>
                          <a:noFill/>
                        </a:ln>
                        <a:solidFill>
                          <a:schemeClr val="tx1"/>
                        </a:solidFill>
                        <a:effectLst/>
                        <a:latin typeface="Arial" pitchFamily="34" charset="0"/>
                        <a:ea typeface="Times New Roman" pitchFamily="18" charset="0"/>
                        <a:cs typeface="Tahoma" pitchFamily="34" charset="0"/>
                      </a:endParaRPr>
                    </a:p>
                  </a:txBody>
                  <a:tcPr horzOverflow="overflow">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10800000" scaled="1"/>
                      <a:tileRect/>
                    </a:gra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623466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F66CF-B3D7-4599-8176-129BA77548BD}"/>
              </a:ext>
            </a:extLst>
          </p:cNvPr>
          <p:cNvSpPr>
            <a:spLocks noGrp="1"/>
          </p:cNvSpPr>
          <p:nvPr>
            <p:ph type="title"/>
          </p:nvPr>
        </p:nvSpPr>
        <p:spPr/>
        <p:txBody>
          <a:bodyPr/>
          <a:lstStyle/>
          <a:p>
            <a:r>
              <a:rPr lang="en-IN" dirty="0"/>
              <a:t>FACTORS AFFECTING PROTOONCOGENES</a:t>
            </a:r>
          </a:p>
        </p:txBody>
      </p:sp>
      <p:sp>
        <p:nvSpPr>
          <p:cNvPr id="3" name="Content Placeholder 2">
            <a:extLst>
              <a:ext uri="{FF2B5EF4-FFF2-40B4-BE49-F238E27FC236}">
                <a16:creationId xmlns:a16="http://schemas.microsoft.com/office/drawing/2014/main" id="{FF103F7A-7A4A-44F9-83A0-560B215E397E}"/>
              </a:ext>
            </a:extLst>
          </p:cNvPr>
          <p:cNvSpPr>
            <a:spLocks noGrp="1"/>
          </p:cNvSpPr>
          <p:nvPr>
            <p:ph idx="1"/>
          </p:nvPr>
        </p:nvSpPr>
        <p:spPr>
          <a:xfrm>
            <a:off x="700635" y="4173728"/>
            <a:ext cx="10691265" cy="2061610"/>
          </a:xfrm>
        </p:spPr>
        <p:txBody>
          <a:bodyPr>
            <a:normAutofit lnSpcReduction="10000"/>
          </a:bodyPr>
          <a:lstStyle/>
          <a:p>
            <a:r>
              <a:rPr lang="en-US" dirty="0"/>
              <a:t>Because neoplasia is a multistep process, more than one of these  mechanisms often contribute to the genesis of human tumors by  altering a number of cancer-associated genes.</a:t>
            </a:r>
          </a:p>
          <a:p>
            <a:endParaRPr lang="en-US" dirty="0"/>
          </a:p>
          <a:p>
            <a:r>
              <a:rPr lang="en-US" dirty="0"/>
              <a:t>Full expression of the neoplastic phenotype, including the capacity for  metastasis, usually involves a combination of protooncogene  activation and inactivation of tumor suppressor gene</a:t>
            </a:r>
            <a:endParaRPr lang="en-IN" dirty="0"/>
          </a:p>
        </p:txBody>
      </p:sp>
      <p:sp>
        <p:nvSpPr>
          <p:cNvPr id="4" name="TextBox 3">
            <a:extLst>
              <a:ext uri="{FF2B5EF4-FFF2-40B4-BE49-F238E27FC236}">
                <a16:creationId xmlns:a16="http://schemas.microsoft.com/office/drawing/2014/main" id="{99CDC63E-6AE6-41D1-AA65-A0193932B0DD}"/>
              </a:ext>
            </a:extLst>
          </p:cNvPr>
          <p:cNvSpPr txBox="1"/>
          <p:nvPr/>
        </p:nvSpPr>
        <p:spPr>
          <a:xfrm>
            <a:off x="1219200" y="2293126"/>
            <a:ext cx="3413760" cy="1477328"/>
          </a:xfrm>
          <a:prstGeom prst="rect">
            <a:avLst/>
          </a:prstGeom>
          <a:noFill/>
        </p:spPr>
        <p:txBody>
          <a:bodyPr wrap="square" rtlCol="0">
            <a:spAutoFit/>
          </a:bodyPr>
          <a:lstStyle/>
          <a:p>
            <a:r>
              <a:rPr lang="en-IN" dirty="0" err="1"/>
              <a:t>Tumor</a:t>
            </a:r>
            <a:r>
              <a:rPr lang="en-IN" dirty="0"/>
              <a:t> Virus</a:t>
            </a:r>
          </a:p>
          <a:p>
            <a:r>
              <a:rPr lang="en-IN" dirty="0"/>
              <a:t>Chemical carcinogens</a:t>
            </a:r>
          </a:p>
          <a:p>
            <a:r>
              <a:rPr lang="en-IN" dirty="0"/>
              <a:t>Chromosomal translocation</a:t>
            </a:r>
          </a:p>
          <a:p>
            <a:r>
              <a:rPr lang="en-IN" dirty="0"/>
              <a:t>Radiations</a:t>
            </a:r>
          </a:p>
          <a:p>
            <a:r>
              <a:rPr lang="en-IN" dirty="0"/>
              <a:t>Spontaneous mutation</a:t>
            </a:r>
          </a:p>
        </p:txBody>
      </p:sp>
      <p:sp>
        <p:nvSpPr>
          <p:cNvPr id="5" name="TextBox 4">
            <a:extLst>
              <a:ext uri="{FF2B5EF4-FFF2-40B4-BE49-F238E27FC236}">
                <a16:creationId xmlns:a16="http://schemas.microsoft.com/office/drawing/2014/main" id="{D1358DAE-D374-4D24-94FD-CC1C6FD19096}"/>
              </a:ext>
            </a:extLst>
          </p:cNvPr>
          <p:cNvSpPr txBox="1"/>
          <p:nvPr/>
        </p:nvSpPr>
        <p:spPr>
          <a:xfrm>
            <a:off x="5804271" y="2293126"/>
            <a:ext cx="3413760" cy="1477328"/>
          </a:xfrm>
          <a:prstGeom prst="rect">
            <a:avLst/>
          </a:prstGeom>
          <a:noFill/>
        </p:spPr>
        <p:txBody>
          <a:bodyPr wrap="square" rtlCol="0">
            <a:spAutoFit/>
          </a:bodyPr>
          <a:lstStyle/>
          <a:p>
            <a:r>
              <a:rPr lang="en-US" dirty="0"/>
              <a:t>All such factors may converge  into one biochemical</a:t>
            </a:r>
          </a:p>
          <a:p>
            <a:r>
              <a:rPr lang="en-US" dirty="0"/>
              <a:t>abnormalities “Activation of  protooncogenes” leading to  malignancy</a:t>
            </a:r>
          </a:p>
        </p:txBody>
      </p:sp>
      <p:grpSp>
        <p:nvGrpSpPr>
          <p:cNvPr id="6" name="object 4">
            <a:extLst>
              <a:ext uri="{FF2B5EF4-FFF2-40B4-BE49-F238E27FC236}">
                <a16:creationId xmlns:a16="http://schemas.microsoft.com/office/drawing/2014/main" id="{7FC36626-64DF-4D21-A392-3E8C35FC0173}"/>
              </a:ext>
            </a:extLst>
          </p:cNvPr>
          <p:cNvGrpSpPr/>
          <p:nvPr/>
        </p:nvGrpSpPr>
        <p:grpSpPr>
          <a:xfrm>
            <a:off x="4040778" y="1889853"/>
            <a:ext cx="1284146" cy="1976753"/>
            <a:chOff x="4073652" y="1264919"/>
            <a:chExt cx="789940" cy="2181225"/>
          </a:xfrm>
        </p:grpSpPr>
        <p:sp>
          <p:nvSpPr>
            <p:cNvPr id="7" name="object 5">
              <a:extLst>
                <a:ext uri="{FF2B5EF4-FFF2-40B4-BE49-F238E27FC236}">
                  <a16:creationId xmlns:a16="http://schemas.microsoft.com/office/drawing/2014/main" id="{9AE26E02-D819-4866-870A-2633DF455F26}"/>
                </a:ext>
              </a:extLst>
            </p:cNvPr>
            <p:cNvSpPr/>
            <p:nvPr/>
          </p:nvSpPr>
          <p:spPr>
            <a:xfrm>
              <a:off x="4073652" y="1264919"/>
              <a:ext cx="789431" cy="2180843"/>
            </a:xfrm>
            <a:prstGeom prst="rect">
              <a:avLst/>
            </a:prstGeom>
            <a:blipFill>
              <a:blip r:embed="rId2" cstate="print"/>
              <a:stretch>
                <a:fillRect/>
              </a:stretch>
            </a:blipFill>
          </p:spPr>
          <p:txBody>
            <a:bodyPr wrap="square" lIns="0" tIns="0" rIns="0" bIns="0" rtlCol="0"/>
            <a:lstStyle/>
            <a:p>
              <a:endParaRPr/>
            </a:p>
          </p:txBody>
        </p:sp>
        <p:sp>
          <p:nvSpPr>
            <p:cNvPr id="8" name="object 6">
              <a:extLst>
                <a:ext uri="{FF2B5EF4-FFF2-40B4-BE49-F238E27FC236}">
                  <a16:creationId xmlns:a16="http://schemas.microsoft.com/office/drawing/2014/main" id="{61DCEBF4-7AA1-44B4-BE20-E080EACE49A1}"/>
                </a:ext>
              </a:extLst>
            </p:cNvPr>
            <p:cNvSpPr/>
            <p:nvPr/>
          </p:nvSpPr>
          <p:spPr>
            <a:xfrm>
              <a:off x="4115562" y="1303781"/>
              <a:ext cx="685800" cy="2057400"/>
            </a:xfrm>
            <a:custGeom>
              <a:avLst/>
              <a:gdLst/>
              <a:ahLst/>
              <a:cxnLst/>
              <a:rect l="l" t="t" r="r" b="b"/>
              <a:pathLst>
                <a:path w="685800" h="2057400">
                  <a:moveTo>
                    <a:pt x="0" y="0"/>
                  </a:moveTo>
                  <a:lnTo>
                    <a:pt x="69100" y="2581"/>
                  </a:lnTo>
                  <a:lnTo>
                    <a:pt x="133463" y="9985"/>
                  </a:lnTo>
                  <a:lnTo>
                    <a:pt x="191709" y="21699"/>
                  </a:lnTo>
                  <a:lnTo>
                    <a:pt x="242458" y="37210"/>
                  </a:lnTo>
                  <a:lnTo>
                    <a:pt x="284332" y="56008"/>
                  </a:lnTo>
                  <a:lnTo>
                    <a:pt x="315950" y="77581"/>
                  </a:lnTo>
                  <a:lnTo>
                    <a:pt x="342900" y="127000"/>
                  </a:lnTo>
                  <a:lnTo>
                    <a:pt x="342900" y="901700"/>
                  </a:lnTo>
                  <a:lnTo>
                    <a:pt x="349867" y="927284"/>
                  </a:lnTo>
                  <a:lnTo>
                    <a:pt x="401467" y="972691"/>
                  </a:lnTo>
                  <a:lnTo>
                    <a:pt x="443341" y="991488"/>
                  </a:lnTo>
                  <a:lnTo>
                    <a:pt x="494090" y="1007000"/>
                  </a:lnTo>
                  <a:lnTo>
                    <a:pt x="552336" y="1018714"/>
                  </a:lnTo>
                  <a:lnTo>
                    <a:pt x="616699" y="1026118"/>
                  </a:lnTo>
                  <a:lnTo>
                    <a:pt x="685800" y="1028700"/>
                  </a:lnTo>
                  <a:lnTo>
                    <a:pt x="616699" y="1031281"/>
                  </a:lnTo>
                  <a:lnTo>
                    <a:pt x="552336" y="1038685"/>
                  </a:lnTo>
                  <a:lnTo>
                    <a:pt x="494090" y="1050399"/>
                  </a:lnTo>
                  <a:lnTo>
                    <a:pt x="443341" y="1065910"/>
                  </a:lnTo>
                  <a:lnTo>
                    <a:pt x="401467" y="1084708"/>
                  </a:lnTo>
                  <a:lnTo>
                    <a:pt x="369849" y="1106281"/>
                  </a:lnTo>
                  <a:lnTo>
                    <a:pt x="342900" y="1155700"/>
                  </a:lnTo>
                  <a:lnTo>
                    <a:pt x="342900" y="1930400"/>
                  </a:lnTo>
                  <a:lnTo>
                    <a:pt x="335932" y="1955984"/>
                  </a:lnTo>
                  <a:lnTo>
                    <a:pt x="284332" y="2001391"/>
                  </a:lnTo>
                  <a:lnTo>
                    <a:pt x="242458" y="2020189"/>
                  </a:lnTo>
                  <a:lnTo>
                    <a:pt x="191709" y="2035700"/>
                  </a:lnTo>
                  <a:lnTo>
                    <a:pt x="133463" y="2047414"/>
                  </a:lnTo>
                  <a:lnTo>
                    <a:pt x="69100" y="2054818"/>
                  </a:lnTo>
                  <a:lnTo>
                    <a:pt x="0" y="2057400"/>
                  </a:lnTo>
                </a:path>
              </a:pathLst>
            </a:custGeom>
            <a:ln w="38100">
              <a:solidFill>
                <a:srgbClr val="4F81BC"/>
              </a:solidFill>
            </a:ln>
          </p:spPr>
          <p:txBody>
            <a:bodyPr wrap="square" lIns="0" tIns="0" rIns="0" bIns="0" rtlCol="0"/>
            <a:lstStyle/>
            <a:p>
              <a:endParaRPr/>
            </a:p>
          </p:txBody>
        </p:sp>
      </p:grpSp>
    </p:spTree>
    <p:extLst>
      <p:ext uri="{BB962C8B-B14F-4D97-AF65-F5344CB8AC3E}">
        <p14:creationId xmlns:p14="http://schemas.microsoft.com/office/powerpoint/2010/main" val="2828814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C4879-BBE1-4628-8C8F-E7D9252D5FDE}"/>
              </a:ext>
            </a:extLst>
          </p:cNvPr>
          <p:cNvSpPr>
            <a:spLocks noGrp="1"/>
          </p:cNvSpPr>
          <p:nvPr>
            <p:ph type="title"/>
          </p:nvPr>
        </p:nvSpPr>
        <p:spPr/>
        <p:txBody>
          <a:bodyPr/>
          <a:lstStyle/>
          <a:p>
            <a:r>
              <a:rPr lang="en-IN" dirty="0"/>
              <a:t>Oncogenes by location</a:t>
            </a:r>
          </a:p>
        </p:txBody>
      </p:sp>
      <p:pic>
        <p:nvPicPr>
          <p:cNvPr id="38" name="Picture 37">
            <a:extLst>
              <a:ext uri="{FF2B5EF4-FFF2-40B4-BE49-F238E27FC236}">
                <a16:creationId xmlns:a16="http://schemas.microsoft.com/office/drawing/2014/main" id="{BDA6716A-D34D-4874-9977-FD0F3301400D}"/>
              </a:ext>
            </a:extLst>
          </p:cNvPr>
          <p:cNvPicPr>
            <a:picLocks noChangeAspect="1"/>
          </p:cNvPicPr>
          <p:nvPr/>
        </p:nvPicPr>
        <p:blipFill>
          <a:blip r:embed="rId2"/>
          <a:stretch>
            <a:fillRect/>
          </a:stretch>
        </p:blipFill>
        <p:spPr>
          <a:xfrm>
            <a:off x="3185773" y="1775732"/>
            <a:ext cx="5820453" cy="4329793"/>
          </a:xfrm>
          <a:prstGeom prst="rect">
            <a:avLst/>
          </a:prstGeom>
        </p:spPr>
      </p:pic>
    </p:spTree>
    <p:extLst>
      <p:ext uri="{BB962C8B-B14F-4D97-AF65-F5344CB8AC3E}">
        <p14:creationId xmlns:p14="http://schemas.microsoft.com/office/powerpoint/2010/main" val="34614872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AE40-B661-4FC5-89D4-10E822E656D3}"/>
              </a:ext>
            </a:extLst>
          </p:cNvPr>
          <p:cNvSpPr>
            <a:spLocks noGrp="1"/>
          </p:cNvSpPr>
          <p:nvPr>
            <p:ph type="title"/>
          </p:nvPr>
        </p:nvSpPr>
        <p:spPr/>
        <p:txBody>
          <a:bodyPr/>
          <a:lstStyle/>
          <a:p>
            <a:r>
              <a:rPr lang="en-IN" dirty="0"/>
              <a:t>Oncogenes by function</a:t>
            </a:r>
          </a:p>
        </p:txBody>
      </p:sp>
      <p:sp>
        <p:nvSpPr>
          <p:cNvPr id="3" name="Content Placeholder 2">
            <a:extLst>
              <a:ext uri="{FF2B5EF4-FFF2-40B4-BE49-F238E27FC236}">
                <a16:creationId xmlns:a16="http://schemas.microsoft.com/office/drawing/2014/main" id="{C21F019E-5FE6-45AE-9B1F-E08521BD9ECF}"/>
              </a:ext>
            </a:extLst>
          </p:cNvPr>
          <p:cNvSpPr>
            <a:spLocks noGrp="1"/>
          </p:cNvSpPr>
          <p:nvPr>
            <p:ph idx="1"/>
          </p:nvPr>
        </p:nvSpPr>
        <p:spPr/>
        <p:txBody>
          <a:bodyPr/>
          <a:lstStyle/>
          <a:p>
            <a:r>
              <a:rPr lang="en-US" dirty="0"/>
              <a:t>Growth factors</a:t>
            </a:r>
          </a:p>
          <a:p>
            <a:r>
              <a:rPr lang="en-US" dirty="0"/>
              <a:t>Growth factor receptors</a:t>
            </a:r>
          </a:p>
          <a:p>
            <a:r>
              <a:rPr lang="en-US" dirty="0"/>
              <a:t>G proteins</a:t>
            </a:r>
          </a:p>
          <a:p>
            <a:r>
              <a:rPr lang="en-US" dirty="0"/>
              <a:t>Intracellular kinases</a:t>
            </a:r>
          </a:p>
          <a:p>
            <a:r>
              <a:rPr lang="en-US" dirty="0"/>
              <a:t>Transcription factors</a:t>
            </a:r>
          </a:p>
        </p:txBody>
      </p:sp>
    </p:spTree>
    <p:extLst>
      <p:ext uri="{BB962C8B-B14F-4D97-AF65-F5344CB8AC3E}">
        <p14:creationId xmlns:p14="http://schemas.microsoft.com/office/powerpoint/2010/main" val="3926055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C666-65F8-4F31-97F1-7AC22DF86B20}"/>
              </a:ext>
            </a:extLst>
          </p:cNvPr>
          <p:cNvSpPr>
            <a:spLocks noGrp="1"/>
          </p:cNvSpPr>
          <p:nvPr>
            <p:ph type="title"/>
          </p:nvPr>
        </p:nvSpPr>
        <p:spPr/>
        <p:txBody>
          <a:bodyPr/>
          <a:lstStyle/>
          <a:p>
            <a:r>
              <a:rPr lang="en-IN" dirty="0"/>
              <a:t>MECHANISMS OF ACTIVATION</a:t>
            </a:r>
          </a:p>
        </p:txBody>
      </p:sp>
      <p:sp>
        <p:nvSpPr>
          <p:cNvPr id="3" name="Content Placeholder 2">
            <a:extLst>
              <a:ext uri="{FF2B5EF4-FFF2-40B4-BE49-F238E27FC236}">
                <a16:creationId xmlns:a16="http://schemas.microsoft.com/office/drawing/2014/main" id="{4619D2FA-ABD7-4BDE-9023-97E7B59F780C}"/>
              </a:ext>
            </a:extLst>
          </p:cNvPr>
          <p:cNvSpPr>
            <a:spLocks noGrp="1"/>
          </p:cNvSpPr>
          <p:nvPr>
            <p:ph idx="1"/>
          </p:nvPr>
        </p:nvSpPr>
        <p:spPr/>
        <p:txBody>
          <a:bodyPr/>
          <a:lstStyle/>
          <a:p>
            <a:r>
              <a:rPr lang="en-IN" dirty="0"/>
              <a:t>5 mechanisms of activation-</a:t>
            </a:r>
          </a:p>
          <a:p>
            <a:r>
              <a:rPr lang="en-IN" dirty="0"/>
              <a:t>Promoter insertion</a:t>
            </a:r>
          </a:p>
          <a:p>
            <a:r>
              <a:rPr lang="en-IN" dirty="0"/>
              <a:t>Enhancer insertion</a:t>
            </a:r>
          </a:p>
          <a:p>
            <a:r>
              <a:rPr lang="en-IN" dirty="0"/>
              <a:t>Chromosomal translocation</a:t>
            </a:r>
          </a:p>
          <a:p>
            <a:r>
              <a:rPr lang="en-IN" dirty="0"/>
              <a:t>Gene amplification</a:t>
            </a:r>
          </a:p>
          <a:p>
            <a:r>
              <a:rPr lang="en-IN" dirty="0"/>
              <a:t>Point mutations</a:t>
            </a:r>
          </a:p>
        </p:txBody>
      </p:sp>
      <p:sp>
        <p:nvSpPr>
          <p:cNvPr id="4" name="object 4">
            <a:extLst>
              <a:ext uri="{FF2B5EF4-FFF2-40B4-BE49-F238E27FC236}">
                <a16:creationId xmlns:a16="http://schemas.microsoft.com/office/drawing/2014/main" id="{44EB055E-8EED-417C-AC93-30C8BEFC2C15}"/>
              </a:ext>
            </a:extLst>
          </p:cNvPr>
          <p:cNvSpPr/>
          <p:nvPr/>
        </p:nvSpPr>
        <p:spPr>
          <a:xfrm>
            <a:off x="4380411" y="2437882"/>
            <a:ext cx="7646126" cy="269312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401167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4512-639B-4EE2-B683-8F15D7F8D32C}"/>
              </a:ext>
            </a:extLst>
          </p:cNvPr>
          <p:cNvSpPr>
            <a:spLocks noGrp="1"/>
          </p:cNvSpPr>
          <p:nvPr>
            <p:ph type="title"/>
          </p:nvPr>
        </p:nvSpPr>
        <p:spPr/>
        <p:txBody>
          <a:bodyPr/>
          <a:lstStyle/>
          <a:p>
            <a:r>
              <a:rPr lang="en-IN" dirty="0"/>
              <a:t>Promoter Insertion</a:t>
            </a:r>
          </a:p>
        </p:txBody>
      </p:sp>
      <p:sp>
        <p:nvSpPr>
          <p:cNvPr id="3" name="Content Placeholder 2">
            <a:extLst>
              <a:ext uri="{FF2B5EF4-FFF2-40B4-BE49-F238E27FC236}">
                <a16:creationId xmlns:a16="http://schemas.microsoft.com/office/drawing/2014/main" id="{FE5F46F7-3993-4504-BD4B-60F951840FCB}"/>
              </a:ext>
            </a:extLst>
          </p:cNvPr>
          <p:cNvSpPr>
            <a:spLocks noGrp="1"/>
          </p:cNvSpPr>
          <p:nvPr>
            <p:ph idx="1"/>
          </p:nvPr>
        </p:nvSpPr>
        <p:spPr/>
        <p:txBody>
          <a:bodyPr>
            <a:normAutofit fontScale="70000" lnSpcReduction="20000"/>
          </a:bodyPr>
          <a:lstStyle/>
          <a:p>
            <a:r>
              <a:rPr lang="en-IN" dirty="0"/>
              <a:t>Certain retroviruses lack oncogenes(e.g.- avian </a:t>
            </a:r>
            <a:r>
              <a:rPr lang="en-IN" dirty="0" err="1"/>
              <a:t>leukemia</a:t>
            </a:r>
            <a:r>
              <a:rPr lang="en-IN" dirty="0"/>
              <a:t> viruses)but  may cause cancer over a long period of time.</a:t>
            </a:r>
          </a:p>
          <a:p>
            <a:endParaRPr lang="en-IN" dirty="0"/>
          </a:p>
          <a:p>
            <a:r>
              <a:rPr lang="en-IN" dirty="0"/>
              <a:t>In retrovirus, cDNA is made from their RNA by reverse transcriptase.</a:t>
            </a:r>
          </a:p>
          <a:p>
            <a:endParaRPr lang="en-IN" dirty="0"/>
          </a:p>
          <a:p>
            <a:r>
              <a:rPr lang="en-IN" dirty="0"/>
              <a:t>cDNA gets inserted into host genome.</a:t>
            </a:r>
          </a:p>
          <a:p>
            <a:endParaRPr lang="en-IN" dirty="0"/>
          </a:p>
          <a:p>
            <a:r>
              <a:rPr lang="en-IN" dirty="0"/>
              <a:t>Integrated </a:t>
            </a:r>
            <a:r>
              <a:rPr lang="en-IN" dirty="0" err="1"/>
              <a:t>dscDNA</a:t>
            </a:r>
            <a:r>
              <a:rPr lang="en-IN" dirty="0"/>
              <a:t>	                                 provirus</a:t>
            </a:r>
          </a:p>
          <a:p>
            <a:endParaRPr lang="en-IN" dirty="0"/>
          </a:p>
          <a:p>
            <a:r>
              <a:rPr lang="en-IN" dirty="0"/>
              <a:t>This </a:t>
            </a:r>
            <a:r>
              <a:rPr lang="en-IN" dirty="0" err="1"/>
              <a:t>proviral</a:t>
            </a:r>
            <a:r>
              <a:rPr lang="en-IN" dirty="0"/>
              <a:t> DNA takes control over the transcription of cellular  chromosomal DNA &amp; transforms the cell.</a:t>
            </a:r>
          </a:p>
          <a:p>
            <a:r>
              <a:rPr lang="en-IN" dirty="0"/>
              <a:t>e.g.- Avian </a:t>
            </a:r>
            <a:r>
              <a:rPr lang="en-IN" dirty="0" err="1"/>
              <a:t>Leukemia</a:t>
            </a:r>
            <a:endParaRPr lang="en-IN" dirty="0"/>
          </a:p>
        </p:txBody>
      </p:sp>
      <p:sp>
        <p:nvSpPr>
          <p:cNvPr id="4" name="object 4">
            <a:extLst>
              <a:ext uri="{FF2B5EF4-FFF2-40B4-BE49-F238E27FC236}">
                <a16:creationId xmlns:a16="http://schemas.microsoft.com/office/drawing/2014/main" id="{2C139640-27D7-47AC-844E-F879B5C4288E}"/>
              </a:ext>
            </a:extLst>
          </p:cNvPr>
          <p:cNvSpPr/>
          <p:nvPr/>
        </p:nvSpPr>
        <p:spPr>
          <a:xfrm>
            <a:off x="2814718" y="4474899"/>
            <a:ext cx="1143000" cy="86995"/>
          </a:xfrm>
          <a:custGeom>
            <a:avLst/>
            <a:gdLst/>
            <a:ahLst/>
            <a:cxnLst/>
            <a:rect l="l" t="t" r="r" b="b"/>
            <a:pathLst>
              <a:path w="1143000" h="86995">
                <a:moveTo>
                  <a:pt x="1056132" y="0"/>
                </a:moveTo>
                <a:lnTo>
                  <a:pt x="1056132" y="86868"/>
                </a:lnTo>
                <a:lnTo>
                  <a:pt x="1114044" y="57912"/>
                </a:lnTo>
                <a:lnTo>
                  <a:pt x="1070610" y="57912"/>
                </a:lnTo>
                <a:lnTo>
                  <a:pt x="1070610" y="28956"/>
                </a:lnTo>
                <a:lnTo>
                  <a:pt x="1114043" y="28956"/>
                </a:lnTo>
                <a:lnTo>
                  <a:pt x="1056132" y="0"/>
                </a:lnTo>
                <a:close/>
              </a:path>
              <a:path w="1143000" h="86995">
                <a:moveTo>
                  <a:pt x="1056132" y="28956"/>
                </a:moveTo>
                <a:lnTo>
                  <a:pt x="0" y="28956"/>
                </a:lnTo>
                <a:lnTo>
                  <a:pt x="0" y="57912"/>
                </a:lnTo>
                <a:lnTo>
                  <a:pt x="1056132" y="57912"/>
                </a:lnTo>
                <a:lnTo>
                  <a:pt x="1056132" y="28956"/>
                </a:lnTo>
                <a:close/>
              </a:path>
              <a:path w="1143000" h="86995">
                <a:moveTo>
                  <a:pt x="1114043" y="28956"/>
                </a:moveTo>
                <a:lnTo>
                  <a:pt x="1070610" y="28956"/>
                </a:lnTo>
                <a:lnTo>
                  <a:pt x="1070610" y="57912"/>
                </a:lnTo>
                <a:lnTo>
                  <a:pt x="1114044" y="57912"/>
                </a:lnTo>
                <a:lnTo>
                  <a:pt x="1143000" y="43434"/>
                </a:lnTo>
                <a:lnTo>
                  <a:pt x="1114043" y="28956"/>
                </a:lnTo>
                <a:close/>
              </a:path>
            </a:pathLst>
          </a:custGeom>
          <a:solidFill>
            <a:srgbClr val="000000"/>
          </a:solidFill>
        </p:spPr>
        <p:txBody>
          <a:bodyPr wrap="square" lIns="0" tIns="0" rIns="0" bIns="0" rtlCol="0"/>
          <a:lstStyle/>
          <a:p>
            <a:endParaRPr/>
          </a:p>
        </p:txBody>
      </p:sp>
    </p:spTree>
    <p:extLst>
      <p:ext uri="{BB962C8B-B14F-4D97-AF65-F5344CB8AC3E}">
        <p14:creationId xmlns:p14="http://schemas.microsoft.com/office/powerpoint/2010/main" val="1287797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6802-31D8-4733-A856-390C0863296D}"/>
              </a:ext>
            </a:extLst>
          </p:cNvPr>
          <p:cNvSpPr>
            <a:spLocks noGrp="1"/>
          </p:cNvSpPr>
          <p:nvPr>
            <p:ph type="title"/>
          </p:nvPr>
        </p:nvSpPr>
        <p:spPr/>
        <p:txBody>
          <a:bodyPr/>
          <a:lstStyle/>
          <a:p>
            <a:r>
              <a:rPr lang="en-IN" dirty="0"/>
              <a:t>Enhancer Insertion</a:t>
            </a:r>
          </a:p>
        </p:txBody>
      </p:sp>
      <p:pic>
        <p:nvPicPr>
          <p:cNvPr id="4" name="Picture 3">
            <a:extLst>
              <a:ext uri="{FF2B5EF4-FFF2-40B4-BE49-F238E27FC236}">
                <a16:creationId xmlns:a16="http://schemas.microsoft.com/office/drawing/2014/main" id="{7C88ED13-E228-40C0-8A9F-9D23BDFCC5A2}"/>
              </a:ext>
            </a:extLst>
          </p:cNvPr>
          <p:cNvPicPr>
            <a:picLocks noChangeAspect="1"/>
          </p:cNvPicPr>
          <p:nvPr/>
        </p:nvPicPr>
        <p:blipFill>
          <a:blip r:embed="rId2"/>
          <a:stretch>
            <a:fillRect/>
          </a:stretch>
        </p:blipFill>
        <p:spPr>
          <a:xfrm>
            <a:off x="1790990" y="2293126"/>
            <a:ext cx="8370533" cy="2786113"/>
          </a:xfrm>
          <a:prstGeom prst="rect">
            <a:avLst/>
          </a:prstGeom>
        </p:spPr>
      </p:pic>
      <p:sp>
        <p:nvSpPr>
          <p:cNvPr id="5" name="TextBox 4">
            <a:extLst>
              <a:ext uri="{FF2B5EF4-FFF2-40B4-BE49-F238E27FC236}">
                <a16:creationId xmlns:a16="http://schemas.microsoft.com/office/drawing/2014/main" id="{9A591C0F-C21C-49F1-89DA-8C48896A2D57}"/>
              </a:ext>
            </a:extLst>
          </p:cNvPr>
          <p:cNvSpPr txBox="1"/>
          <p:nvPr/>
        </p:nvSpPr>
        <p:spPr>
          <a:xfrm>
            <a:off x="1466718" y="5079239"/>
            <a:ext cx="3518940" cy="646331"/>
          </a:xfrm>
          <a:prstGeom prst="rect">
            <a:avLst/>
          </a:prstGeom>
          <a:noFill/>
        </p:spPr>
        <p:txBody>
          <a:bodyPr wrap="square" rtlCol="0">
            <a:spAutoFit/>
          </a:bodyPr>
          <a:lstStyle/>
          <a:p>
            <a:r>
              <a:rPr lang="en-IN" dirty="0"/>
              <a:t>Normal Chicken Chromosome (inactive </a:t>
            </a:r>
            <a:r>
              <a:rPr lang="en-IN" i="1" dirty="0" err="1"/>
              <a:t>myc</a:t>
            </a:r>
            <a:r>
              <a:rPr lang="en-IN" dirty="0"/>
              <a:t> gene)</a:t>
            </a:r>
          </a:p>
        </p:txBody>
      </p:sp>
      <p:sp>
        <p:nvSpPr>
          <p:cNvPr id="6" name="TextBox 5">
            <a:extLst>
              <a:ext uri="{FF2B5EF4-FFF2-40B4-BE49-F238E27FC236}">
                <a16:creationId xmlns:a16="http://schemas.microsoft.com/office/drawing/2014/main" id="{FCD5D2DE-340A-42EC-8019-314786F46C7D}"/>
              </a:ext>
            </a:extLst>
          </p:cNvPr>
          <p:cNvSpPr txBox="1"/>
          <p:nvPr/>
        </p:nvSpPr>
        <p:spPr>
          <a:xfrm>
            <a:off x="6823982" y="4955937"/>
            <a:ext cx="3518940" cy="646331"/>
          </a:xfrm>
          <a:prstGeom prst="rect">
            <a:avLst/>
          </a:prstGeom>
          <a:noFill/>
        </p:spPr>
        <p:txBody>
          <a:bodyPr wrap="square" rtlCol="0">
            <a:spAutoFit/>
          </a:bodyPr>
          <a:lstStyle/>
          <a:p>
            <a:r>
              <a:rPr lang="en-IN" dirty="0"/>
              <a:t>Avian </a:t>
            </a:r>
            <a:r>
              <a:rPr lang="en-IN" dirty="0" err="1"/>
              <a:t>leukemia</a:t>
            </a:r>
            <a:r>
              <a:rPr lang="en-IN" dirty="0"/>
              <a:t> virus integration and acts as enhancer of </a:t>
            </a:r>
            <a:r>
              <a:rPr lang="en-IN" i="1" dirty="0" err="1"/>
              <a:t>myc</a:t>
            </a:r>
            <a:r>
              <a:rPr lang="en-IN" dirty="0"/>
              <a:t> gene</a:t>
            </a:r>
          </a:p>
        </p:txBody>
      </p:sp>
    </p:spTree>
    <p:extLst>
      <p:ext uri="{BB962C8B-B14F-4D97-AF65-F5344CB8AC3E}">
        <p14:creationId xmlns:p14="http://schemas.microsoft.com/office/powerpoint/2010/main" val="2138733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1600C-6567-4721-A25B-EA4225BEEEE7}"/>
              </a:ext>
            </a:extLst>
          </p:cNvPr>
          <p:cNvSpPr>
            <a:spLocks noGrp="1"/>
          </p:cNvSpPr>
          <p:nvPr>
            <p:ph type="title"/>
          </p:nvPr>
        </p:nvSpPr>
        <p:spPr/>
        <p:txBody>
          <a:bodyPr/>
          <a:lstStyle/>
          <a:p>
            <a:r>
              <a:rPr lang="en-IN" dirty="0"/>
              <a:t>Chromosomal Translocation</a:t>
            </a:r>
          </a:p>
        </p:txBody>
      </p:sp>
      <p:sp>
        <p:nvSpPr>
          <p:cNvPr id="3" name="Content Placeholder 2">
            <a:extLst>
              <a:ext uri="{FF2B5EF4-FFF2-40B4-BE49-F238E27FC236}">
                <a16:creationId xmlns:a16="http://schemas.microsoft.com/office/drawing/2014/main" id="{E737FE66-3003-467E-A06C-D8425471B48D}"/>
              </a:ext>
            </a:extLst>
          </p:cNvPr>
          <p:cNvSpPr>
            <a:spLocks noGrp="1"/>
          </p:cNvSpPr>
          <p:nvPr>
            <p:ph idx="1"/>
          </p:nvPr>
        </p:nvSpPr>
        <p:spPr/>
        <p:txBody>
          <a:bodyPr/>
          <a:lstStyle/>
          <a:p>
            <a:r>
              <a:rPr lang="en-US" dirty="0"/>
              <a:t>Rearrangement of genetic material by splitting off a  small fragment of chromosome which is joined to  another chromosome.</a:t>
            </a:r>
          </a:p>
          <a:p>
            <a:endParaRPr lang="en-US" dirty="0"/>
          </a:p>
          <a:p>
            <a:r>
              <a:rPr lang="en-US" dirty="0"/>
              <a:t>Over expression of proto oncogenes  </a:t>
            </a:r>
          </a:p>
          <a:p>
            <a:r>
              <a:rPr lang="en-US" dirty="0" err="1"/>
              <a:t>eg</a:t>
            </a:r>
            <a:r>
              <a:rPr lang="en-US" dirty="0"/>
              <a:t>: 	</a:t>
            </a:r>
            <a:r>
              <a:rPr lang="en-US" dirty="0" err="1"/>
              <a:t>Burkitts</a:t>
            </a:r>
            <a:r>
              <a:rPr lang="en-US" dirty="0"/>
              <a:t> lymphoma</a:t>
            </a:r>
          </a:p>
          <a:p>
            <a:pPr marL="0" indent="0">
              <a:buNone/>
            </a:pPr>
            <a:r>
              <a:rPr lang="en-US" dirty="0"/>
              <a:t>	Chronic myeloid leukemia</a:t>
            </a:r>
          </a:p>
          <a:p>
            <a:pPr marL="0" indent="0">
              <a:buNone/>
            </a:pPr>
            <a:endParaRPr lang="en-IN" dirty="0"/>
          </a:p>
        </p:txBody>
      </p:sp>
    </p:spTree>
    <p:extLst>
      <p:ext uri="{BB962C8B-B14F-4D97-AF65-F5344CB8AC3E}">
        <p14:creationId xmlns:p14="http://schemas.microsoft.com/office/powerpoint/2010/main" val="3181943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97267-C070-4533-81E2-BFFDA61964BA}"/>
              </a:ext>
            </a:extLst>
          </p:cNvPr>
          <p:cNvSpPr>
            <a:spLocks noGrp="1"/>
          </p:cNvSpPr>
          <p:nvPr>
            <p:ph type="title"/>
          </p:nvPr>
        </p:nvSpPr>
        <p:spPr/>
        <p:txBody>
          <a:bodyPr/>
          <a:lstStyle/>
          <a:p>
            <a:r>
              <a:rPr lang="en-US" dirty="0"/>
              <a:t>Alters structure of normal </a:t>
            </a:r>
            <a:r>
              <a:rPr lang="en-US" i="1" cap="none" dirty="0"/>
              <a:t>c-</a:t>
            </a:r>
            <a:r>
              <a:rPr lang="en-US" i="1" cap="none" dirty="0" err="1"/>
              <a:t>abl</a:t>
            </a:r>
            <a:r>
              <a:rPr lang="en-US" dirty="0"/>
              <a:t> protein</a:t>
            </a:r>
            <a:endParaRPr lang="en-IN" dirty="0"/>
          </a:p>
        </p:txBody>
      </p:sp>
      <p:pic>
        <p:nvPicPr>
          <p:cNvPr id="4" name="Picture 2" descr="brc abl fusion protein">
            <a:extLst>
              <a:ext uri="{FF2B5EF4-FFF2-40B4-BE49-F238E27FC236}">
                <a16:creationId xmlns:a16="http://schemas.microsoft.com/office/drawing/2014/main" id="{C55CF07C-1467-4A23-89B4-73D4550222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6812" y="1640267"/>
            <a:ext cx="6980736" cy="3121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99BAE985-3F59-417F-A1A5-E46EAF648BE2}"/>
              </a:ext>
            </a:extLst>
          </p:cNvPr>
          <p:cNvSpPr txBox="1"/>
          <p:nvPr/>
        </p:nvSpPr>
        <p:spPr>
          <a:xfrm>
            <a:off x="687433" y="4879468"/>
            <a:ext cx="10817134" cy="1200329"/>
          </a:xfrm>
          <a:prstGeom prst="rect">
            <a:avLst/>
          </a:prstGeom>
          <a:noFill/>
        </p:spPr>
        <p:txBody>
          <a:bodyPr wrap="square">
            <a:spAutoFit/>
          </a:bodyPr>
          <a:lstStyle/>
          <a:p>
            <a:r>
              <a:rPr lang="en-US" b="0" dirty="0">
                <a:cs typeface="Times New Roman"/>
              </a:rPr>
              <a:t>The </a:t>
            </a:r>
            <a:r>
              <a:rPr lang="en-US" b="0" dirty="0" err="1">
                <a:cs typeface="Times New Roman"/>
              </a:rPr>
              <a:t>bcr</a:t>
            </a:r>
            <a:r>
              <a:rPr lang="en-US" b="0" dirty="0">
                <a:cs typeface="Times New Roman"/>
              </a:rPr>
              <a:t>/</a:t>
            </a:r>
            <a:r>
              <a:rPr lang="en-US" b="0" dirty="0" err="1">
                <a:cs typeface="Times New Roman"/>
              </a:rPr>
              <a:t>abl</a:t>
            </a:r>
            <a:r>
              <a:rPr lang="en-US" b="0" dirty="0">
                <a:cs typeface="Times New Roman"/>
              </a:rPr>
              <a:t> fusion, created on the </a:t>
            </a:r>
            <a:r>
              <a:rPr lang="en-US" b="0" spc="-5" dirty="0">
                <a:cs typeface="Times New Roman"/>
              </a:rPr>
              <a:t>chromosome </a:t>
            </a:r>
            <a:r>
              <a:rPr lang="en-US" b="0" spc="5" dirty="0">
                <a:cs typeface="Times New Roman"/>
              </a:rPr>
              <a:t>22, </a:t>
            </a:r>
            <a:r>
              <a:rPr lang="en-US" b="0" dirty="0">
                <a:cs typeface="Times New Roman"/>
              </a:rPr>
              <a:t>encodes a </a:t>
            </a:r>
            <a:r>
              <a:rPr lang="en-US" b="0" spc="-5" dirty="0">
                <a:cs typeface="Times New Roman"/>
              </a:rPr>
              <a:t>chimeric </a:t>
            </a:r>
            <a:r>
              <a:rPr lang="en-US" b="0" dirty="0">
                <a:cs typeface="Times New Roman"/>
              </a:rPr>
              <a:t>protein of </a:t>
            </a:r>
            <a:r>
              <a:rPr lang="en-US" b="0" spc="5" dirty="0">
                <a:cs typeface="Times New Roman"/>
              </a:rPr>
              <a:t>210  </a:t>
            </a:r>
            <a:r>
              <a:rPr lang="en-US" b="0" dirty="0" err="1">
                <a:cs typeface="Times New Roman"/>
              </a:rPr>
              <a:t>kDa</a:t>
            </a:r>
            <a:r>
              <a:rPr lang="en-US" b="0" dirty="0">
                <a:cs typeface="Times New Roman"/>
              </a:rPr>
              <a:t>, with increased tyrosine kinase </a:t>
            </a:r>
            <a:r>
              <a:rPr lang="en-US" b="0" spc="-5" dirty="0">
                <a:cs typeface="Times New Roman"/>
              </a:rPr>
              <a:t>activity </a:t>
            </a:r>
            <a:r>
              <a:rPr lang="en-US" b="0" dirty="0">
                <a:cs typeface="Times New Roman"/>
              </a:rPr>
              <a:t>and abnormal cellular </a:t>
            </a:r>
            <a:r>
              <a:rPr lang="en-US" b="0" spc="-5" dirty="0">
                <a:cs typeface="Times New Roman"/>
              </a:rPr>
              <a:t>localization. </a:t>
            </a:r>
            <a:r>
              <a:rPr lang="en-US" b="0" spc="5" dirty="0">
                <a:cs typeface="Times New Roman"/>
              </a:rPr>
              <a:t>20%</a:t>
            </a:r>
            <a:r>
              <a:rPr lang="en-US" b="0" spc="-225" dirty="0">
                <a:cs typeface="Times New Roman"/>
              </a:rPr>
              <a:t> </a:t>
            </a:r>
            <a:r>
              <a:rPr lang="en-US" b="0" dirty="0">
                <a:cs typeface="Times New Roman"/>
              </a:rPr>
              <a:t>of  cases of ALL Overexpression of the bcl-2 protein inhibits apoptosis, leading to an  </a:t>
            </a:r>
            <a:r>
              <a:rPr lang="en-US" b="0" spc="-5" dirty="0">
                <a:cs typeface="Times New Roman"/>
              </a:rPr>
              <a:t>imbalance </a:t>
            </a:r>
            <a:r>
              <a:rPr lang="en-US" b="0" dirty="0">
                <a:cs typeface="Times New Roman"/>
              </a:rPr>
              <a:t>between </a:t>
            </a:r>
            <a:r>
              <a:rPr lang="en-US" b="0" spc="-5" dirty="0">
                <a:cs typeface="Times New Roman"/>
              </a:rPr>
              <a:t>lymphocyte proliferation </a:t>
            </a:r>
            <a:r>
              <a:rPr lang="en-US" b="0" dirty="0">
                <a:cs typeface="Times New Roman"/>
              </a:rPr>
              <a:t>and </a:t>
            </a:r>
            <a:r>
              <a:rPr lang="en-US" b="0" spc="-5" dirty="0">
                <a:cs typeface="Times New Roman"/>
              </a:rPr>
              <a:t>programmed cell</a:t>
            </a:r>
            <a:r>
              <a:rPr lang="en-US" b="0" spc="-100" dirty="0">
                <a:cs typeface="Times New Roman"/>
              </a:rPr>
              <a:t> </a:t>
            </a:r>
            <a:r>
              <a:rPr lang="en-US" b="0" dirty="0">
                <a:cs typeface="Times New Roman"/>
              </a:rPr>
              <a:t>death</a:t>
            </a:r>
            <a:endParaRPr lang="en-IN" dirty="0"/>
          </a:p>
        </p:txBody>
      </p:sp>
    </p:spTree>
    <p:extLst>
      <p:ext uri="{BB962C8B-B14F-4D97-AF65-F5344CB8AC3E}">
        <p14:creationId xmlns:p14="http://schemas.microsoft.com/office/powerpoint/2010/main" val="3630973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B90EA-D59E-4050-A8C6-BD1EAE73DC7F}"/>
              </a:ext>
            </a:extLst>
          </p:cNvPr>
          <p:cNvSpPr>
            <a:spLocks noGrp="1"/>
          </p:cNvSpPr>
          <p:nvPr>
            <p:ph type="title"/>
          </p:nvPr>
        </p:nvSpPr>
        <p:spPr/>
        <p:txBody>
          <a:bodyPr/>
          <a:lstStyle/>
          <a:p>
            <a:r>
              <a:rPr lang="en-IN" dirty="0"/>
              <a:t>Altered </a:t>
            </a:r>
            <a:r>
              <a:rPr lang="en-IN" i="1" cap="none" dirty="0"/>
              <a:t>c-</a:t>
            </a:r>
            <a:r>
              <a:rPr lang="en-IN" i="1" cap="none" dirty="0" err="1"/>
              <a:t>myc</a:t>
            </a:r>
            <a:r>
              <a:rPr lang="en-IN" dirty="0"/>
              <a:t> </a:t>
            </a:r>
          </a:p>
        </p:txBody>
      </p:sp>
      <p:sp>
        <p:nvSpPr>
          <p:cNvPr id="3" name="Content Placeholder 2">
            <a:extLst>
              <a:ext uri="{FF2B5EF4-FFF2-40B4-BE49-F238E27FC236}">
                <a16:creationId xmlns:a16="http://schemas.microsoft.com/office/drawing/2014/main" id="{230DA59E-1C45-4FA9-898D-E44972CFFA1F}"/>
              </a:ext>
            </a:extLst>
          </p:cNvPr>
          <p:cNvSpPr>
            <a:spLocks noGrp="1"/>
          </p:cNvSpPr>
          <p:nvPr>
            <p:ph idx="1"/>
          </p:nvPr>
        </p:nvSpPr>
        <p:spPr>
          <a:xfrm>
            <a:off x="700635" y="2490652"/>
            <a:ext cx="6187845" cy="2717074"/>
          </a:xfrm>
        </p:spPr>
        <p:txBody>
          <a:bodyPr>
            <a:normAutofit/>
          </a:bodyPr>
          <a:lstStyle/>
          <a:p>
            <a:r>
              <a:rPr lang="en-US" dirty="0"/>
              <a:t>c-</a:t>
            </a:r>
            <a:r>
              <a:rPr lang="en-US" dirty="0" err="1"/>
              <a:t>myc</a:t>
            </a:r>
            <a:r>
              <a:rPr lang="en-US" dirty="0"/>
              <a:t> finds itself in a region of active gene transcription, and it may simply be the  overproduction of the c-</a:t>
            </a:r>
            <a:r>
              <a:rPr lang="en-US" dirty="0" err="1"/>
              <a:t>myc</a:t>
            </a:r>
            <a:r>
              <a:rPr lang="en-US" dirty="0"/>
              <a:t> product (a transcription factor essential for cell division)  that propels the lymphocyte down the pathway towards cancer.</a:t>
            </a:r>
            <a:endParaRPr lang="en-IN" dirty="0"/>
          </a:p>
        </p:txBody>
      </p:sp>
      <p:grpSp>
        <p:nvGrpSpPr>
          <p:cNvPr id="4" name="object 7">
            <a:extLst>
              <a:ext uri="{FF2B5EF4-FFF2-40B4-BE49-F238E27FC236}">
                <a16:creationId xmlns:a16="http://schemas.microsoft.com/office/drawing/2014/main" id="{25172A46-9E6A-42D8-8A97-50E8EA00600A}"/>
              </a:ext>
            </a:extLst>
          </p:cNvPr>
          <p:cNvGrpSpPr/>
          <p:nvPr/>
        </p:nvGrpSpPr>
        <p:grpSpPr>
          <a:xfrm>
            <a:off x="7158446" y="2063931"/>
            <a:ext cx="4432663" cy="3692435"/>
            <a:chOff x="4965191" y="1840992"/>
            <a:chExt cx="4145279" cy="3535679"/>
          </a:xfrm>
        </p:grpSpPr>
        <p:sp>
          <p:nvSpPr>
            <p:cNvPr id="5" name="object 8">
              <a:extLst>
                <a:ext uri="{FF2B5EF4-FFF2-40B4-BE49-F238E27FC236}">
                  <a16:creationId xmlns:a16="http://schemas.microsoft.com/office/drawing/2014/main" id="{CF5D6F9A-15F5-4401-B710-C00FC0766601}"/>
                </a:ext>
              </a:extLst>
            </p:cNvPr>
            <p:cNvSpPr/>
            <p:nvPr/>
          </p:nvSpPr>
          <p:spPr>
            <a:xfrm>
              <a:off x="4965191" y="1840992"/>
              <a:ext cx="4145279" cy="3535680"/>
            </a:xfrm>
            <a:prstGeom prst="rect">
              <a:avLst/>
            </a:prstGeom>
            <a:blipFill>
              <a:blip r:embed="rId2" cstate="print"/>
              <a:stretch>
                <a:fillRect/>
              </a:stretch>
            </a:blipFill>
          </p:spPr>
          <p:txBody>
            <a:bodyPr wrap="square" lIns="0" tIns="0" rIns="0" bIns="0" rtlCol="0"/>
            <a:lstStyle/>
            <a:p>
              <a:endParaRPr/>
            </a:p>
          </p:txBody>
        </p:sp>
        <p:sp>
          <p:nvSpPr>
            <p:cNvPr id="6" name="object 9">
              <a:extLst>
                <a:ext uri="{FF2B5EF4-FFF2-40B4-BE49-F238E27FC236}">
                  <a16:creationId xmlns:a16="http://schemas.microsoft.com/office/drawing/2014/main" id="{9E585E03-D18F-4960-813D-55D0F12AA8B6}"/>
                </a:ext>
              </a:extLst>
            </p:cNvPr>
            <p:cNvSpPr/>
            <p:nvPr/>
          </p:nvSpPr>
          <p:spPr>
            <a:xfrm>
              <a:off x="5029199" y="1905000"/>
              <a:ext cx="3962400" cy="3352800"/>
            </a:xfrm>
            <a:prstGeom prst="rect">
              <a:avLst/>
            </a:prstGeom>
            <a:blipFill>
              <a:blip r:embed="rId3" cstate="print"/>
              <a:stretch>
                <a:fillRect/>
              </a:stretch>
            </a:blipFill>
          </p:spPr>
          <p:txBody>
            <a:bodyPr wrap="square" lIns="0" tIns="0" rIns="0" bIns="0" rtlCol="0"/>
            <a:lstStyle/>
            <a:p>
              <a:endParaRPr/>
            </a:p>
          </p:txBody>
        </p:sp>
        <p:sp>
          <p:nvSpPr>
            <p:cNvPr id="7" name="object 10">
              <a:extLst>
                <a:ext uri="{FF2B5EF4-FFF2-40B4-BE49-F238E27FC236}">
                  <a16:creationId xmlns:a16="http://schemas.microsoft.com/office/drawing/2014/main" id="{8B94B213-88F7-4081-85C8-A32D7F48A165}"/>
                </a:ext>
              </a:extLst>
            </p:cNvPr>
            <p:cNvSpPr/>
            <p:nvPr/>
          </p:nvSpPr>
          <p:spPr>
            <a:xfrm>
              <a:off x="5010149" y="1885950"/>
              <a:ext cx="4000500" cy="3390900"/>
            </a:xfrm>
            <a:custGeom>
              <a:avLst/>
              <a:gdLst/>
              <a:ahLst/>
              <a:cxnLst/>
              <a:rect l="l" t="t" r="r" b="b"/>
              <a:pathLst>
                <a:path w="4000500" h="3390900">
                  <a:moveTo>
                    <a:pt x="0" y="3390900"/>
                  </a:moveTo>
                  <a:lnTo>
                    <a:pt x="4000500" y="3390900"/>
                  </a:lnTo>
                  <a:lnTo>
                    <a:pt x="4000500" y="0"/>
                  </a:lnTo>
                  <a:lnTo>
                    <a:pt x="0" y="0"/>
                  </a:lnTo>
                  <a:lnTo>
                    <a:pt x="0" y="3390900"/>
                  </a:lnTo>
                  <a:close/>
                </a:path>
              </a:pathLst>
            </a:custGeom>
            <a:ln w="38100">
              <a:solidFill>
                <a:srgbClr val="000000"/>
              </a:solidFill>
            </a:ln>
          </p:spPr>
          <p:txBody>
            <a:bodyPr wrap="square" lIns="0" tIns="0" rIns="0" bIns="0" rtlCol="0"/>
            <a:lstStyle/>
            <a:p>
              <a:endParaRPr/>
            </a:p>
          </p:txBody>
        </p:sp>
      </p:grpSp>
    </p:spTree>
    <p:extLst>
      <p:ext uri="{BB962C8B-B14F-4D97-AF65-F5344CB8AC3E}">
        <p14:creationId xmlns:p14="http://schemas.microsoft.com/office/powerpoint/2010/main" val="132013984"/>
      </p:ext>
    </p:extLst>
  </p:cSld>
  <p:clrMapOvr>
    <a:masterClrMapping/>
  </p:clrMapOvr>
</p:sld>
</file>

<file path=ppt/theme/theme1.xml><?xml version="1.0" encoding="utf-8"?>
<a:theme xmlns:a="http://schemas.openxmlformats.org/drawingml/2006/main" name="ChronicleVTI">
  <a:themeElements>
    <a:clrScheme name="AnalogousFromRegularSeedRightStep">
      <a:dk1>
        <a:srgbClr val="000000"/>
      </a:dk1>
      <a:lt1>
        <a:srgbClr val="FFFFFF"/>
      </a:lt1>
      <a:dk2>
        <a:srgbClr val="321C1C"/>
      </a:dk2>
      <a:lt2>
        <a:srgbClr val="F2F0F3"/>
      </a:lt2>
      <a:accent1>
        <a:srgbClr val="59B420"/>
      </a:accent1>
      <a:accent2>
        <a:srgbClr val="15BB1A"/>
      </a:accent2>
      <a:accent3>
        <a:srgbClr val="21B764"/>
      </a:accent3>
      <a:accent4>
        <a:srgbClr val="14B59F"/>
      </a:accent4>
      <a:accent5>
        <a:srgbClr val="22ADE4"/>
      </a:accent5>
      <a:accent6>
        <a:srgbClr val="1850D5"/>
      </a:accent6>
      <a:hlink>
        <a:srgbClr val="954BC3"/>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310</TotalTime>
  <Words>811</Words>
  <Application>Microsoft Office PowerPoint</Application>
  <PresentationFormat>Widescreen</PresentationFormat>
  <Paragraphs>122</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Calisto MT</vt:lpstr>
      <vt:lpstr>Univers Condensed</vt:lpstr>
      <vt:lpstr>ChronicleVTI</vt:lpstr>
      <vt:lpstr>ONCOGENES AND CANCER</vt:lpstr>
      <vt:lpstr>CANCER</vt:lpstr>
      <vt:lpstr>NORMAL CELLS Vs. CANCER  CELLS</vt:lpstr>
      <vt:lpstr>Definitions</vt:lpstr>
      <vt:lpstr>PROTOONCOGENES</vt:lpstr>
      <vt:lpstr>Proto-oncogene to oncogene</vt:lpstr>
      <vt:lpstr>Tumor suppressors</vt:lpstr>
      <vt:lpstr>PowerPoint Presentation</vt:lpstr>
      <vt:lpstr>Oncogenes</vt:lpstr>
      <vt:lpstr>Tumor Suppressor Genes</vt:lpstr>
      <vt:lpstr>Comparison of Proto-oncogenes  and tumor suppressors</vt:lpstr>
      <vt:lpstr>FACTORS AFFECTING PROTOONCOGENES</vt:lpstr>
      <vt:lpstr>Oncogenes by location</vt:lpstr>
      <vt:lpstr>Oncogenes by function</vt:lpstr>
      <vt:lpstr>MECHANISMS OF ACTIVATION</vt:lpstr>
      <vt:lpstr>Promoter Insertion</vt:lpstr>
      <vt:lpstr>Enhancer Insertion</vt:lpstr>
      <vt:lpstr>Chromosomal Translocation</vt:lpstr>
      <vt:lpstr>Alters structure of normal c-abl protein</vt:lpstr>
      <vt:lpstr>Altered c-myc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ONCOGENES AND CANCER</dc:title>
  <dc:creator>ani.gatz1 ani.gatz1</dc:creator>
  <cp:lastModifiedBy>ani.gatz1 ani.gatz1</cp:lastModifiedBy>
  <cp:revision>23</cp:revision>
  <dcterms:created xsi:type="dcterms:W3CDTF">2020-12-01T04:46:51Z</dcterms:created>
  <dcterms:modified xsi:type="dcterms:W3CDTF">2020-12-01T09:56:58Z</dcterms:modified>
</cp:coreProperties>
</file>