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19"/>
  </p:notesMasterIdLst>
  <p:sldIdLst>
    <p:sldId id="257" r:id="rId3"/>
    <p:sldId id="328" r:id="rId4"/>
    <p:sldId id="329" r:id="rId5"/>
    <p:sldId id="315" r:id="rId6"/>
    <p:sldId id="316" r:id="rId7"/>
    <p:sldId id="317" r:id="rId8"/>
    <p:sldId id="318" r:id="rId9"/>
    <p:sldId id="324" r:id="rId10"/>
    <p:sldId id="323" r:id="rId11"/>
    <p:sldId id="322" r:id="rId12"/>
    <p:sldId id="321" r:id="rId13"/>
    <p:sldId id="320" r:id="rId14"/>
    <p:sldId id="325" r:id="rId15"/>
    <p:sldId id="326" r:id="rId16"/>
    <p:sldId id="327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4E76-9315-4EBB-BC32-F47EB43B1B84}" type="datetimeFigureOut">
              <a:rPr lang="en-US" smtClean="0"/>
              <a:pPr/>
              <a:t>12/23/2020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7AE3-0777-40AC-B837-255F0FAA28B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419100"/>
            <a:ext cx="1944687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9100"/>
            <a:ext cx="568166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419100"/>
            <a:ext cx="7778750" cy="567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0050" y="209550"/>
            <a:ext cx="1525588" cy="1525588"/>
            <a:chOff x="252" y="132"/>
            <a:chExt cx="961" cy="961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348" y="228"/>
              <a:ext cx="769" cy="76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384"/>
                </a:cxn>
                <a:cxn ang="0">
                  <a:pos x="384" y="768"/>
                </a:cxn>
                <a:cxn ang="0">
                  <a:pos x="768" y="384"/>
                </a:cxn>
                <a:cxn ang="0">
                  <a:pos x="384" y="0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0" y="384"/>
                  </a:lnTo>
                  <a:lnTo>
                    <a:pt x="384" y="768"/>
                  </a:lnTo>
                  <a:lnTo>
                    <a:pt x="768" y="384"/>
                  </a:lnTo>
                  <a:lnTo>
                    <a:pt x="384" y="0"/>
                  </a:lnTo>
                </a:path>
              </a:pathLst>
            </a:custGeom>
            <a:solidFill>
              <a:srgbClr val="00B7A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732" y="132"/>
              <a:ext cx="481" cy="481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80" y="480"/>
                </a:cxn>
                <a:cxn ang="0">
                  <a:pos x="384" y="480"/>
                </a:cxn>
                <a:cxn ang="0">
                  <a:pos x="0" y="96"/>
                </a:cxn>
              </a:cxnLst>
              <a:rect l="0" t="0" r="r" b="b"/>
              <a:pathLst>
                <a:path w="481" h="481">
                  <a:moveTo>
                    <a:pt x="0" y="96"/>
                  </a:moveTo>
                  <a:lnTo>
                    <a:pt x="0" y="0"/>
                  </a:lnTo>
                  <a:lnTo>
                    <a:pt x="480" y="480"/>
                  </a:lnTo>
                  <a:lnTo>
                    <a:pt x="384" y="480"/>
                  </a:lnTo>
                  <a:lnTo>
                    <a:pt x="0" y="96"/>
                  </a:lnTo>
                </a:path>
              </a:pathLst>
            </a:custGeom>
            <a:solidFill>
              <a:srgbClr val="14D1BE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52" y="132"/>
              <a:ext cx="481" cy="481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480" y="96"/>
                </a:cxn>
                <a:cxn ang="0">
                  <a:pos x="96" y="480"/>
                </a:cxn>
                <a:cxn ang="0">
                  <a:pos x="0" y="480"/>
                </a:cxn>
                <a:cxn ang="0">
                  <a:pos x="480" y="0"/>
                </a:cxn>
              </a:cxnLst>
              <a:rect l="0" t="0" r="r" b="b"/>
              <a:pathLst>
                <a:path w="481" h="481">
                  <a:moveTo>
                    <a:pt x="480" y="0"/>
                  </a:moveTo>
                  <a:lnTo>
                    <a:pt x="480" y="96"/>
                  </a:lnTo>
                  <a:lnTo>
                    <a:pt x="96" y="480"/>
                  </a:lnTo>
                  <a:lnTo>
                    <a:pt x="0" y="480"/>
                  </a:lnTo>
                  <a:lnTo>
                    <a:pt x="480" y="0"/>
                  </a:lnTo>
                </a:path>
              </a:pathLst>
            </a:custGeom>
            <a:solidFill>
              <a:srgbClr val="8CF4EA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732" y="612"/>
              <a:ext cx="481" cy="481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480" y="0"/>
                </a:cxn>
                <a:cxn ang="0">
                  <a:pos x="0" y="480"/>
                </a:cxn>
                <a:cxn ang="0">
                  <a:pos x="0" y="384"/>
                </a:cxn>
                <a:cxn ang="0">
                  <a:pos x="384" y="0"/>
                </a:cxn>
              </a:cxnLst>
              <a:rect l="0" t="0" r="r" b="b"/>
              <a:pathLst>
                <a:path w="481" h="481">
                  <a:moveTo>
                    <a:pt x="384" y="0"/>
                  </a:moveTo>
                  <a:lnTo>
                    <a:pt x="480" y="0"/>
                  </a:lnTo>
                  <a:lnTo>
                    <a:pt x="0" y="480"/>
                  </a:lnTo>
                  <a:lnTo>
                    <a:pt x="0" y="384"/>
                  </a:lnTo>
                  <a:lnTo>
                    <a:pt x="384" y="0"/>
                  </a:lnTo>
                </a:path>
              </a:pathLst>
            </a:custGeom>
            <a:solidFill>
              <a:srgbClr val="009688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52" y="612"/>
              <a:ext cx="481" cy="481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0" y="384"/>
                </a:cxn>
                <a:cxn ang="0">
                  <a:pos x="480" y="480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481" h="481">
                  <a:moveTo>
                    <a:pt x="96" y="0"/>
                  </a:moveTo>
                  <a:lnTo>
                    <a:pt x="480" y="384"/>
                  </a:lnTo>
                  <a:lnTo>
                    <a:pt x="480" y="480"/>
                  </a:ln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solidFill>
              <a:srgbClr val="006B6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9100"/>
            <a:ext cx="777875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v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1385888"/>
            <a:ext cx="8364538" cy="290512"/>
            <a:chOff x="0" y="873"/>
            <a:chExt cx="5269" cy="18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46" y="873"/>
              <a:ext cx="123" cy="182"/>
              <a:chOff x="5146" y="873"/>
              <a:chExt cx="123" cy="182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5240" y="87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5146" y="87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836" y="873"/>
              <a:ext cx="263" cy="182"/>
              <a:chOff x="4836" y="873"/>
              <a:chExt cx="263" cy="182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5006" y="87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836" y="87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407" y="873"/>
              <a:ext cx="386" cy="182"/>
              <a:chOff x="4407" y="873"/>
              <a:chExt cx="386" cy="182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4639" y="87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407" y="87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76" y="873"/>
              <a:ext cx="1188" cy="183"/>
              <a:chOff x="3176" y="873"/>
              <a:chExt cx="1188" cy="183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146" y="87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55" y="87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3530" y="87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176" y="87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0" y="873"/>
              <a:ext cx="3136" cy="182"/>
              <a:chOff x="0" y="873"/>
              <a:chExt cx="3136" cy="182"/>
            </a:xfrm>
          </p:grpSpPr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792" y="87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0" y="87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</p:grp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701118" cy="144780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b="1" dirty="0" smtClean="0"/>
              <a:t>Pregnancy Diagnosis in Bovine</a:t>
            </a:r>
            <a:endParaRPr lang="en-US" b="1" dirty="0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33400" y="3581400"/>
            <a:ext cx="8305800" cy="2209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F4E90A"/>
              </a:gs>
            </a:gsLst>
            <a:lin ang="5400000" scaled="1"/>
          </a:gradFill>
          <a:ln w="38100" cmpd="dbl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 smtClean="0">
                <a:solidFill>
                  <a:srgbClr val="000066"/>
                </a:solidFill>
              </a:rPr>
              <a:t>Dr.Chandrashekhar</a:t>
            </a:r>
            <a:r>
              <a:rPr lang="en-US" sz="2400" b="1" dirty="0" smtClean="0">
                <a:solidFill>
                  <a:srgbClr val="000066"/>
                </a:solidFill>
              </a:rPr>
              <a:t> Azad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0066"/>
                </a:solidFill>
              </a:rPr>
              <a:t>Department </a:t>
            </a:r>
            <a:r>
              <a:rPr lang="en-US" sz="1800" b="1" dirty="0">
                <a:solidFill>
                  <a:srgbClr val="000066"/>
                </a:solidFill>
              </a:rPr>
              <a:t>of </a:t>
            </a:r>
            <a:r>
              <a:rPr lang="en-US" sz="1800" b="1" dirty="0" smtClean="0">
                <a:solidFill>
                  <a:srgbClr val="000066"/>
                </a:solidFill>
              </a:rPr>
              <a:t>V</a:t>
            </a:r>
            <a:r>
              <a:rPr lang="en-US" b="1" dirty="0" smtClean="0">
                <a:solidFill>
                  <a:srgbClr val="000066"/>
                </a:solidFill>
              </a:rPr>
              <a:t>eterinary</a:t>
            </a: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>
                <a:solidFill>
                  <a:srgbClr val="000066"/>
                </a:solidFill>
              </a:rPr>
              <a:t>Gynaecology &amp; Obstetrics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Bihar</a:t>
            </a:r>
            <a:r>
              <a:rPr lang="en-US" sz="1800" b="1" dirty="0" smtClean="0">
                <a:solidFill>
                  <a:srgbClr val="000066"/>
                </a:solidFill>
              </a:rPr>
              <a:t> Animal Sciences </a:t>
            </a:r>
            <a:r>
              <a:rPr lang="en-US" sz="1800" b="1" smtClean="0">
                <a:solidFill>
                  <a:srgbClr val="000066"/>
                </a:solidFill>
              </a:rPr>
              <a:t>University,Patna </a:t>
            </a:r>
            <a:endParaRPr lang="en-US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 90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357298"/>
            <a:ext cx="7772400" cy="3214710"/>
          </a:xfrm>
        </p:spPr>
        <p:txBody>
          <a:bodyPr/>
          <a:lstStyle/>
          <a:p>
            <a:r>
              <a:rPr lang="en-US" sz="2800" dirty="0" smtClean="0"/>
              <a:t>Pulled well over the pelvic brim.</a:t>
            </a:r>
          </a:p>
          <a:p>
            <a:r>
              <a:rPr lang="en-US" sz="2800" dirty="0" smtClean="0"/>
              <a:t>Pregnant horn diameter 8 -10 cm.</a:t>
            </a:r>
          </a:p>
          <a:p>
            <a:r>
              <a:rPr lang="en-US" sz="2800" dirty="0" smtClean="0"/>
              <a:t>Fetus 10-15 cm long.</a:t>
            </a:r>
          </a:p>
          <a:p>
            <a:r>
              <a:rPr lang="en-US" sz="2800" dirty="0" err="1" smtClean="0"/>
              <a:t>Placentomes</a:t>
            </a:r>
            <a:r>
              <a:rPr lang="en-US" sz="2800" dirty="0" smtClean="0"/>
              <a:t> ( 1-2 cm) may be palpated</a:t>
            </a:r>
          </a:p>
          <a:p>
            <a:r>
              <a:rPr lang="en-US" sz="2800" dirty="0" smtClean="0"/>
              <a:t>Pencil size middle uterine artery.</a:t>
            </a:r>
          </a:p>
          <a:p>
            <a:r>
              <a:rPr lang="en-US" sz="2800" dirty="0" smtClean="0"/>
              <a:t>Fetal bump present.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147" name="Picture 3" descr="J:\2016-02-19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429132"/>
            <a:ext cx="664373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120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2662246"/>
          </a:xfrm>
        </p:spPr>
        <p:txBody>
          <a:bodyPr/>
          <a:lstStyle/>
          <a:p>
            <a:r>
              <a:rPr lang="en-US" sz="2800" dirty="0" smtClean="0"/>
              <a:t>Cervix pulled toward pelvic brim.</a:t>
            </a:r>
          </a:p>
          <a:p>
            <a:r>
              <a:rPr lang="en-US" sz="2800" dirty="0" smtClean="0"/>
              <a:t>Uterine horn diameter more than 18 cm.</a:t>
            </a:r>
          </a:p>
          <a:p>
            <a:r>
              <a:rPr lang="en-US" sz="2800" dirty="0" smtClean="0"/>
              <a:t>Fetus size 25-30 cm long.</a:t>
            </a:r>
          </a:p>
          <a:p>
            <a:r>
              <a:rPr lang="en-US" sz="2800" dirty="0" smtClean="0"/>
              <a:t>Small </a:t>
            </a:r>
            <a:r>
              <a:rPr lang="en-US" sz="2800" dirty="0" err="1" smtClean="0"/>
              <a:t>placentomes</a:t>
            </a:r>
            <a:r>
              <a:rPr lang="en-US" sz="2800" dirty="0" smtClean="0"/>
              <a:t> ( Cherry size)</a:t>
            </a:r>
          </a:p>
          <a:p>
            <a:r>
              <a:rPr lang="en-US" sz="2800" dirty="0" err="1" smtClean="0"/>
              <a:t>Fremitus</a:t>
            </a:r>
            <a:r>
              <a:rPr lang="en-US" sz="2800" dirty="0" smtClean="0"/>
              <a:t> prominent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1" name="Picture 1" descr="J:\2016-02-19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572008"/>
            <a:ext cx="628654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150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Uterus at abdominal cavity.</a:t>
            </a:r>
          </a:p>
          <a:p>
            <a:r>
              <a:rPr lang="en-US" dirty="0" err="1" smtClean="0"/>
              <a:t>Placentomes</a:t>
            </a:r>
            <a:r>
              <a:rPr lang="en-US" dirty="0" smtClean="0"/>
              <a:t> ( walnut sized)</a:t>
            </a:r>
          </a:p>
          <a:p>
            <a:r>
              <a:rPr lang="en-US" dirty="0" smtClean="0"/>
              <a:t>Fetus size - 35-40 cm long </a:t>
            </a:r>
          </a:p>
          <a:p>
            <a:r>
              <a:rPr lang="en-US" dirty="0" err="1" smtClean="0"/>
              <a:t>Fremitus</a:t>
            </a:r>
            <a:r>
              <a:rPr lang="en-US" dirty="0" smtClean="0"/>
              <a:t> more prominent.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170-230days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3571900"/>
          </a:xfrm>
        </p:spPr>
        <p:txBody>
          <a:bodyPr/>
          <a:lstStyle/>
          <a:p>
            <a:r>
              <a:rPr lang="en-US" sz="2800" dirty="0" smtClean="0"/>
              <a:t>Dorsal wall of uterus tight and difficult to palpate.</a:t>
            </a:r>
          </a:p>
          <a:p>
            <a:r>
              <a:rPr lang="en-US" sz="2800" dirty="0" err="1" smtClean="0"/>
              <a:t>Placentomes</a:t>
            </a:r>
            <a:r>
              <a:rPr lang="en-US" sz="2800" dirty="0" smtClean="0"/>
              <a:t> difficult to palpate.</a:t>
            </a:r>
          </a:p>
          <a:p>
            <a:r>
              <a:rPr lang="en-US" sz="2800" dirty="0" smtClean="0"/>
              <a:t>Cervix at pelvic brim.</a:t>
            </a: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Palpation at 230-280 days.</a:t>
            </a:r>
          </a:p>
          <a:p>
            <a:r>
              <a:rPr lang="en-US" sz="2800" dirty="0" smtClean="0"/>
              <a:t>Fetal head and limbs palpate.</a:t>
            </a:r>
          </a:p>
          <a:p>
            <a:r>
              <a:rPr lang="en-US" sz="2800" dirty="0" smtClean="0"/>
              <a:t>Fetal movement and reflexes can be felt.</a:t>
            </a:r>
          </a:p>
          <a:p>
            <a:pPr>
              <a:buNone/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21495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3" name="Picture 1" descr="J:\2016-02-19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157191"/>
            <a:ext cx="4929222" cy="192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858180" cy="5429264"/>
          </a:xfrm>
        </p:spPr>
        <p:txBody>
          <a:bodyPr/>
          <a:lstStyle/>
          <a:p>
            <a:r>
              <a:rPr lang="en-US" sz="2800" dirty="0" smtClean="0"/>
              <a:t>Filled urinary bladder trace from cervix whether enlarged mass is in continuation with the cervix.</a:t>
            </a:r>
          </a:p>
          <a:p>
            <a:r>
              <a:rPr lang="en-US" sz="2800" dirty="0" smtClean="0"/>
              <a:t>Rumen feels like a doughy, flaccid mass whereas gravid uterus gives live feeling.</a:t>
            </a:r>
          </a:p>
          <a:p>
            <a:r>
              <a:rPr lang="en-US" sz="2800" dirty="0" err="1" smtClean="0"/>
              <a:t>Metritis</a:t>
            </a:r>
            <a:r>
              <a:rPr lang="en-US" sz="2800" dirty="0" smtClean="0"/>
              <a:t> ( Thick uterine wall, no fluid feeling, Foul smelling discharge)</a:t>
            </a:r>
          </a:p>
          <a:p>
            <a:r>
              <a:rPr lang="en-US" sz="2800" dirty="0" err="1" smtClean="0"/>
              <a:t>Mucometra</a:t>
            </a:r>
            <a:r>
              <a:rPr lang="en-US" sz="2800" dirty="0" smtClean="0"/>
              <a:t> – No presence of fetus, </a:t>
            </a:r>
            <a:r>
              <a:rPr lang="en-US" sz="2800" dirty="0" err="1" smtClean="0"/>
              <a:t>Cotyldones</a:t>
            </a:r>
            <a:r>
              <a:rPr lang="en-US" sz="2800" dirty="0" smtClean="0"/>
              <a:t> absent.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8" y="0"/>
          <a:ext cx="7772400" cy="649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Pregnancy</a:t>
                      </a:r>
                      <a:endParaRPr lang="en-US" sz="2400" b="0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Pyometra</a:t>
                      </a:r>
                      <a:endParaRPr lang="en-US" sz="2400" b="0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Dissimilar horns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Similar horns except in cows where the uterine involution is not complete.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Uterine wall thin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Uterine wall thick.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Live fluid feeling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 thick fluid with no resilience.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Double slipping  fetus, </a:t>
                      </a:r>
                      <a:r>
                        <a:rPr lang="en-US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placentomes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palpable depending 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No such positive signs of pregnancy.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Normal pregnancy </a:t>
                      </a:r>
                      <a:endParaRPr lang="en-US" sz="20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Mummified fetus</a:t>
                      </a:r>
                      <a:endParaRPr lang="en-US" sz="2000" b="1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Presence of fetal fluids , </a:t>
                      </a:r>
                      <a:r>
                        <a:rPr lang="en-US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placentomes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and live fetus.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Absence of fluid and </a:t>
                      </a:r>
                      <a:r>
                        <a:rPr lang="en-US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placentomes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and uterus tightly contracted over a semisolid to solid fetal mass.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6883"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Fremitus</a:t>
                      </a:r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present.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Mostly absent</a:t>
                      </a:r>
                      <a:endParaRPr lang="en-US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 bwMode="auto">
          <a:xfrm>
            <a:off x="2143108" y="1857364"/>
            <a:ext cx="5000660" cy="4286280"/>
          </a:xfrm>
          <a:prstGeom prst="smileyFace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                          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sz="44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    </a:t>
            </a:r>
            <a:r>
              <a:rPr kumimoji="0" lang="en-CA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Thanks</a:t>
            </a:r>
            <a:endParaRPr kumimoji="0" lang="en-CA" sz="4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pregnancy diagnosis is essential for successful breeding </a:t>
            </a:r>
            <a:r>
              <a:rPr lang="en-US" dirty="0" err="1" smtClean="0"/>
              <a:t>programme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 differentiate the pregnancy and abnormal conditions of the uterus.</a:t>
            </a:r>
          </a:p>
          <a:p>
            <a:r>
              <a:rPr lang="en-US" dirty="0" smtClean="0"/>
              <a:t>To detect the pregnant and non pregnant animal.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78750" cy="1104900"/>
          </a:xfrm>
        </p:spPr>
        <p:txBody>
          <a:bodyPr/>
          <a:lstStyle/>
          <a:p>
            <a:r>
              <a:rPr lang="en-US" sz="4500" dirty="0" smtClean="0"/>
              <a:t>Methods of pregnancy Diagnosis </a:t>
            </a:r>
            <a:endParaRPr lang="en-US" sz="4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582903"/>
              </p:ext>
            </p:extLst>
          </p:nvPr>
        </p:nvGraphicFramePr>
        <p:xfrm>
          <a:off x="539553" y="764701"/>
          <a:ext cx="8064896" cy="583265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59188">
                  <a:extLst>
                    <a:ext uri="{9D8B030D-6E8A-4147-A177-3AD203B41FA5}">
                      <a16:colId xmlns:a16="http://schemas.microsoft.com/office/drawing/2014/main" val="1891010431"/>
                    </a:ext>
                  </a:extLst>
                </a:gridCol>
                <a:gridCol w="2773260">
                  <a:extLst>
                    <a:ext uri="{9D8B030D-6E8A-4147-A177-3AD203B41FA5}">
                      <a16:colId xmlns:a16="http://schemas.microsoft.com/office/drawing/2014/main" val="361439346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3124181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03739029"/>
                    </a:ext>
                  </a:extLst>
                </a:gridCol>
              </a:tblGrid>
              <a:tr h="411912">
                <a:tc>
                  <a:txBody>
                    <a:bodyPr/>
                    <a:lstStyle/>
                    <a:p>
                      <a:r>
                        <a:rPr lang="en-IN" dirty="0" smtClean="0"/>
                        <a:t>Sr. No.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Method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Species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77849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Managemental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Non return to oestrous </a:t>
                      </a:r>
                      <a:endParaRPr lang="en-IN" sz="14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Cattle</a:t>
                      </a:r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, Buffalo,</a:t>
                      </a:r>
                    </a:p>
                    <a:p>
                      <a:r>
                        <a:rPr lang="en-IN" sz="1400" dirty="0" err="1" smtClean="0">
                          <a:solidFill>
                            <a:srgbClr val="002060"/>
                          </a:solidFill>
                        </a:rPr>
                        <a:t>Sheep,Goat,Sow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39675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ysClr val="windowText" lastClr="000000"/>
                          </a:solidFill>
                        </a:rPr>
                        <a:t>Clinical</a:t>
                      </a:r>
                      <a:r>
                        <a:rPr lang="en-IN" sz="1400" dirty="0" smtClean="0"/>
                        <a:t>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Rectal Palpation </a:t>
                      </a:r>
                      <a:endParaRPr lang="en-IN" sz="14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Cattle, Buffalo,</a:t>
                      </a:r>
                    </a:p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Sheep, Goat, Sow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54828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Radiography </a:t>
                      </a:r>
                      <a:endParaRPr lang="en-IN" sz="14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Canine </a:t>
                      </a:r>
                    </a:p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Sheep, Goat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49604"/>
                  </a:ext>
                </a:extLst>
              </a:tr>
              <a:tr h="378025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USG</a:t>
                      </a:r>
                      <a:endParaRPr lang="en-IN" sz="1400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All species 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78368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Abdominal palpation 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Canine 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96328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Abdominal </a:t>
                      </a:r>
                      <a:r>
                        <a:rPr lang="en-IN" sz="1400" dirty="0" err="1" smtClean="0">
                          <a:solidFill>
                            <a:srgbClr val="002060"/>
                          </a:solidFill>
                        </a:rPr>
                        <a:t>ballotment</a:t>
                      </a:r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Cattle, Buffalo,</a:t>
                      </a:r>
                    </a:p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Sheep, Goat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35706"/>
                  </a:ext>
                </a:extLst>
              </a:tr>
              <a:tr h="411912">
                <a:tc>
                  <a:txBody>
                    <a:bodyPr/>
                    <a:lstStyle/>
                    <a:p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Recto-abdominal</a:t>
                      </a:r>
                      <a:r>
                        <a:rPr lang="en-IN" sz="1400" dirty="0" smtClean="0"/>
                        <a:t>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Sheep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7341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Lab Test method 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>
                          <a:solidFill>
                            <a:srgbClr val="002060"/>
                          </a:solidFill>
                        </a:rPr>
                        <a:t>Bacl</a:t>
                      </a:r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 2,Cuboni Test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Cattle, </a:t>
                      </a:r>
                      <a:r>
                        <a:rPr lang="en-IN" sz="1400" baseline="0" dirty="0" err="1" smtClean="0">
                          <a:solidFill>
                            <a:srgbClr val="002060"/>
                          </a:solidFill>
                        </a:rPr>
                        <a:t>Buffalo,Mare</a:t>
                      </a:r>
                      <a:r>
                        <a:rPr lang="en-IN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36414"/>
                  </a:ext>
                </a:extLst>
              </a:tr>
              <a:tr h="661543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</a:t>
                      </a:r>
                      <a:endParaRPr lang="en-IN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Lab method (Immunological)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err="1" smtClean="0">
                          <a:solidFill>
                            <a:srgbClr val="002060"/>
                          </a:solidFill>
                        </a:rPr>
                        <a:t>Progestrone</a:t>
                      </a:r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,   </a:t>
                      </a:r>
                      <a:r>
                        <a:rPr lang="en-IN" sz="1400" dirty="0" err="1" smtClean="0">
                          <a:solidFill>
                            <a:srgbClr val="002060"/>
                          </a:solidFill>
                        </a:rPr>
                        <a:t>Estrogen</a:t>
                      </a:r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002060"/>
                          </a:solidFill>
                        </a:rPr>
                        <a:t>All Species 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4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1.Visual examination</a:t>
            </a:r>
          </a:p>
          <a:p>
            <a:r>
              <a:rPr lang="en-US" dirty="0" smtClean="0"/>
              <a:t>Fattening tendency of animal</a:t>
            </a:r>
          </a:p>
          <a:p>
            <a:r>
              <a:rPr lang="en-US" dirty="0" smtClean="0"/>
              <a:t>Increase in bodyweight</a:t>
            </a:r>
          </a:p>
          <a:p>
            <a:r>
              <a:rPr lang="en-US" dirty="0" smtClean="0"/>
              <a:t>Flanks become hollow and spine appears more prominent.</a:t>
            </a:r>
          </a:p>
          <a:p>
            <a:r>
              <a:rPr lang="en-US" dirty="0" smtClean="0"/>
              <a:t>Cessation of estrus cycle after A.I and natural service.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2.Abdominal ballottement: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Abdominal ballottement of fetus can be done from 7 month onwards. </a:t>
            </a:r>
          </a:p>
          <a:p>
            <a:r>
              <a:rPr lang="en-US" sz="3200" dirty="0" smtClean="0"/>
              <a:t>Press abdomen right side by closed first and release suddenly and apply the palm against the abdominal wall to feel the fetus which hits the palm.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Internal Examination (Per rectal palpation)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776"/>
            <a:ext cx="7719986" cy="4202198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Advantage of P.D – </a:t>
            </a:r>
          </a:p>
          <a:p>
            <a:r>
              <a:rPr lang="en-US" sz="2800" dirty="0" smtClean="0"/>
              <a:t>Provide immediate answer.</a:t>
            </a:r>
          </a:p>
          <a:p>
            <a:r>
              <a:rPr lang="en-US" sz="2800" dirty="0" smtClean="0"/>
              <a:t>Non pregnant cow treated early.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Require minimum equipment and few person.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Common errors in rectal palpation</a:t>
            </a:r>
          </a:p>
          <a:p>
            <a:r>
              <a:rPr lang="en-US" sz="2800" dirty="0" smtClean="0"/>
              <a:t>Failure to retract the uterus, abnormal uterine contents (</a:t>
            </a:r>
            <a:r>
              <a:rPr lang="en-US" sz="2800" dirty="0" err="1" smtClean="0"/>
              <a:t>pyometra</a:t>
            </a:r>
            <a:r>
              <a:rPr lang="en-US" sz="2800" dirty="0" smtClean="0"/>
              <a:t> and </a:t>
            </a:r>
            <a:r>
              <a:rPr lang="en-US" sz="2800" dirty="0" err="1" smtClean="0"/>
              <a:t>mucometra</a:t>
            </a:r>
            <a:r>
              <a:rPr lang="en-US" sz="2800" dirty="0" smtClean="0"/>
              <a:t>), incorrect service dates and Loss due to mishandling of uterus in  early pregnancy diagnosis.</a:t>
            </a:r>
          </a:p>
          <a:p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Changes observed during pregnancy by per rectal palpation.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Palpation at 35-40 days.</a:t>
            </a:r>
          </a:p>
          <a:p>
            <a:r>
              <a:rPr lang="en-US" sz="3200" dirty="0" smtClean="0"/>
              <a:t>Uterus at pelvic floor.</a:t>
            </a:r>
          </a:p>
          <a:p>
            <a:r>
              <a:rPr lang="en-US" sz="3200" dirty="0" smtClean="0"/>
              <a:t>Asymmetry of uterine horn and amount of fluid 30-80 ml.</a:t>
            </a:r>
          </a:p>
          <a:p>
            <a:r>
              <a:rPr lang="en-US" sz="3200" dirty="0" smtClean="0"/>
              <a:t>Slipping of fetal membranes.</a:t>
            </a:r>
          </a:p>
          <a:p>
            <a:r>
              <a:rPr lang="en-US" sz="3200" dirty="0" smtClean="0"/>
              <a:t>Horn diameter- 4-5 cm ( 3 fingers)</a:t>
            </a:r>
          </a:p>
          <a:p>
            <a:r>
              <a:rPr lang="en-US" sz="3200" dirty="0" smtClean="0"/>
              <a:t>C.L on </a:t>
            </a:r>
            <a:r>
              <a:rPr lang="en-US" sz="3200" dirty="0" err="1" smtClean="0"/>
              <a:t>ipsilateral</a:t>
            </a:r>
            <a:r>
              <a:rPr lang="en-US" sz="3200" dirty="0" smtClean="0"/>
              <a:t> ovary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45-50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7786742" cy="478634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Asymmetry of uterine horn and amount of fluid 80-100 ml.</a:t>
            </a:r>
          </a:p>
          <a:p>
            <a:r>
              <a:rPr lang="en-US" dirty="0" smtClean="0"/>
              <a:t>Pregnant horn diameter 5-6.5 cm( 4 fingers)</a:t>
            </a:r>
          </a:p>
          <a:p>
            <a:r>
              <a:rPr lang="en-US" dirty="0" smtClean="0"/>
              <a:t>Slipping of fetal membrane</a:t>
            </a:r>
          </a:p>
          <a:p>
            <a:r>
              <a:rPr lang="en-US" dirty="0" smtClean="0"/>
              <a:t>C.L on </a:t>
            </a:r>
            <a:r>
              <a:rPr lang="en-US" dirty="0" err="1" smtClean="0"/>
              <a:t>ipsilateral</a:t>
            </a:r>
            <a:r>
              <a:rPr lang="en-US" dirty="0" smtClean="0"/>
              <a:t> ovary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 at 60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772400" cy="4876800"/>
          </a:xfrm>
        </p:spPr>
        <p:txBody>
          <a:bodyPr/>
          <a:lstStyle/>
          <a:p>
            <a:r>
              <a:rPr lang="en-US" sz="2800" dirty="0" smtClean="0"/>
              <a:t>Uterus slightly over the pelvic brim.</a:t>
            </a:r>
          </a:p>
          <a:p>
            <a:r>
              <a:rPr lang="en-US" sz="2800" dirty="0" smtClean="0"/>
              <a:t>Uterine horn feels like a balloon filled with water.</a:t>
            </a:r>
          </a:p>
          <a:p>
            <a:r>
              <a:rPr lang="en-US" sz="2800" dirty="0" smtClean="0"/>
              <a:t>Fetus mouse size ( 5 cm long) </a:t>
            </a:r>
          </a:p>
          <a:p>
            <a:r>
              <a:rPr lang="en-US" sz="2800" dirty="0" smtClean="0"/>
              <a:t>Pregnant uterus </a:t>
            </a:r>
            <a:r>
              <a:rPr lang="en-US" sz="2800" dirty="0" err="1" smtClean="0"/>
              <a:t>diam</a:t>
            </a:r>
            <a:r>
              <a:rPr lang="en-US" sz="2800" dirty="0" smtClean="0"/>
              <a:t> - 6.5 - 7.6 cm </a:t>
            </a:r>
          </a:p>
        </p:txBody>
      </p:sp>
      <p:pic>
        <p:nvPicPr>
          <p:cNvPr id="7169" name="Picture 1" descr="J:\2016-02-19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86190"/>
            <a:ext cx="685804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s">
  <a:themeElements>
    <a:clrScheme name="">
      <a:dk1>
        <a:srgbClr val="919191"/>
      </a:dk1>
      <a:lt1>
        <a:srgbClr val="FFFFFF"/>
      </a:lt1>
      <a:dk2>
        <a:srgbClr val="006B61"/>
      </a:dk2>
      <a:lt2>
        <a:srgbClr val="FAFD00"/>
      </a:lt2>
      <a:accent1>
        <a:srgbClr val="8CF4EA"/>
      </a:accent1>
      <a:accent2>
        <a:srgbClr val="D073CE"/>
      </a:accent2>
      <a:accent3>
        <a:srgbClr val="AABAB7"/>
      </a:accent3>
      <a:accent4>
        <a:srgbClr val="DADADA"/>
      </a:accent4>
      <a:accent5>
        <a:srgbClr val="C5F8F3"/>
      </a:accent5>
      <a:accent6>
        <a:srgbClr val="BC68BA"/>
      </a:accent6>
      <a:hlink>
        <a:srgbClr val="D4A45A"/>
      </a:hlink>
      <a:folHlink>
        <a:srgbClr val="00B7A5"/>
      </a:folHlink>
    </a:clrScheme>
    <a:fontScheme name="diamonds.ppt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iamond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knbars">
  <a:themeElements>
    <a:clrScheme name="">
      <a:dk1>
        <a:srgbClr val="000000"/>
      </a:dk1>
      <a:lt1>
        <a:srgbClr val="FFFFFF"/>
      </a:lt1>
      <a:dk2>
        <a:srgbClr val="CF0E30"/>
      </a:dk2>
      <a:lt2>
        <a:srgbClr val="FFFFFF"/>
      </a:lt2>
      <a:accent1>
        <a:srgbClr val="114FFB"/>
      </a:accent1>
      <a:accent2>
        <a:srgbClr val="FC0128"/>
      </a:accent2>
      <a:accent3>
        <a:srgbClr val="E4AAAD"/>
      </a:accent3>
      <a:accent4>
        <a:srgbClr val="DADADA"/>
      </a:accent4>
      <a:accent5>
        <a:srgbClr val="AAB2FD"/>
      </a:accent5>
      <a:accent6>
        <a:srgbClr val="E40123"/>
      </a:accent6>
      <a:hlink>
        <a:srgbClr val="00DFCA"/>
      </a:hlink>
      <a:folHlink>
        <a:srgbClr val="F76681"/>
      </a:folHlink>
    </a:clrScheme>
    <a:fontScheme name="brknbars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knbar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666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 Antiqua</vt:lpstr>
      <vt:lpstr>Calibri</vt:lpstr>
      <vt:lpstr>Monotype Sorts</vt:lpstr>
      <vt:lpstr>Times New Roman</vt:lpstr>
      <vt:lpstr>diamonds</vt:lpstr>
      <vt:lpstr>brknbars</vt:lpstr>
      <vt:lpstr>PowerPoint Presentation</vt:lpstr>
      <vt:lpstr>Objective </vt:lpstr>
      <vt:lpstr>Methods of pregnancy Diagnosis </vt:lpstr>
      <vt:lpstr>External Examination</vt:lpstr>
      <vt:lpstr> 2.Abdominal ballottement:</vt:lpstr>
      <vt:lpstr>Internal Examination (Per rectal palpation)</vt:lpstr>
      <vt:lpstr>Changes observed during pregnancy by per rectal palpation. </vt:lpstr>
      <vt:lpstr>Palpation at 45-50 days</vt:lpstr>
      <vt:lpstr>Palpation at 60 days</vt:lpstr>
      <vt:lpstr>Palpation at  90 days</vt:lpstr>
      <vt:lpstr>Palpation at 120 days</vt:lpstr>
      <vt:lpstr>Palpation at 150 days</vt:lpstr>
      <vt:lpstr>Palpation at 170-230days</vt:lpstr>
      <vt:lpstr>Differential diagnosis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mrigank</dc:creator>
  <cp:lastModifiedBy>HP</cp:lastModifiedBy>
  <cp:revision>90</cp:revision>
  <dcterms:created xsi:type="dcterms:W3CDTF">2014-09-11T05:26:34Z</dcterms:created>
  <dcterms:modified xsi:type="dcterms:W3CDTF">2020-12-23T05:49:14Z</dcterms:modified>
</cp:coreProperties>
</file>