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23" r:id="rId2"/>
  </p:sldMasterIdLst>
  <p:notesMasterIdLst>
    <p:notesMasterId r:id="rId19"/>
  </p:notesMasterIdLst>
  <p:sldIdLst>
    <p:sldId id="257" r:id="rId3"/>
    <p:sldId id="328" r:id="rId4"/>
    <p:sldId id="329" r:id="rId5"/>
    <p:sldId id="315" r:id="rId6"/>
    <p:sldId id="316" r:id="rId7"/>
    <p:sldId id="317" r:id="rId8"/>
    <p:sldId id="318" r:id="rId9"/>
    <p:sldId id="324" r:id="rId10"/>
    <p:sldId id="323" r:id="rId11"/>
    <p:sldId id="322" r:id="rId12"/>
    <p:sldId id="321" r:id="rId13"/>
    <p:sldId id="320" r:id="rId14"/>
    <p:sldId id="325" r:id="rId15"/>
    <p:sldId id="326" r:id="rId16"/>
    <p:sldId id="327" r:id="rId17"/>
    <p:sldId id="31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165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C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7D4E76-9315-4EBB-BC32-F47EB43B1B84}" type="datetimeFigureOut">
              <a:rPr lang="en-US" smtClean="0"/>
              <a:pPr/>
              <a:t>12/23/2020</a:t>
            </a:fld>
            <a:endParaRPr lang="en-C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CA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1F7AE3-0777-40AC-B837-255F0FAA28B1}" type="slidenum">
              <a:rPr lang="en-CA" smtClean="0"/>
              <a:pPr/>
              <a:t>‹#›</a:t>
            </a:fld>
            <a:endParaRPr lang="en-CA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CA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72263" y="419100"/>
            <a:ext cx="1944687" cy="56769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9100"/>
            <a:ext cx="5681663" cy="56769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19100"/>
            <a:ext cx="7778750" cy="11049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3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8006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8006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19100"/>
            <a:ext cx="7778750" cy="11049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8006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8006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838200" y="419100"/>
            <a:ext cx="7778750" cy="5676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CA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CA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1925" y="171450"/>
            <a:ext cx="1946275" cy="59245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3100" y="171450"/>
            <a:ext cx="5686425" cy="59245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0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400050" y="209550"/>
            <a:ext cx="1525588" cy="1525588"/>
            <a:chOff x="252" y="132"/>
            <a:chExt cx="961" cy="961"/>
          </a:xfrm>
        </p:grpSpPr>
        <p:sp>
          <p:nvSpPr>
            <p:cNvPr id="1026" name="Freeform 2"/>
            <p:cNvSpPr>
              <a:spLocks/>
            </p:cNvSpPr>
            <p:nvPr/>
          </p:nvSpPr>
          <p:spPr bwMode="auto">
            <a:xfrm>
              <a:off x="348" y="228"/>
              <a:ext cx="769" cy="769"/>
            </a:xfrm>
            <a:custGeom>
              <a:avLst/>
              <a:gdLst/>
              <a:ahLst/>
              <a:cxnLst>
                <a:cxn ang="0">
                  <a:pos x="384" y="0"/>
                </a:cxn>
                <a:cxn ang="0">
                  <a:pos x="0" y="384"/>
                </a:cxn>
                <a:cxn ang="0">
                  <a:pos x="384" y="768"/>
                </a:cxn>
                <a:cxn ang="0">
                  <a:pos x="768" y="384"/>
                </a:cxn>
                <a:cxn ang="0">
                  <a:pos x="384" y="0"/>
                </a:cxn>
              </a:cxnLst>
              <a:rect l="0" t="0" r="r" b="b"/>
              <a:pathLst>
                <a:path w="769" h="769">
                  <a:moveTo>
                    <a:pt x="384" y="0"/>
                  </a:moveTo>
                  <a:lnTo>
                    <a:pt x="0" y="384"/>
                  </a:lnTo>
                  <a:lnTo>
                    <a:pt x="384" y="768"/>
                  </a:lnTo>
                  <a:lnTo>
                    <a:pt x="768" y="384"/>
                  </a:lnTo>
                  <a:lnTo>
                    <a:pt x="384" y="0"/>
                  </a:lnTo>
                </a:path>
              </a:pathLst>
            </a:custGeom>
            <a:solidFill>
              <a:srgbClr val="00B7A5"/>
            </a:solidFill>
            <a:ln w="12700" cap="rnd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CA"/>
            </a:p>
          </p:txBody>
        </p:sp>
        <p:sp>
          <p:nvSpPr>
            <p:cNvPr id="1027" name="Freeform 3"/>
            <p:cNvSpPr>
              <a:spLocks/>
            </p:cNvSpPr>
            <p:nvPr/>
          </p:nvSpPr>
          <p:spPr bwMode="auto">
            <a:xfrm>
              <a:off x="732" y="132"/>
              <a:ext cx="481" cy="481"/>
            </a:xfrm>
            <a:custGeom>
              <a:avLst/>
              <a:gdLst/>
              <a:ahLst/>
              <a:cxnLst>
                <a:cxn ang="0">
                  <a:pos x="0" y="96"/>
                </a:cxn>
                <a:cxn ang="0">
                  <a:pos x="0" y="0"/>
                </a:cxn>
                <a:cxn ang="0">
                  <a:pos x="480" y="480"/>
                </a:cxn>
                <a:cxn ang="0">
                  <a:pos x="384" y="480"/>
                </a:cxn>
                <a:cxn ang="0">
                  <a:pos x="0" y="96"/>
                </a:cxn>
              </a:cxnLst>
              <a:rect l="0" t="0" r="r" b="b"/>
              <a:pathLst>
                <a:path w="481" h="481">
                  <a:moveTo>
                    <a:pt x="0" y="96"/>
                  </a:moveTo>
                  <a:lnTo>
                    <a:pt x="0" y="0"/>
                  </a:lnTo>
                  <a:lnTo>
                    <a:pt x="480" y="480"/>
                  </a:lnTo>
                  <a:lnTo>
                    <a:pt x="384" y="480"/>
                  </a:lnTo>
                  <a:lnTo>
                    <a:pt x="0" y="96"/>
                  </a:lnTo>
                </a:path>
              </a:pathLst>
            </a:custGeom>
            <a:solidFill>
              <a:srgbClr val="14D1BE"/>
            </a:solidFill>
            <a:ln w="12700" cap="rnd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CA"/>
            </a:p>
          </p:txBody>
        </p:sp>
        <p:sp>
          <p:nvSpPr>
            <p:cNvPr id="1028" name="Freeform 4"/>
            <p:cNvSpPr>
              <a:spLocks/>
            </p:cNvSpPr>
            <p:nvPr/>
          </p:nvSpPr>
          <p:spPr bwMode="auto">
            <a:xfrm>
              <a:off x="252" y="132"/>
              <a:ext cx="481" cy="481"/>
            </a:xfrm>
            <a:custGeom>
              <a:avLst/>
              <a:gdLst/>
              <a:ahLst/>
              <a:cxnLst>
                <a:cxn ang="0">
                  <a:pos x="480" y="0"/>
                </a:cxn>
                <a:cxn ang="0">
                  <a:pos x="480" y="96"/>
                </a:cxn>
                <a:cxn ang="0">
                  <a:pos x="96" y="480"/>
                </a:cxn>
                <a:cxn ang="0">
                  <a:pos x="0" y="480"/>
                </a:cxn>
                <a:cxn ang="0">
                  <a:pos x="480" y="0"/>
                </a:cxn>
              </a:cxnLst>
              <a:rect l="0" t="0" r="r" b="b"/>
              <a:pathLst>
                <a:path w="481" h="481">
                  <a:moveTo>
                    <a:pt x="480" y="0"/>
                  </a:moveTo>
                  <a:lnTo>
                    <a:pt x="480" y="96"/>
                  </a:lnTo>
                  <a:lnTo>
                    <a:pt x="96" y="480"/>
                  </a:lnTo>
                  <a:lnTo>
                    <a:pt x="0" y="480"/>
                  </a:lnTo>
                  <a:lnTo>
                    <a:pt x="480" y="0"/>
                  </a:lnTo>
                </a:path>
              </a:pathLst>
            </a:custGeom>
            <a:solidFill>
              <a:srgbClr val="8CF4EA"/>
            </a:solidFill>
            <a:ln w="12700" cap="rnd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CA"/>
            </a:p>
          </p:txBody>
        </p:sp>
        <p:sp>
          <p:nvSpPr>
            <p:cNvPr id="1029" name="Freeform 5"/>
            <p:cNvSpPr>
              <a:spLocks/>
            </p:cNvSpPr>
            <p:nvPr/>
          </p:nvSpPr>
          <p:spPr bwMode="auto">
            <a:xfrm>
              <a:off x="732" y="612"/>
              <a:ext cx="481" cy="481"/>
            </a:xfrm>
            <a:custGeom>
              <a:avLst/>
              <a:gdLst/>
              <a:ahLst/>
              <a:cxnLst>
                <a:cxn ang="0">
                  <a:pos x="384" y="0"/>
                </a:cxn>
                <a:cxn ang="0">
                  <a:pos x="480" y="0"/>
                </a:cxn>
                <a:cxn ang="0">
                  <a:pos x="0" y="480"/>
                </a:cxn>
                <a:cxn ang="0">
                  <a:pos x="0" y="384"/>
                </a:cxn>
                <a:cxn ang="0">
                  <a:pos x="384" y="0"/>
                </a:cxn>
              </a:cxnLst>
              <a:rect l="0" t="0" r="r" b="b"/>
              <a:pathLst>
                <a:path w="481" h="481">
                  <a:moveTo>
                    <a:pt x="384" y="0"/>
                  </a:moveTo>
                  <a:lnTo>
                    <a:pt x="480" y="0"/>
                  </a:lnTo>
                  <a:lnTo>
                    <a:pt x="0" y="480"/>
                  </a:lnTo>
                  <a:lnTo>
                    <a:pt x="0" y="384"/>
                  </a:lnTo>
                  <a:lnTo>
                    <a:pt x="384" y="0"/>
                  </a:lnTo>
                </a:path>
              </a:pathLst>
            </a:custGeom>
            <a:solidFill>
              <a:srgbClr val="009688"/>
            </a:solidFill>
            <a:ln w="12700" cap="rnd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CA"/>
            </a:p>
          </p:txBody>
        </p:sp>
        <p:sp>
          <p:nvSpPr>
            <p:cNvPr id="1030" name="Freeform 6"/>
            <p:cNvSpPr>
              <a:spLocks/>
            </p:cNvSpPr>
            <p:nvPr/>
          </p:nvSpPr>
          <p:spPr bwMode="auto">
            <a:xfrm>
              <a:off x="252" y="612"/>
              <a:ext cx="481" cy="481"/>
            </a:xfrm>
            <a:custGeom>
              <a:avLst/>
              <a:gdLst/>
              <a:ahLst/>
              <a:cxnLst>
                <a:cxn ang="0">
                  <a:pos x="96" y="0"/>
                </a:cxn>
                <a:cxn ang="0">
                  <a:pos x="480" y="384"/>
                </a:cxn>
                <a:cxn ang="0">
                  <a:pos x="480" y="480"/>
                </a:cxn>
                <a:cxn ang="0">
                  <a:pos x="0" y="0"/>
                </a:cxn>
                <a:cxn ang="0">
                  <a:pos x="96" y="0"/>
                </a:cxn>
              </a:cxnLst>
              <a:rect l="0" t="0" r="r" b="b"/>
              <a:pathLst>
                <a:path w="481" h="481">
                  <a:moveTo>
                    <a:pt x="96" y="0"/>
                  </a:moveTo>
                  <a:lnTo>
                    <a:pt x="480" y="384"/>
                  </a:lnTo>
                  <a:lnTo>
                    <a:pt x="480" y="480"/>
                  </a:lnTo>
                  <a:lnTo>
                    <a:pt x="0" y="0"/>
                  </a:lnTo>
                  <a:lnTo>
                    <a:pt x="96" y="0"/>
                  </a:lnTo>
                </a:path>
              </a:pathLst>
            </a:custGeom>
            <a:solidFill>
              <a:srgbClr val="006B61"/>
            </a:solidFill>
            <a:ln w="12700" cap="rnd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CA"/>
            </a:p>
          </p:txBody>
        </p:sp>
      </p:grpSp>
      <p:sp>
        <p:nvSpPr>
          <p:cNvPr id="1032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419100"/>
            <a:ext cx="7778750" cy="11049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981200"/>
            <a:ext cx="77724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8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8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8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8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8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8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8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8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8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Monotype Sorts" pitchFamily="2" charset="2"/>
        <a:buChar char="v"/>
        <a:defRPr sz="36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Char char="–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Monotype Sorts" pitchFamily="2" charset="2"/>
        <a:buChar char="u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Char char="–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100000"/>
        <a:buChar char="–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100000"/>
        <a:buChar char="–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100000"/>
        <a:buChar char="–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100000"/>
        <a:buChar char="–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100000"/>
        <a:buChar char="–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9804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0" y="1385888"/>
            <a:ext cx="8364538" cy="290512"/>
            <a:chOff x="0" y="873"/>
            <a:chExt cx="5269" cy="183"/>
          </a:xfrm>
        </p:grpSpPr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5146" y="873"/>
              <a:ext cx="123" cy="182"/>
              <a:chOff x="5146" y="873"/>
              <a:chExt cx="123" cy="182"/>
            </a:xfrm>
          </p:grpSpPr>
          <p:sp>
            <p:nvSpPr>
              <p:cNvPr id="1026" name="Rectangle 2"/>
              <p:cNvSpPr>
                <a:spLocks noChangeArrowheads="1"/>
              </p:cNvSpPr>
              <p:nvPr/>
            </p:nvSpPr>
            <p:spPr bwMode="auto">
              <a:xfrm>
                <a:off x="5240" y="873"/>
                <a:ext cx="29" cy="182"/>
              </a:xfrm>
              <a:prstGeom prst="rect">
                <a:avLst/>
              </a:prstGeom>
              <a:solidFill>
                <a:srgbClr val="C0C0FF"/>
              </a:solidFill>
              <a:ln w="25400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CA"/>
              </a:p>
            </p:txBody>
          </p:sp>
          <p:sp>
            <p:nvSpPr>
              <p:cNvPr id="1027" name="Rectangle 3"/>
              <p:cNvSpPr>
                <a:spLocks noChangeArrowheads="1"/>
              </p:cNvSpPr>
              <p:nvPr/>
            </p:nvSpPr>
            <p:spPr bwMode="auto">
              <a:xfrm>
                <a:off x="5146" y="873"/>
                <a:ext cx="59" cy="182"/>
              </a:xfrm>
              <a:prstGeom prst="rect">
                <a:avLst/>
              </a:prstGeom>
              <a:solidFill>
                <a:srgbClr val="C0C0FF"/>
              </a:solidFill>
              <a:ln w="25400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CA"/>
              </a:p>
            </p:txBody>
          </p:sp>
        </p:grpSp>
        <p:grpSp>
          <p:nvGrpSpPr>
            <p:cNvPr id="4" name="Group 7"/>
            <p:cNvGrpSpPr>
              <a:grpSpLocks/>
            </p:cNvGrpSpPr>
            <p:nvPr/>
          </p:nvGrpSpPr>
          <p:grpSpPr bwMode="auto">
            <a:xfrm>
              <a:off x="4836" y="873"/>
              <a:ext cx="263" cy="182"/>
              <a:chOff x="4836" y="873"/>
              <a:chExt cx="263" cy="182"/>
            </a:xfrm>
          </p:grpSpPr>
          <p:sp>
            <p:nvSpPr>
              <p:cNvPr id="1029" name="Rectangle 5"/>
              <p:cNvSpPr>
                <a:spLocks noChangeArrowheads="1"/>
              </p:cNvSpPr>
              <p:nvPr/>
            </p:nvSpPr>
            <p:spPr bwMode="auto">
              <a:xfrm>
                <a:off x="5006" y="873"/>
                <a:ext cx="93" cy="182"/>
              </a:xfrm>
              <a:prstGeom prst="rect">
                <a:avLst/>
              </a:prstGeom>
              <a:solidFill>
                <a:srgbClr val="8080FF"/>
              </a:solidFill>
              <a:ln w="25400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CA"/>
              </a:p>
            </p:txBody>
          </p:sp>
          <p:sp>
            <p:nvSpPr>
              <p:cNvPr id="1030" name="Rectangle 6"/>
              <p:cNvSpPr>
                <a:spLocks noChangeArrowheads="1"/>
              </p:cNvSpPr>
              <p:nvPr/>
            </p:nvSpPr>
            <p:spPr bwMode="auto">
              <a:xfrm>
                <a:off x="4836" y="873"/>
                <a:ext cx="127" cy="182"/>
              </a:xfrm>
              <a:prstGeom prst="rect">
                <a:avLst/>
              </a:prstGeom>
              <a:solidFill>
                <a:srgbClr val="8080FF"/>
              </a:solidFill>
              <a:ln w="25400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CA"/>
              </a:p>
            </p:txBody>
          </p:sp>
        </p:grpSp>
        <p:grpSp>
          <p:nvGrpSpPr>
            <p:cNvPr id="5" name="Group 10"/>
            <p:cNvGrpSpPr>
              <a:grpSpLocks/>
            </p:cNvGrpSpPr>
            <p:nvPr/>
          </p:nvGrpSpPr>
          <p:grpSpPr bwMode="auto">
            <a:xfrm>
              <a:off x="4407" y="873"/>
              <a:ext cx="386" cy="182"/>
              <a:chOff x="4407" y="873"/>
              <a:chExt cx="386" cy="182"/>
            </a:xfrm>
          </p:grpSpPr>
          <p:sp>
            <p:nvSpPr>
              <p:cNvPr id="1032" name="Rectangle 8"/>
              <p:cNvSpPr>
                <a:spLocks noChangeArrowheads="1"/>
              </p:cNvSpPr>
              <p:nvPr/>
            </p:nvSpPr>
            <p:spPr bwMode="auto">
              <a:xfrm>
                <a:off x="4639" y="873"/>
                <a:ext cx="154" cy="182"/>
              </a:xfrm>
              <a:prstGeom prst="rect">
                <a:avLst/>
              </a:prstGeom>
              <a:solidFill>
                <a:srgbClr val="4040FF"/>
              </a:solidFill>
              <a:ln w="25400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CA"/>
              </a:p>
            </p:txBody>
          </p:sp>
          <p:sp>
            <p:nvSpPr>
              <p:cNvPr id="1033" name="Rectangle 9"/>
              <p:cNvSpPr>
                <a:spLocks noChangeArrowheads="1"/>
              </p:cNvSpPr>
              <p:nvPr/>
            </p:nvSpPr>
            <p:spPr bwMode="auto">
              <a:xfrm>
                <a:off x="4407" y="873"/>
                <a:ext cx="189" cy="182"/>
              </a:xfrm>
              <a:prstGeom prst="rect">
                <a:avLst/>
              </a:prstGeom>
              <a:solidFill>
                <a:srgbClr val="4040FF"/>
              </a:solidFill>
              <a:ln w="25400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CA"/>
              </a:p>
            </p:txBody>
          </p:sp>
        </p:grpSp>
        <p:grpSp>
          <p:nvGrpSpPr>
            <p:cNvPr id="6" name="Group 15"/>
            <p:cNvGrpSpPr>
              <a:grpSpLocks/>
            </p:cNvGrpSpPr>
            <p:nvPr/>
          </p:nvGrpSpPr>
          <p:grpSpPr bwMode="auto">
            <a:xfrm>
              <a:off x="3176" y="873"/>
              <a:ext cx="1188" cy="183"/>
              <a:chOff x="3176" y="873"/>
              <a:chExt cx="1188" cy="183"/>
            </a:xfrm>
          </p:grpSpPr>
          <p:sp>
            <p:nvSpPr>
              <p:cNvPr id="1035" name="Rectangle 11"/>
              <p:cNvSpPr>
                <a:spLocks noChangeArrowheads="1"/>
              </p:cNvSpPr>
              <p:nvPr/>
            </p:nvSpPr>
            <p:spPr bwMode="auto">
              <a:xfrm>
                <a:off x="4146" y="873"/>
                <a:ext cx="218" cy="182"/>
              </a:xfrm>
              <a:prstGeom prst="rect">
                <a:avLst/>
              </a:prstGeom>
              <a:solidFill>
                <a:srgbClr val="0000FF"/>
              </a:solidFill>
              <a:ln w="25400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CA"/>
              </a:p>
            </p:txBody>
          </p:sp>
          <p:sp>
            <p:nvSpPr>
              <p:cNvPr id="1036" name="Rectangle 12"/>
              <p:cNvSpPr>
                <a:spLocks noChangeArrowheads="1"/>
              </p:cNvSpPr>
              <p:nvPr/>
            </p:nvSpPr>
            <p:spPr bwMode="auto">
              <a:xfrm>
                <a:off x="3855" y="873"/>
                <a:ext cx="249" cy="182"/>
              </a:xfrm>
              <a:prstGeom prst="rect">
                <a:avLst/>
              </a:prstGeom>
              <a:solidFill>
                <a:srgbClr val="0000FF"/>
              </a:solidFill>
              <a:ln w="25400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CA"/>
              </a:p>
            </p:txBody>
          </p:sp>
          <p:sp>
            <p:nvSpPr>
              <p:cNvPr id="1037" name="Rectangle 13"/>
              <p:cNvSpPr>
                <a:spLocks noChangeArrowheads="1"/>
              </p:cNvSpPr>
              <p:nvPr/>
            </p:nvSpPr>
            <p:spPr bwMode="auto">
              <a:xfrm>
                <a:off x="3530" y="873"/>
                <a:ext cx="283" cy="183"/>
              </a:xfrm>
              <a:prstGeom prst="rect">
                <a:avLst/>
              </a:prstGeom>
              <a:solidFill>
                <a:srgbClr val="0000FF"/>
              </a:solidFill>
              <a:ln w="25400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CA"/>
              </a:p>
            </p:txBody>
          </p:sp>
          <p:sp>
            <p:nvSpPr>
              <p:cNvPr id="1038" name="Rectangle 14"/>
              <p:cNvSpPr>
                <a:spLocks noChangeArrowheads="1"/>
              </p:cNvSpPr>
              <p:nvPr/>
            </p:nvSpPr>
            <p:spPr bwMode="auto">
              <a:xfrm>
                <a:off x="3176" y="873"/>
                <a:ext cx="313" cy="182"/>
              </a:xfrm>
              <a:prstGeom prst="rect">
                <a:avLst/>
              </a:prstGeom>
              <a:solidFill>
                <a:srgbClr val="0000FF"/>
              </a:solidFill>
              <a:ln w="25400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CA"/>
              </a:p>
            </p:txBody>
          </p:sp>
        </p:grpSp>
        <p:grpSp>
          <p:nvGrpSpPr>
            <p:cNvPr id="7" name="Group 18"/>
            <p:cNvGrpSpPr>
              <a:grpSpLocks/>
            </p:cNvGrpSpPr>
            <p:nvPr/>
          </p:nvGrpSpPr>
          <p:grpSpPr bwMode="auto">
            <a:xfrm>
              <a:off x="0" y="873"/>
              <a:ext cx="3136" cy="182"/>
              <a:chOff x="0" y="873"/>
              <a:chExt cx="3136" cy="182"/>
            </a:xfrm>
          </p:grpSpPr>
          <p:sp>
            <p:nvSpPr>
              <p:cNvPr id="1040" name="Rectangle 16"/>
              <p:cNvSpPr>
                <a:spLocks noChangeArrowheads="1"/>
              </p:cNvSpPr>
              <p:nvPr/>
            </p:nvSpPr>
            <p:spPr bwMode="auto">
              <a:xfrm>
                <a:off x="2792" y="873"/>
                <a:ext cx="344" cy="182"/>
              </a:xfrm>
              <a:prstGeom prst="rect">
                <a:avLst/>
              </a:prstGeom>
              <a:solidFill>
                <a:srgbClr val="0000E0"/>
              </a:solidFill>
              <a:ln w="25400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CA"/>
              </a:p>
            </p:txBody>
          </p:sp>
          <p:sp>
            <p:nvSpPr>
              <p:cNvPr id="1041" name="Rectangle 17"/>
              <p:cNvSpPr>
                <a:spLocks noChangeArrowheads="1"/>
              </p:cNvSpPr>
              <p:nvPr/>
            </p:nvSpPr>
            <p:spPr bwMode="auto">
              <a:xfrm>
                <a:off x="0" y="873"/>
                <a:ext cx="2750" cy="182"/>
              </a:xfrm>
              <a:prstGeom prst="rect">
                <a:avLst/>
              </a:prstGeom>
              <a:solidFill>
                <a:srgbClr val="0000E0"/>
              </a:solidFill>
              <a:ln w="25400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CA"/>
              </a:p>
            </p:txBody>
          </p:sp>
        </p:grpSp>
      </p:grpSp>
      <p:sp>
        <p:nvSpPr>
          <p:cNvPr id="1044" name="Rectangle 20"/>
          <p:cNvSpPr>
            <a:spLocks noGrp="1" noChangeArrowheads="1"/>
          </p:cNvSpPr>
          <p:nvPr>
            <p:ph type="title"/>
          </p:nvPr>
        </p:nvSpPr>
        <p:spPr bwMode="auto">
          <a:xfrm>
            <a:off x="673100" y="171450"/>
            <a:ext cx="7753350" cy="1123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45" name="Rectangle 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5pPr>
      <a:lvl6pPr marL="457200" algn="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6pPr>
      <a:lvl7pPr marL="914400" algn="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7pPr>
      <a:lvl8pPr marL="1371600" algn="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8pPr>
      <a:lvl9pPr marL="1828800" algn="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Monotype Sort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0000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00000"/>
        <a:buChar char="»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00000"/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0000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0000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0000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0000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0000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4282" y="1000108"/>
            <a:ext cx="8701118" cy="1447800"/>
          </a:xfrm>
          <a:ln w="38100">
            <a:solidFill>
              <a:schemeClr val="tx2"/>
            </a:solidFill>
          </a:ln>
        </p:spPr>
        <p:txBody>
          <a:bodyPr/>
          <a:lstStyle/>
          <a:p>
            <a:pPr algn="ctr">
              <a:buFont typeface="Monotype Sorts" pitchFamily="2" charset="2"/>
              <a:buNone/>
            </a:pPr>
            <a:r>
              <a:rPr lang="en-US" b="1" dirty="0" smtClean="0"/>
              <a:t>Pregnancy Diagnosis in Bovine</a:t>
            </a:r>
            <a:endParaRPr lang="en-US" b="1" dirty="0"/>
          </a:p>
        </p:txBody>
      </p:sp>
      <p:sp>
        <p:nvSpPr>
          <p:cNvPr id="52228" name="Oval 4"/>
          <p:cNvSpPr>
            <a:spLocks noChangeArrowheads="1"/>
          </p:cNvSpPr>
          <p:nvPr/>
        </p:nvSpPr>
        <p:spPr bwMode="auto">
          <a:xfrm>
            <a:off x="533400" y="3581400"/>
            <a:ext cx="8305800" cy="2209800"/>
          </a:xfrm>
          <a:prstGeom prst="ellipse">
            <a:avLst/>
          </a:prstGeom>
          <a:gradFill rotWithShape="1">
            <a:gsLst>
              <a:gs pos="0">
                <a:schemeClr val="accent1"/>
              </a:gs>
              <a:gs pos="100000">
                <a:srgbClr val="F4E90A"/>
              </a:gs>
            </a:gsLst>
            <a:lin ang="5400000" scaled="1"/>
          </a:gradFill>
          <a:ln w="38100" cmpd="dbl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sz="2400" b="1" dirty="0" err="1" smtClean="0">
                <a:solidFill>
                  <a:srgbClr val="000066"/>
                </a:solidFill>
              </a:rPr>
              <a:t>Dr.Chandrashekhar</a:t>
            </a:r>
            <a:r>
              <a:rPr lang="en-US" sz="2400" b="1" dirty="0" smtClean="0">
                <a:solidFill>
                  <a:srgbClr val="000066"/>
                </a:solidFill>
              </a:rPr>
              <a:t> Azad</a:t>
            </a:r>
            <a:endParaRPr lang="en-US" sz="2400" b="1" dirty="0">
              <a:solidFill>
                <a:srgbClr val="000066"/>
              </a:solidFill>
            </a:endParaRPr>
          </a:p>
          <a:p>
            <a:pPr algn="ctr"/>
            <a:r>
              <a:rPr lang="en-US" sz="1800" b="1" dirty="0" smtClean="0">
                <a:solidFill>
                  <a:srgbClr val="000066"/>
                </a:solidFill>
              </a:rPr>
              <a:t>Department </a:t>
            </a:r>
            <a:r>
              <a:rPr lang="en-US" sz="1800" b="1" dirty="0">
                <a:solidFill>
                  <a:srgbClr val="000066"/>
                </a:solidFill>
              </a:rPr>
              <a:t>of </a:t>
            </a:r>
            <a:r>
              <a:rPr lang="en-US" sz="1800" b="1" dirty="0" smtClean="0">
                <a:solidFill>
                  <a:srgbClr val="000066"/>
                </a:solidFill>
              </a:rPr>
              <a:t>V</a:t>
            </a:r>
            <a:r>
              <a:rPr lang="en-US" b="1" dirty="0" smtClean="0">
                <a:solidFill>
                  <a:srgbClr val="000066"/>
                </a:solidFill>
              </a:rPr>
              <a:t>eterinary</a:t>
            </a:r>
            <a:r>
              <a:rPr lang="en-US" sz="1800" b="1" dirty="0" smtClean="0">
                <a:solidFill>
                  <a:srgbClr val="000066"/>
                </a:solidFill>
              </a:rPr>
              <a:t> </a:t>
            </a:r>
            <a:r>
              <a:rPr lang="en-US" sz="1800" b="1" dirty="0">
                <a:solidFill>
                  <a:srgbClr val="000066"/>
                </a:solidFill>
              </a:rPr>
              <a:t>Gynaecology &amp; Obstetrics</a:t>
            </a:r>
          </a:p>
          <a:p>
            <a:pPr algn="ctr"/>
            <a:r>
              <a:rPr lang="en-US" b="1" dirty="0" smtClean="0">
                <a:solidFill>
                  <a:srgbClr val="000066"/>
                </a:solidFill>
              </a:rPr>
              <a:t>Bihar</a:t>
            </a:r>
            <a:r>
              <a:rPr lang="en-US" sz="1800" b="1" dirty="0" smtClean="0">
                <a:solidFill>
                  <a:srgbClr val="000066"/>
                </a:solidFill>
              </a:rPr>
              <a:t> Animal Sciences </a:t>
            </a:r>
            <a:r>
              <a:rPr lang="en-US" sz="1800" b="1" smtClean="0">
                <a:solidFill>
                  <a:srgbClr val="000066"/>
                </a:solidFill>
              </a:rPr>
              <a:t>University,Patna </a:t>
            </a:r>
            <a:endParaRPr lang="en-US" sz="20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Objective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Early pregnancy diagnosis is essential for successful breeding </a:t>
            </a:r>
            <a:r>
              <a:rPr lang="en-US" dirty="0" err="1" smtClean="0"/>
              <a:t>programme</a:t>
            </a:r>
            <a:r>
              <a:rPr lang="en-US" dirty="0" smtClean="0"/>
              <a:t>. </a:t>
            </a:r>
          </a:p>
          <a:p>
            <a:r>
              <a:rPr lang="en-US" dirty="0" smtClean="0"/>
              <a:t>To differentiate the pregnancy and abnormal conditions of the uterus.</a:t>
            </a:r>
          </a:p>
          <a:p>
            <a:r>
              <a:rPr lang="en-US" dirty="0" smtClean="0"/>
              <a:t>To detect the pregnant and non pregnant animal.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584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-99392"/>
            <a:ext cx="7778750" cy="1104900"/>
          </a:xfrm>
        </p:spPr>
        <p:txBody>
          <a:bodyPr/>
          <a:lstStyle/>
          <a:p>
            <a:r>
              <a:rPr lang="en-US" sz="4500" dirty="0" smtClean="0"/>
              <a:t>Methods of pregnancy Diagnosis </a:t>
            </a:r>
            <a:endParaRPr lang="en-US" sz="45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8582903"/>
              </p:ext>
            </p:extLst>
          </p:nvPr>
        </p:nvGraphicFramePr>
        <p:xfrm>
          <a:off x="539553" y="764701"/>
          <a:ext cx="8064896" cy="5832650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1259188">
                  <a:extLst>
                    <a:ext uri="{9D8B030D-6E8A-4147-A177-3AD203B41FA5}">
                      <a16:colId xmlns:a16="http://schemas.microsoft.com/office/drawing/2014/main" val="1891010431"/>
                    </a:ext>
                  </a:extLst>
                </a:gridCol>
                <a:gridCol w="2773260">
                  <a:extLst>
                    <a:ext uri="{9D8B030D-6E8A-4147-A177-3AD203B41FA5}">
                      <a16:colId xmlns:a16="http://schemas.microsoft.com/office/drawing/2014/main" val="3614393463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3312418194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2503739029"/>
                    </a:ext>
                  </a:extLst>
                </a:gridCol>
              </a:tblGrid>
              <a:tr h="411912">
                <a:tc>
                  <a:txBody>
                    <a:bodyPr/>
                    <a:lstStyle/>
                    <a:p>
                      <a:r>
                        <a:rPr lang="en-IN" dirty="0" smtClean="0"/>
                        <a:t>Sr. No. 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smtClean="0"/>
                        <a:t>Method 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smtClean="0"/>
                        <a:t>Cause 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smtClean="0"/>
                        <a:t>Species 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0677849"/>
                  </a:ext>
                </a:extLst>
              </a:tr>
              <a:tr h="661543">
                <a:tc>
                  <a:txBody>
                    <a:bodyPr/>
                    <a:lstStyle/>
                    <a:p>
                      <a:r>
                        <a:rPr lang="en-IN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1.</a:t>
                      </a:r>
                      <a:endParaRPr lang="en-IN" sz="1400" b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baseline="0" dirty="0" err="1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Managemental</a:t>
                      </a:r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Non return to oestrous </a:t>
                      </a:r>
                      <a:endParaRPr lang="en-IN" sz="1400" baseline="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Cattle</a:t>
                      </a:r>
                      <a:r>
                        <a:rPr lang="en-IN" sz="1400" dirty="0" smtClean="0">
                          <a:solidFill>
                            <a:srgbClr val="002060"/>
                          </a:solidFill>
                        </a:rPr>
                        <a:t>, Buffalo,</a:t>
                      </a:r>
                    </a:p>
                    <a:p>
                      <a:r>
                        <a:rPr lang="en-IN" sz="1400" dirty="0" err="1" smtClean="0">
                          <a:solidFill>
                            <a:srgbClr val="002060"/>
                          </a:solidFill>
                        </a:rPr>
                        <a:t>Sheep,Goat,Sow</a:t>
                      </a:r>
                      <a:endParaRPr lang="en-IN" sz="1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2939675"/>
                  </a:ext>
                </a:extLst>
              </a:tr>
              <a:tr h="661543">
                <a:tc>
                  <a:txBody>
                    <a:bodyPr/>
                    <a:lstStyle/>
                    <a:p>
                      <a:r>
                        <a:rPr lang="en-IN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2.</a:t>
                      </a:r>
                      <a:endParaRPr lang="en-IN" sz="1400" b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dirty="0" smtClean="0">
                          <a:solidFill>
                            <a:sysClr val="windowText" lastClr="000000"/>
                          </a:solidFill>
                        </a:rPr>
                        <a:t>Clinical</a:t>
                      </a:r>
                      <a:r>
                        <a:rPr lang="en-IN" sz="1400" dirty="0" smtClean="0"/>
                        <a:t> </a:t>
                      </a:r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Rectal Palpation </a:t>
                      </a:r>
                      <a:endParaRPr lang="en-IN" sz="1400" baseline="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Cattle, Buffalo,</a:t>
                      </a:r>
                    </a:p>
                    <a:p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Sheep, Goat, Sow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4954828"/>
                  </a:ext>
                </a:extLst>
              </a:tr>
              <a:tr h="661543">
                <a:tc>
                  <a:txBody>
                    <a:bodyPr/>
                    <a:lstStyle/>
                    <a:p>
                      <a:endParaRPr lang="en-IN" sz="1400" b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Radiography </a:t>
                      </a:r>
                      <a:endParaRPr lang="en-IN" sz="1400" baseline="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Canine </a:t>
                      </a:r>
                    </a:p>
                    <a:p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Sheep, Goat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5549604"/>
                  </a:ext>
                </a:extLst>
              </a:tr>
              <a:tr h="378025">
                <a:tc>
                  <a:txBody>
                    <a:bodyPr/>
                    <a:lstStyle/>
                    <a:p>
                      <a:endParaRPr lang="en-IN" sz="1400" b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USG</a:t>
                      </a:r>
                      <a:endParaRPr lang="en-IN" sz="1400" baseline="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All species </a:t>
                      </a:r>
                      <a:endParaRPr lang="en-IN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4178368"/>
                  </a:ext>
                </a:extLst>
              </a:tr>
              <a:tr h="661543">
                <a:tc>
                  <a:txBody>
                    <a:bodyPr/>
                    <a:lstStyle/>
                    <a:p>
                      <a:endParaRPr lang="en-IN" sz="1400" b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dirty="0" smtClean="0">
                          <a:solidFill>
                            <a:srgbClr val="002060"/>
                          </a:solidFill>
                        </a:rPr>
                        <a:t>Abdominal palpation </a:t>
                      </a:r>
                      <a:endParaRPr lang="en-IN" sz="1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dirty="0" smtClean="0">
                          <a:solidFill>
                            <a:srgbClr val="002060"/>
                          </a:solidFill>
                        </a:rPr>
                        <a:t>Canine </a:t>
                      </a:r>
                      <a:endParaRPr lang="en-IN" sz="1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1696328"/>
                  </a:ext>
                </a:extLst>
              </a:tr>
              <a:tr h="661543">
                <a:tc>
                  <a:txBody>
                    <a:bodyPr/>
                    <a:lstStyle/>
                    <a:p>
                      <a:endParaRPr lang="en-IN" sz="1400" b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dirty="0" smtClean="0">
                          <a:solidFill>
                            <a:srgbClr val="002060"/>
                          </a:solidFill>
                        </a:rPr>
                        <a:t>Abdominal </a:t>
                      </a:r>
                      <a:r>
                        <a:rPr lang="en-IN" sz="1400" dirty="0" err="1" smtClean="0">
                          <a:solidFill>
                            <a:srgbClr val="002060"/>
                          </a:solidFill>
                        </a:rPr>
                        <a:t>ballotment</a:t>
                      </a:r>
                      <a:r>
                        <a:rPr lang="en-IN" sz="140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Cattle, Buffalo,</a:t>
                      </a:r>
                    </a:p>
                    <a:p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Sheep, Goat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2735706"/>
                  </a:ext>
                </a:extLst>
              </a:tr>
              <a:tr h="411912">
                <a:tc>
                  <a:txBody>
                    <a:bodyPr/>
                    <a:lstStyle/>
                    <a:p>
                      <a:endParaRPr lang="en-IN" sz="1400" b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dirty="0" smtClean="0">
                          <a:solidFill>
                            <a:srgbClr val="002060"/>
                          </a:solidFill>
                        </a:rPr>
                        <a:t>Recto-abdominal</a:t>
                      </a:r>
                      <a:r>
                        <a:rPr lang="en-IN" sz="1400" dirty="0" smtClean="0"/>
                        <a:t> </a:t>
                      </a:r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dirty="0" smtClean="0">
                          <a:solidFill>
                            <a:srgbClr val="002060"/>
                          </a:solidFill>
                        </a:rPr>
                        <a:t>Sheep</a:t>
                      </a:r>
                      <a:endParaRPr lang="en-IN" sz="1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317341"/>
                  </a:ext>
                </a:extLst>
              </a:tr>
              <a:tr h="661543">
                <a:tc>
                  <a:txBody>
                    <a:bodyPr/>
                    <a:lstStyle/>
                    <a:p>
                      <a:r>
                        <a:rPr lang="en-IN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3.</a:t>
                      </a:r>
                      <a:endParaRPr lang="en-IN" sz="1400" b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dirty="0" smtClean="0">
                          <a:solidFill>
                            <a:srgbClr val="002060"/>
                          </a:solidFill>
                        </a:rPr>
                        <a:t>Lab Test method </a:t>
                      </a:r>
                      <a:endParaRPr lang="en-IN" sz="1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dirty="0" err="1" smtClean="0">
                          <a:solidFill>
                            <a:srgbClr val="002060"/>
                          </a:solidFill>
                        </a:rPr>
                        <a:t>Bacl</a:t>
                      </a:r>
                      <a:r>
                        <a:rPr lang="en-IN" sz="1400" dirty="0" smtClean="0">
                          <a:solidFill>
                            <a:srgbClr val="002060"/>
                          </a:solidFill>
                        </a:rPr>
                        <a:t> 2,Cuboni Test</a:t>
                      </a:r>
                      <a:endParaRPr lang="en-IN" sz="1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Cattle, </a:t>
                      </a:r>
                      <a:r>
                        <a:rPr lang="en-IN" sz="1400" baseline="0" dirty="0" err="1" smtClean="0">
                          <a:solidFill>
                            <a:srgbClr val="002060"/>
                          </a:solidFill>
                        </a:rPr>
                        <a:t>Buffalo,Mare</a:t>
                      </a:r>
                      <a:r>
                        <a:rPr lang="en-IN" sz="1400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endParaRPr lang="en-IN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8136414"/>
                  </a:ext>
                </a:extLst>
              </a:tr>
              <a:tr h="661543">
                <a:tc>
                  <a:txBody>
                    <a:bodyPr/>
                    <a:lstStyle/>
                    <a:p>
                      <a:r>
                        <a:rPr lang="en-IN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4.</a:t>
                      </a:r>
                      <a:endParaRPr lang="en-IN" sz="1400" b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dirty="0" smtClean="0">
                          <a:solidFill>
                            <a:srgbClr val="002060"/>
                          </a:solidFill>
                        </a:rPr>
                        <a:t>Lab method (Immunological)</a:t>
                      </a:r>
                      <a:endParaRPr lang="en-IN" sz="1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dirty="0" err="1" smtClean="0">
                          <a:solidFill>
                            <a:srgbClr val="002060"/>
                          </a:solidFill>
                        </a:rPr>
                        <a:t>Progestrone</a:t>
                      </a:r>
                      <a:r>
                        <a:rPr lang="en-IN" sz="1400" dirty="0" smtClean="0">
                          <a:solidFill>
                            <a:srgbClr val="002060"/>
                          </a:solidFill>
                        </a:rPr>
                        <a:t>,   </a:t>
                      </a:r>
                      <a:r>
                        <a:rPr lang="en-IN" sz="1400" dirty="0" err="1" smtClean="0">
                          <a:solidFill>
                            <a:srgbClr val="002060"/>
                          </a:solidFill>
                        </a:rPr>
                        <a:t>Estrogen</a:t>
                      </a:r>
                      <a:r>
                        <a:rPr lang="en-IN" sz="140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endParaRPr lang="en-IN" sz="1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400" dirty="0" smtClean="0">
                          <a:solidFill>
                            <a:srgbClr val="002060"/>
                          </a:solidFill>
                        </a:rPr>
                        <a:t>All Species </a:t>
                      </a:r>
                      <a:endParaRPr lang="en-IN" sz="1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4842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4253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External Examination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>
                <a:solidFill>
                  <a:srgbClr val="FF0000"/>
                </a:solidFill>
              </a:rPr>
              <a:t>1.Visual examination</a:t>
            </a:r>
          </a:p>
          <a:p>
            <a:r>
              <a:rPr lang="en-US" dirty="0" smtClean="0"/>
              <a:t>Fattening tendency of animal</a:t>
            </a:r>
          </a:p>
          <a:p>
            <a:r>
              <a:rPr lang="en-US" dirty="0" smtClean="0"/>
              <a:t>Increase in bodyweight</a:t>
            </a:r>
          </a:p>
          <a:p>
            <a:r>
              <a:rPr lang="en-US" dirty="0" smtClean="0"/>
              <a:t>Flanks become hollow and spine appears more prominent.</a:t>
            </a:r>
          </a:p>
          <a:p>
            <a:r>
              <a:rPr lang="en-US" dirty="0" smtClean="0"/>
              <a:t>Cessation of estrus cycle after A.I and natural service.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sz="3200" dirty="0" smtClean="0">
                <a:solidFill>
                  <a:srgbClr val="FF0000"/>
                </a:solidFill>
              </a:rPr>
              <a:t/>
            </a:r>
            <a:br>
              <a:rPr lang="en-US" sz="3200" dirty="0" smtClean="0">
                <a:solidFill>
                  <a:srgbClr val="FF0000"/>
                </a:solidFill>
              </a:rPr>
            </a:br>
            <a:r>
              <a:rPr lang="en-US" sz="3200" dirty="0" smtClean="0">
                <a:solidFill>
                  <a:srgbClr val="FF0000"/>
                </a:solidFill>
              </a:rPr>
              <a:t>2.Abdominal ballottement: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 smtClean="0"/>
              <a:t>Abdominal ballottement of fetus can be done from 7 month onwards. </a:t>
            </a:r>
          </a:p>
          <a:p>
            <a:r>
              <a:rPr lang="en-US" sz="3200" dirty="0" smtClean="0"/>
              <a:t>Press abdomen right side by closed first and release suddenly and apply the palm against the abdominal wall to feel the fetus which hits the palm.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Internal Examination (Per rectal palpation)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12776"/>
            <a:ext cx="7719986" cy="4202198"/>
          </a:xfrm>
        </p:spPr>
        <p:txBody>
          <a:bodyPr/>
          <a:lstStyle/>
          <a:p>
            <a:pPr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Advantage of P.D – </a:t>
            </a:r>
          </a:p>
          <a:p>
            <a:r>
              <a:rPr lang="en-US" sz="2800" dirty="0" smtClean="0"/>
              <a:t>Provide immediate answer.</a:t>
            </a:r>
          </a:p>
          <a:p>
            <a:r>
              <a:rPr lang="en-US" sz="2800" dirty="0" smtClean="0"/>
              <a:t>Non pregnant cow treated early.</a:t>
            </a:r>
            <a:endParaRPr lang="en-US" sz="2800" dirty="0" smtClean="0">
              <a:solidFill>
                <a:srgbClr val="FF0000"/>
              </a:solidFill>
            </a:endParaRPr>
          </a:p>
          <a:p>
            <a:r>
              <a:rPr lang="en-US" sz="2800" dirty="0" smtClean="0"/>
              <a:t>Require minimum equipment and few person.</a:t>
            </a:r>
          </a:p>
          <a:p>
            <a:pPr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Common errors in rectal palpation</a:t>
            </a:r>
          </a:p>
          <a:p>
            <a:r>
              <a:rPr lang="en-US" sz="2800" dirty="0" smtClean="0"/>
              <a:t>Failure to retract the uterus, abnormal uterine contents (</a:t>
            </a:r>
            <a:r>
              <a:rPr lang="en-US" sz="2800" dirty="0" err="1" smtClean="0"/>
              <a:t>pyometra</a:t>
            </a:r>
            <a:r>
              <a:rPr lang="en-US" sz="2800" dirty="0" smtClean="0"/>
              <a:t> and </a:t>
            </a:r>
            <a:r>
              <a:rPr lang="en-US" sz="2800" dirty="0" err="1" smtClean="0"/>
              <a:t>mucometra</a:t>
            </a:r>
            <a:r>
              <a:rPr lang="en-US" sz="2800" dirty="0" smtClean="0"/>
              <a:t>), incorrect service dates and Loss due to mishandling of uterus in  early pregnancy diagnosis.</a:t>
            </a:r>
          </a:p>
          <a:p>
            <a:endParaRPr lang="en-US" sz="3200" dirty="0" smtClean="0"/>
          </a:p>
          <a:p>
            <a:endParaRPr lang="en-US" sz="32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>
                <a:solidFill>
                  <a:srgbClr val="FF0000"/>
                </a:solidFill>
              </a:rPr>
              <a:t>Changes observed during pregnancy by per rectal palpation. 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sz="3200" dirty="0" smtClean="0"/>
              <a:t>   </a:t>
            </a:r>
            <a:r>
              <a:rPr lang="en-US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Palpation at 35-40 days.</a:t>
            </a:r>
          </a:p>
          <a:p>
            <a:r>
              <a:rPr lang="en-US" sz="3200" dirty="0" smtClean="0"/>
              <a:t>Uterus at pelvic floor.</a:t>
            </a:r>
          </a:p>
          <a:p>
            <a:r>
              <a:rPr lang="en-US" sz="3200" dirty="0" smtClean="0"/>
              <a:t>Asymmetry of uterine horn and amount of fluid 30-80 ml.</a:t>
            </a:r>
          </a:p>
          <a:p>
            <a:r>
              <a:rPr lang="en-US" sz="3200" dirty="0" smtClean="0"/>
              <a:t>Slipping of fetal membranes.</a:t>
            </a:r>
          </a:p>
          <a:p>
            <a:r>
              <a:rPr lang="en-US" sz="3200" dirty="0" smtClean="0"/>
              <a:t>Horn diameter- 4-5 cm ( 3 fingers)</a:t>
            </a:r>
          </a:p>
          <a:p>
            <a:r>
              <a:rPr lang="en-US" sz="3200" dirty="0" smtClean="0"/>
              <a:t>C.L on </a:t>
            </a:r>
            <a:r>
              <a:rPr lang="en-US" sz="3200" dirty="0" err="1" smtClean="0"/>
              <a:t>ipsilateral</a:t>
            </a:r>
            <a:r>
              <a:rPr lang="en-US" sz="3200" dirty="0" smtClean="0"/>
              <a:t> ovary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Palpation at 45-50 days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786" y="1500174"/>
            <a:ext cx="7786742" cy="4786346"/>
          </a:xfrm>
        </p:spPr>
        <p:txBody>
          <a:bodyPr/>
          <a:lstStyle/>
          <a:p>
            <a:pPr>
              <a:buNone/>
            </a:pPr>
            <a:endParaRPr lang="en-US" dirty="0" smtClean="0"/>
          </a:p>
          <a:p>
            <a:r>
              <a:rPr lang="en-US" dirty="0" smtClean="0"/>
              <a:t>Asymmetry of uterine horn and amount of fluid 80-100 ml.</a:t>
            </a:r>
          </a:p>
          <a:p>
            <a:r>
              <a:rPr lang="en-US" dirty="0" smtClean="0"/>
              <a:t>Pregnant horn diameter 5-6.5 cm( 4 fingers)</a:t>
            </a:r>
          </a:p>
          <a:p>
            <a:r>
              <a:rPr lang="en-US" dirty="0" smtClean="0"/>
              <a:t>Slipping of fetal membrane</a:t>
            </a:r>
          </a:p>
          <a:p>
            <a:r>
              <a:rPr lang="en-US" dirty="0" smtClean="0"/>
              <a:t>C.L on </a:t>
            </a:r>
            <a:r>
              <a:rPr lang="en-US" dirty="0" err="1" smtClean="0"/>
              <a:t>ipsilateral</a:t>
            </a:r>
            <a:r>
              <a:rPr lang="en-US" dirty="0" smtClean="0"/>
              <a:t> ovary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Palpation at 60 days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24" y="1142984"/>
            <a:ext cx="7772400" cy="4876800"/>
          </a:xfrm>
        </p:spPr>
        <p:txBody>
          <a:bodyPr/>
          <a:lstStyle/>
          <a:p>
            <a:r>
              <a:rPr lang="en-US" sz="2800" dirty="0" smtClean="0"/>
              <a:t>Uterus slightly over the pelvic brim.</a:t>
            </a:r>
          </a:p>
          <a:p>
            <a:r>
              <a:rPr lang="en-US" sz="2800" dirty="0" smtClean="0"/>
              <a:t>Uterine horn feels like a balloon filled with water.</a:t>
            </a:r>
          </a:p>
          <a:p>
            <a:r>
              <a:rPr lang="en-US" sz="2800" dirty="0" smtClean="0"/>
              <a:t>Fetus mouse size ( 5 cm long) </a:t>
            </a:r>
          </a:p>
          <a:p>
            <a:r>
              <a:rPr lang="en-US" sz="2800" dirty="0" smtClean="0"/>
              <a:t>Pregnant uterus </a:t>
            </a:r>
            <a:r>
              <a:rPr lang="en-US" sz="2800" dirty="0" err="1" smtClean="0"/>
              <a:t>diam</a:t>
            </a:r>
            <a:r>
              <a:rPr lang="en-US" sz="2800" dirty="0" smtClean="0"/>
              <a:t> - 6.5 - 7.6 cm </a:t>
            </a:r>
          </a:p>
        </p:txBody>
      </p:sp>
      <p:pic>
        <p:nvPicPr>
          <p:cNvPr id="7169" name="Picture 1" descr="J:\2016-02-19\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3786190"/>
            <a:ext cx="6858048" cy="2643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Palpation at  90 days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0100" y="1357298"/>
            <a:ext cx="7772400" cy="3214710"/>
          </a:xfrm>
        </p:spPr>
        <p:txBody>
          <a:bodyPr/>
          <a:lstStyle/>
          <a:p>
            <a:r>
              <a:rPr lang="en-US" sz="2800" dirty="0" smtClean="0"/>
              <a:t>Pulled well over the pelvic brim.</a:t>
            </a:r>
          </a:p>
          <a:p>
            <a:r>
              <a:rPr lang="en-US" sz="2800" dirty="0" smtClean="0"/>
              <a:t>Pregnant horn diameter 8 -10 cm.</a:t>
            </a:r>
          </a:p>
          <a:p>
            <a:r>
              <a:rPr lang="en-US" sz="2800" dirty="0" smtClean="0"/>
              <a:t>Fetus 10-15 cm long.</a:t>
            </a:r>
          </a:p>
          <a:p>
            <a:r>
              <a:rPr lang="en-US" sz="2800" dirty="0" err="1" smtClean="0"/>
              <a:t>Placentomes</a:t>
            </a:r>
            <a:r>
              <a:rPr lang="en-US" sz="2800" dirty="0" smtClean="0"/>
              <a:t> ( 1-2 cm) may be palpated</a:t>
            </a:r>
          </a:p>
          <a:p>
            <a:r>
              <a:rPr lang="en-US" sz="2800" dirty="0" smtClean="0"/>
              <a:t>Pencil size middle uterine artery.</a:t>
            </a:r>
          </a:p>
          <a:p>
            <a:r>
              <a:rPr lang="en-US" sz="2800" dirty="0" smtClean="0"/>
              <a:t>Fetal bump present.</a:t>
            </a:r>
          </a:p>
          <a:p>
            <a:pPr>
              <a:buNone/>
            </a:pPr>
            <a:endParaRPr lang="en-US" sz="2800" dirty="0" smtClean="0"/>
          </a:p>
        </p:txBody>
      </p:sp>
      <p:pic>
        <p:nvPicPr>
          <p:cNvPr id="6147" name="Picture 3" descr="J:\2016-02-19\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4429132"/>
            <a:ext cx="6643734" cy="24288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Palpation at 120 days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1200"/>
            <a:ext cx="7772400" cy="2662246"/>
          </a:xfrm>
        </p:spPr>
        <p:txBody>
          <a:bodyPr/>
          <a:lstStyle/>
          <a:p>
            <a:r>
              <a:rPr lang="en-US" sz="2800" dirty="0" smtClean="0"/>
              <a:t>Cervix pulled toward pelvic brim.</a:t>
            </a:r>
          </a:p>
          <a:p>
            <a:r>
              <a:rPr lang="en-US" sz="2800" dirty="0" smtClean="0"/>
              <a:t>Uterine horn diameter more than 18 cm.</a:t>
            </a:r>
          </a:p>
          <a:p>
            <a:r>
              <a:rPr lang="en-US" sz="2800" dirty="0" smtClean="0"/>
              <a:t>Fetus size 25-30 cm long.</a:t>
            </a:r>
          </a:p>
          <a:p>
            <a:r>
              <a:rPr lang="en-US" sz="2800" dirty="0" smtClean="0"/>
              <a:t>Small </a:t>
            </a:r>
            <a:r>
              <a:rPr lang="en-US" sz="2800" dirty="0" err="1" smtClean="0"/>
              <a:t>placentomes</a:t>
            </a:r>
            <a:r>
              <a:rPr lang="en-US" sz="2800" dirty="0" smtClean="0"/>
              <a:t> ( Cherry size)</a:t>
            </a:r>
          </a:p>
          <a:p>
            <a:r>
              <a:rPr lang="en-US" sz="2800" dirty="0" err="1" smtClean="0"/>
              <a:t>Fremitus</a:t>
            </a:r>
            <a:r>
              <a:rPr lang="en-US" sz="2800" dirty="0" smtClean="0"/>
              <a:t> prominent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</p:txBody>
      </p:sp>
      <p:pic>
        <p:nvPicPr>
          <p:cNvPr id="5121" name="Picture 1" descr="J:\2016-02-19\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572008"/>
            <a:ext cx="6286544" cy="22859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Palpation at 150 days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Uterus at abdominal cavity.</a:t>
            </a:r>
          </a:p>
          <a:p>
            <a:r>
              <a:rPr lang="en-US" dirty="0" err="1" smtClean="0"/>
              <a:t>Placentomes</a:t>
            </a:r>
            <a:r>
              <a:rPr lang="en-US" dirty="0" smtClean="0"/>
              <a:t> ( walnut sized)</a:t>
            </a:r>
          </a:p>
          <a:p>
            <a:r>
              <a:rPr lang="en-US" dirty="0" smtClean="0"/>
              <a:t>Fetus size - 35-40 cm long </a:t>
            </a:r>
          </a:p>
          <a:p>
            <a:r>
              <a:rPr lang="en-US" dirty="0" err="1" smtClean="0"/>
              <a:t>Fremitus</a:t>
            </a:r>
            <a:r>
              <a:rPr lang="en-US" dirty="0" smtClean="0"/>
              <a:t> more prominent.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Palpation at 170-230days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786" y="1285860"/>
            <a:ext cx="7772400" cy="3571900"/>
          </a:xfrm>
        </p:spPr>
        <p:txBody>
          <a:bodyPr/>
          <a:lstStyle/>
          <a:p>
            <a:r>
              <a:rPr lang="en-US" sz="2800" dirty="0" smtClean="0"/>
              <a:t>Dorsal wall of uterus tight and difficult to palpate.</a:t>
            </a:r>
          </a:p>
          <a:p>
            <a:r>
              <a:rPr lang="en-US" sz="2800" dirty="0" err="1" smtClean="0"/>
              <a:t>Placentomes</a:t>
            </a:r>
            <a:r>
              <a:rPr lang="en-US" sz="2800" dirty="0" smtClean="0"/>
              <a:t> difficult to palpate.</a:t>
            </a:r>
          </a:p>
          <a:p>
            <a:r>
              <a:rPr lang="en-US" sz="2800" dirty="0" smtClean="0"/>
              <a:t>Cervix at pelvic brim.</a:t>
            </a:r>
          </a:p>
          <a:p>
            <a:pPr>
              <a:buNone/>
            </a:pPr>
            <a:r>
              <a:rPr lang="en-US" sz="3000" dirty="0" smtClean="0">
                <a:solidFill>
                  <a:srgbClr val="FFFF00"/>
                </a:solidFill>
              </a:rPr>
              <a:t>Palpation at 230-280 days.</a:t>
            </a:r>
          </a:p>
          <a:p>
            <a:r>
              <a:rPr lang="en-US" sz="2800" dirty="0" smtClean="0"/>
              <a:t>Fetal head and limbs palpate.</a:t>
            </a:r>
          </a:p>
          <a:p>
            <a:r>
              <a:rPr lang="en-US" sz="2800" dirty="0" smtClean="0"/>
              <a:t>Fetal movement and reflexes can be felt.</a:t>
            </a:r>
          </a:p>
          <a:p>
            <a:pPr>
              <a:buNone/>
            </a:pPr>
            <a:endParaRPr lang="en-US" sz="3000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928662" y="5214950"/>
            <a:ext cx="7072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3073" name="Picture 1" descr="J:\2016-02-19\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157191"/>
            <a:ext cx="4929222" cy="19291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Differential diagnosis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43050"/>
            <a:ext cx="7858180" cy="5429264"/>
          </a:xfrm>
        </p:spPr>
        <p:txBody>
          <a:bodyPr/>
          <a:lstStyle/>
          <a:p>
            <a:r>
              <a:rPr lang="en-US" sz="2800" dirty="0" smtClean="0"/>
              <a:t>Filled urinary bladder trace from cervix whether enlarged mass is in continuation with the cervix.</a:t>
            </a:r>
          </a:p>
          <a:p>
            <a:r>
              <a:rPr lang="en-US" sz="2800" dirty="0" smtClean="0"/>
              <a:t>Rumen feels like a doughy, flaccid mass whereas gravid uterus gives live feeling.</a:t>
            </a:r>
          </a:p>
          <a:p>
            <a:r>
              <a:rPr lang="en-US" sz="2800" dirty="0" err="1" smtClean="0"/>
              <a:t>Metritis</a:t>
            </a:r>
            <a:r>
              <a:rPr lang="en-US" sz="2800" dirty="0" smtClean="0"/>
              <a:t> ( Thick uterine wall, no fluid feeling, Foul smelling discharge)</a:t>
            </a:r>
          </a:p>
          <a:p>
            <a:r>
              <a:rPr lang="en-US" sz="2800" dirty="0" err="1" smtClean="0"/>
              <a:t>Mucometra</a:t>
            </a:r>
            <a:r>
              <a:rPr lang="en-US" sz="2800" dirty="0" smtClean="0"/>
              <a:t> – No presence of fetus, </a:t>
            </a:r>
            <a:r>
              <a:rPr lang="en-US" sz="2800" dirty="0" err="1" smtClean="0"/>
              <a:t>Cotyldones</a:t>
            </a:r>
            <a:r>
              <a:rPr lang="en-US" sz="2800" dirty="0" smtClean="0"/>
              <a:t> absent.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714348" y="0"/>
          <a:ext cx="7772400" cy="64900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76883">
                <a:tc>
                  <a:txBody>
                    <a:bodyPr/>
                    <a:lstStyle/>
                    <a:p>
                      <a:pPr algn="ctr"/>
                      <a:r>
                        <a:rPr lang="en-US" sz="2400" b="0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Pregnancy</a:t>
                      </a:r>
                      <a:endParaRPr lang="en-US" sz="2400" b="0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baseline="0" dirty="0" err="1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Pyometra</a:t>
                      </a:r>
                      <a:endParaRPr lang="en-US" sz="2400" b="0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6883">
                <a:tc>
                  <a:txBody>
                    <a:bodyPr/>
                    <a:lstStyle/>
                    <a:p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Dissimilar horns</a:t>
                      </a:r>
                      <a:endParaRPr lang="en-US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Similar horns except in cows where the uterine involution is not complete.</a:t>
                      </a:r>
                      <a:endParaRPr lang="en-US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6883">
                <a:tc>
                  <a:txBody>
                    <a:bodyPr/>
                    <a:lstStyle/>
                    <a:p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Uterine wall thin</a:t>
                      </a:r>
                      <a:endParaRPr lang="en-US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Uterine wall thick.</a:t>
                      </a:r>
                      <a:endParaRPr lang="en-US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6883">
                <a:tc>
                  <a:txBody>
                    <a:bodyPr/>
                    <a:lstStyle/>
                    <a:p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Live fluid feeling</a:t>
                      </a:r>
                      <a:endParaRPr lang="en-US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A thick fluid with no resilience.</a:t>
                      </a:r>
                      <a:endParaRPr lang="en-US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6883">
                <a:tc>
                  <a:txBody>
                    <a:bodyPr/>
                    <a:lstStyle/>
                    <a:p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Double slipping  fetus, </a:t>
                      </a:r>
                      <a:r>
                        <a:rPr lang="en-US" baseline="0" dirty="0" err="1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placentomes</a:t>
                      </a:r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 palpable depending </a:t>
                      </a:r>
                      <a:endParaRPr lang="en-US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No such positive signs of pregnancy.</a:t>
                      </a:r>
                      <a:endParaRPr lang="en-US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76883">
                <a:tc>
                  <a:txBody>
                    <a:bodyPr/>
                    <a:lstStyle/>
                    <a:p>
                      <a:pPr algn="ctr"/>
                      <a:r>
                        <a:rPr lang="en-US" sz="2000" b="1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Normal pregnancy </a:t>
                      </a:r>
                      <a:endParaRPr lang="en-US" sz="2000" b="1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Mummified fetus</a:t>
                      </a:r>
                      <a:endParaRPr lang="en-US" sz="2000" b="1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76883">
                <a:tc>
                  <a:txBody>
                    <a:bodyPr/>
                    <a:lstStyle/>
                    <a:p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Presence of fetal fluids , </a:t>
                      </a:r>
                      <a:r>
                        <a:rPr lang="en-US" baseline="0" dirty="0" err="1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placentomes</a:t>
                      </a:r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 and live fetus.</a:t>
                      </a:r>
                      <a:endParaRPr lang="en-US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Absence of fluid and </a:t>
                      </a:r>
                      <a:r>
                        <a:rPr lang="en-US" baseline="0" dirty="0" err="1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placentomes</a:t>
                      </a:r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 and uterus tightly contracted over a semisolid to solid fetal mass.</a:t>
                      </a:r>
                      <a:endParaRPr lang="en-US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76883">
                <a:tc>
                  <a:txBody>
                    <a:bodyPr/>
                    <a:lstStyle/>
                    <a:p>
                      <a:r>
                        <a:rPr lang="en-US" baseline="0" dirty="0" err="1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Fremitus</a:t>
                      </a:r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 present.</a:t>
                      </a:r>
                      <a:endParaRPr lang="en-US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Mostly absent</a:t>
                      </a:r>
                      <a:endParaRPr lang="en-US" baseline="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miley Face 4"/>
          <p:cNvSpPr/>
          <p:nvPr/>
        </p:nvSpPr>
        <p:spPr bwMode="auto">
          <a:xfrm>
            <a:off x="2143108" y="1857364"/>
            <a:ext cx="5000660" cy="4286280"/>
          </a:xfrm>
          <a:prstGeom prst="smileyFace">
            <a:avLst/>
          </a:prstGeom>
          <a:solidFill>
            <a:srgbClr val="FFC000"/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CA" sz="4400" b="0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latin typeface="Times New Roman" pitchFamily="18" charset="0"/>
              </a:rPr>
              <a:t>                                          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CA" sz="4400" dirty="0">
              <a:solidFill>
                <a:schemeClr val="bg1">
                  <a:lumMod val="75000"/>
                </a:schemeClr>
              </a:solidFill>
              <a:latin typeface="Times New Roman" pitchFamily="18" charset="0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CA" sz="4400" b="0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75000"/>
                  </a:schemeClr>
                </a:solidFill>
                <a:effectLst/>
                <a:latin typeface="Times New Roman" pitchFamily="18" charset="0"/>
              </a:rPr>
              <a:t>      </a:t>
            </a:r>
            <a:r>
              <a:rPr kumimoji="0" lang="en-CA" sz="4400" b="1" i="0" u="none" strike="noStrike" normalizeH="0" baseline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</a:rPr>
              <a:t>Thanks</a:t>
            </a:r>
            <a:endParaRPr kumimoji="0" lang="en-CA" sz="4400" b="0" i="0" u="none" strike="noStrike" cap="none" normalizeH="0" baseline="0" dirty="0" smtClean="0">
              <a:ln>
                <a:noFill/>
              </a:ln>
              <a:solidFill>
                <a:schemeClr val="bg1">
                  <a:lumMod val="75000"/>
                </a:schemeClr>
              </a:solidFill>
              <a:effectLst/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iamonds">
  <a:themeElements>
    <a:clrScheme name="">
      <a:dk1>
        <a:srgbClr val="919191"/>
      </a:dk1>
      <a:lt1>
        <a:srgbClr val="FFFFFF"/>
      </a:lt1>
      <a:dk2>
        <a:srgbClr val="006B61"/>
      </a:dk2>
      <a:lt2>
        <a:srgbClr val="FAFD00"/>
      </a:lt2>
      <a:accent1>
        <a:srgbClr val="8CF4EA"/>
      </a:accent1>
      <a:accent2>
        <a:srgbClr val="D073CE"/>
      </a:accent2>
      <a:accent3>
        <a:srgbClr val="AABAB7"/>
      </a:accent3>
      <a:accent4>
        <a:srgbClr val="DADADA"/>
      </a:accent4>
      <a:accent5>
        <a:srgbClr val="C5F8F3"/>
      </a:accent5>
      <a:accent6>
        <a:srgbClr val="BC68BA"/>
      </a:accent6>
      <a:hlink>
        <a:srgbClr val="D4A45A"/>
      </a:hlink>
      <a:folHlink>
        <a:srgbClr val="00B7A5"/>
      </a:folHlink>
    </a:clrScheme>
    <a:fontScheme name="diamonds.ppt">
      <a:majorFont>
        <a:latin typeface="Book Antiqua"/>
        <a:ea typeface=""/>
        <a:cs typeface=""/>
      </a:majorFont>
      <a:minorFont>
        <a:latin typeface="Book Antiqu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Book Antiqua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Book Antiqua" pitchFamily="18" charset="0"/>
          </a:defRPr>
        </a:defPPr>
      </a:lstStyle>
    </a:lnDef>
  </a:objectDefaults>
  <a:extraClrSchemeLst>
    <a:extraClrScheme>
      <a:clrScheme name="diamonds.pp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amonds.ppt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amonds.ppt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amonds.ppt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amonds.ppt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amonds.ppt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amonds.ppt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brknbars">
  <a:themeElements>
    <a:clrScheme name="">
      <a:dk1>
        <a:srgbClr val="000000"/>
      </a:dk1>
      <a:lt1>
        <a:srgbClr val="FFFFFF"/>
      </a:lt1>
      <a:dk2>
        <a:srgbClr val="CF0E30"/>
      </a:dk2>
      <a:lt2>
        <a:srgbClr val="FFFFFF"/>
      </a:lt2>
      <a:accent1>
        <a:srgbClr val="114FFB"/>
      </a:accent1>
      <a:accent2>
        <a:srgbClr val="FC0128"/>
      </a:accent2>
      <a:accent3>
        <a:srgbClr val="E4AAAD"/>
      </a:accent3>
      <a:accent4>
        <a:srgbClr val="DADADA"/>
      </a:accent4>
      <a:accent5>
        <a:srgbClr val="AAB2FD"/>
      </a:accent5>
      <a:accent6>
        <a:srgbClr val="E40123"/>
      </a:accent6>
      <a:hlink>
        <a:srgbClr val="00DFCA"/>
      </a:hlink>
      <a:folHlink>
        <a:srgbClr val="F76681"/>
      </a:folHlink>
    </a:clrScheme>
    <a:fontScheme name="brknbars.pp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brknbars.pp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knbars.ppt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knbars.ppt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knbars.ppt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knbars.ppt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knbars.ppt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knbars.ppt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834</TotalTime>
  <Words>666</Words>
  <Application>Microsoft Office PowerPoint</Application>
  <PresentationFormat>On-screen Show (4:3)</PresentationFormat>
  <Paragraphs>127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Book Antiqua</vt:lpstr>
      <vt:lpstr>Calibri</vt:lpstr>
      <vt:lpstr>Monotype Sorts</vt:lpstr>
      <vt:lpstr>Times New Roman</vt:lpstr>
      <vt:lpstr>diamonds</vt:lpstr>
      <vt:lpstr>brknbars</vt:lpstr>
      <vt:lpstr>PowerPoint Presentation</vt:lpstr>
      <vt:lpstr>Objective </vt:lpstr>
      <vt:lpstr>Methods of pregnancy Diagnosis </vt:lpstr>
      <vt:lpstr>External Examination</vt:lpstr>
      <vt:lpstr> 2.Abdominal ballottement:</vt:lpstr>
      <vt:lpstr>Internal Examination (Per rectal palpation)</vt:lpstr>
      <vt:lpstr>Changes observed during pregnancy by per rectal palpation. </vt:lpstr>
      <vt:lpstr>Palpation at 45-50 days</vt:lpstr>
      <vt:lpstr>Palpation at 60 days</vt:lpstr>
      <vt:lpstr>Palpation at  90 days</vt:lpstr>
      <vt:lpstr>Palpation at 120 days</vt:lpstr>
      <vt:lpstr>Palpation at 150 days</vt:lpstr>
      <vt:lpstr>Palpation at 170-230days</vt:lpstr>
      <vt:lpstr>Differential diagnosis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mrigank</dc:creator>
  <cp:lastModifiedBy>HP</cp:lastModifiedBy>
  <cp:revision>90</cp:revision>
  <dcterms:created xsi:type="dcterms:W3CDTF">2014-09-11T05:26:34Z</dcterms:created>
  <dcterms:modified xsi:type="dcterms:W3CDTF">2020-12-23T05:49:14Z</dcterms:modified>
</cp:coreProperties>
</file>