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40" r:id="rId3"/>
    <p:sldId id="341" r:id="rId4"/>
    <p:sldId id="342" r:id="rId5"/>
    <p:sldId id="343" r:id="rId6"/>
    <p:sldId id="344" r:id="rId7"/>
    <p:sldId id="345" r:id="rId8"/>
    <p:sldId id="346" r:id="rId9"/>
    <p:sldId id="347" r:id="rId10"/>
    <p:sldId id="348" r:id="rId11"/>
    <p:sldId id="349" r:id="rId12"/>
    <p:sldId id="350" r:id="rId13"/>
    <p:sldId id="338" r:id="rId14"/>
    <p:sldId id="339" r:id="rId15"/>
    <p:sldId id="307" r:id="rId16"/>
    <p:sldId id="269" r:id="rId17"/>
    <p:sldId id="270" r:id="rId18"/>
    <p:sldId id="271" r:id="rId19"/>
    <p:sldId id="272"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86ED16-7391-4EB6-845D-D4F493220522}"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E90F67F7-A904-4E56-9A13-8F36435CBD5C}">
      <dgm:prSet/>
      <dgm:spPr/>
      <dgm:t>
        <a:bodyPr/>
        <a:lstStyle/>
        <a:p>
          <a:r>
            <a:rPr lang="en-IN" b="1"/>
            <a:t>Solubility : </a:t>
          </a:r>
          <a:r>
            <a:rPr lang="en-IN"/>
            <a:t>Most of the amino acids are usually soluble in water and insoluble in  organic solvents.</a:t>
          </a:r>
          <a:endParaRPr lang="en-US"/>
        </a:p>
      </dgm:t>
    </dgm:pt>
    <dgm:pt modelId="{5F840E8D-8F5D-4BE2-A052-4B540BFCC28D}" type="parTrans" cxnId="{BDACA3C8-DF62-48D5-8992-0E6F65210206}">
      <dgm:prSet/>
      <dgm:spPr/>
      <dgm:t>
        <a:bodyPr/>
        <a:lstStyle/>
        <a:p>
          <a:endParaRPr lang="en-US"/>
        </a:p>
      </dgm:t>
    </dgm:pt>
    <dgm:pt modelId="{563B0A0A-BE19-43CA-925B-C72DECC5A27C}" type="sibTrans" cxnId="{BDACA3C8-DF62-48D5-8992-0E6F65210206}">
      <dgm:prSet/>
      <dgm:spPr/>
      <dgm:t>
        <a:bodyPr/>
        <a:lstStyle/>
        <a:p>
          <a:endParaRPr lang="en-US"/>
        </a:p>
      </dgm:t>
    </dgm:pt>
    <dgm:pt modelId="{820791E6-A9D9-4911-8745-E7C7F4320E28}">
      <dgm:prSet/>
      <dgm:spPr/>
      <dgm:t>
        <a:bodyPr/>
        <a:lstStyle/>
        <a:p>
          <a:r>
            <a:rPr lang="en-IN" b="1"/>
            <a:t>Melting point : </a:t>
          </a:r>
          <a:r>
            <a:rPr lang="en-IN"/>
            <a:t>Amino acids generally melt at higher temperatures, often above  200°C.</a:t>
          </a:r>
          <a:endParaRPr lang="en-US"/>
        </a:p>
      </dgm:t>
    </dgm:pt>
    <dgm:pt modelId="{0BFD2E82-3489-4D75-9600-4306D2573B39}" type="parTrans" cxnId="{5795C8D2-7C81-478C-BC08-05EF20206D71}">
      <dgm:prSet/>
      <dgm:spPr/>
      <dgm:t>
        <a:bodyPr/>
        <a:lstStyle/>
        <a:p>
          <a:endParaRPr lang="en-US"/>
        </a:p>
      </dgm:t>
    </dgm:pt>
    <dgm:pt modelId="{CD2F9EB1-A135-4FD7-99A0-E4A8234F480D}" type="sibTrans" cxnId="{5795C8D2-7C81-478C-BC08-05EF20206D71}">
      <dgm:prSet/>
      <dgm:spPr/>
      <dgm:t>
        <a:bodyPr/>
        <a:lstStyle/>
        <a:p>
          <a:endParaRPr lang="en-US"/>
        </a:p>
      </dgm:t>
    </dgm:pt>
    <dgm:pt modelId="{EFC9E644-C591-4419-8AD2-E43549A22CBE}">
      <dgm:prSet/>
      <dgm:spPr/>
      <dgm:t>
        <a:bodyPr/>
        <a:lstStyle/>
        <a:p>
          <a:r>
            <a:rPr lang="en-IN" b="1"/>
            <a:t>Taste : </a:t>
          </a:r>
          <a:r>
            <a:rPr lang="en-IN"/>
            <a:t>Amino acids may be sweet (Gly, Ala, Val), tasteless (Leu) or bitter (Arg,  Ile), Monosodium glutamate (MSG; ajinomotto) is used as a flavouring agent in  food industry.</a:t>
          </a:r>
          <a:endParaRPr lang="en-US"/>
        </a:p>
      </dgm:t>
    </dgm:pt>
    <dgm:pt modelId="{54C2C5B9-A5DB-4E4E-B725-5B7999D9EC6F}" type="parTrans" cxnId="{C70DC93C-E6AA-4382-B81C-C7FCECFA67CD}">
      <dgm:prSet/>
      <dgm:spPr/>
      <dgm:t>
        <a:bodyPr/>
        <a:lstStyle/>
        <a:p>
          <a:endParaRPr lang="en-US"/>
        </a:p>
      </dgm:t>
    </dgm:pt>
    <dgm:pt modelId="{B31E76E1-B2AE-4F84-A5A8-80D7B95CCDB9}" type="sibTrans" cxnId="{C70DC93C-E6AA-4382-B81C-C7FCECFA67CD}">
      <dgm:prSet/>
      <dgm:spPr/>
      <dgm:t>
        <a:bodyPr/>
        <a:lstStyle/>
        <a:p>
          <a:endParaRPr lang="en-US"/>
        </a:p>
      </dgm:t>
    </dgm:pt>
    <dgm:pt modelId="{4CAB639A-9DA6-4742-B62B-174E0F8D3616}" type="pres">
      <dgm:prSet presAssocID="{2F86ED16-7391-4EB6-845D-D4F493220522}" presName="linear" presStyleCnt="0">
        <dgm:presLayoutVars>
          <dgm:animLvl val="lvl"/>
          <dgm:resizeHandles val="exact"/>
        </dgm:presLayoutVars>
      </dgm:prSet>
      <dgm:spPr/>
    </dgm:pt>
    <dgm:pt modelId="{9719B64B-A846-40B3-B6FE-3FB45980CCE1}" type="pres">
      <dgm:prSet presAssocID="{E90F67F7-A904-4E56-9A13-8F36435CBD5C}" presName="parentText" presStyleLbl="node1" presStyleIdx="0" presStyleCnt="3">
        <dgm:presLayoutVars>
          <dgm:chMax val="0"/>
          <dgm:bulletEnabled val="1"/>
        </dgm:presLayoutVars>
      </dgm:prSet>
      <dgm:spPr/>
    </dgm:pt>
    <dgm:pt modelId="{A43A986F-5FD9-4636-B08F-560EF1FA9DBB}" type="pres">
      <dgm:prSet presAssocID="{563B0A0A-BE19-43CA-925B-C72DECC5A27C}" presName="spacer" presStyleCnt="0"/>
      <dgm:spPr/>
    </dgm:pt>
    <dgm:pt modelId="{0526A164-2B77-490A-96CB-7C56C7054C12}" type="pres">
      <dgm:prSet presAssocID="{820791E6-A9D9-4911-8745-E7C7F4320E28}" presName="parentText" presStyleLbl="node1" presStyleIdx="1" presStyleCnt="3">
        <dgm:presLayoutVars>
          <dgm:chMax val="0"/>
          <dgm:bulletEnabled val="1"/>
        </dgm:presLayoutVars>
      </dgm:prSet>
      <dgm:spPr/>
    </dgm:pt>
    <dgm:pt modelId="{DC7D9061-16C5-457F-B255-1DBAE44950FF}" type="pres">
      <dgm:prSet presAssocID="{CD2F9EB1-A135-4FD7-99A0-E4A8234F480D}" presName="spacer" presStyleCnt="0"/>
      <dgm:spPr/>
    </dgm:pt>
    <dgm:pt modelId="{9DC55F2D-8AC8-4720-8606-DE9673D02BCA}" type="pres">
      <dgm:prSet presAssocID="{EFC9E644-C591-4419-8AD2-E43549A22CBE}" presName="parentText" presStyleLbl="node1" presStyleIdx="2" presStyleCnt="3">
        <dgm:presLayoutVars>
          <dgm:chMax val="0"/>
          <dgm:bulletEnabled val="1"/>
        </dgm:presLayoutVars>
      </dgm:prSet>
      <dgm:spPr/>
    </dgm:pt>
  </dgm:ptLst>
  <dgm:cxnLst>
    <dgm:cxn modelId="{C70DC93C-E6AA-4382-B81C-C7FCECFA67CD}" srcId="{2F86ED16-7391-4EB6-845D-D4F493220522}" destId="{EFC9E644-C591-4419-8AD2-E43549A22CBE}" srcOrd="2" destOrd="0" parTransId="{54C2C5B9-A5DB-4E4E-B725-5B7999D9EC6F}" sibTransId="{B31E76E1-B2AE-4F84-A5A8-80D7B95CCDB9}"/>
    <dgm:cxn modelId="{5E697D48-BC8B-4355-8E95-6214FEE6435A}" type="presOf" srcId="{820791E6-A9D9-4911-8745-E7C7F4320E28}" destId="{0526A164-2B77-490A-96CB-7C56C7054C12}" srcOrd="0" destOrd="0" presId="urn:microsoft.com/office/officeart/2005/8/layout/vList2"/>
    <dgm:cxn modelId="{F3E58B75-7285-437B-8AF9-4AA72BDEB730}" type="presOf" srcId="{EFC9E644-C591-4419-8AD2-E43549A22CBE}" destId="{9DC55F2D-8AC8-4720-8606-DE9673D02BCA}" srcOrd="0" destOrd="0" presId="urn:microsoft.com/office/officeart/2005/8/layout/vList2"/>
    <dgm:cxn modelId="{3F02F298-8602-46ED-81DF-51053ED2C7FA}" type="presOf" srcId="{2F86ED16-7391-4EB6-845D-D4F493220522}" destId="{4CAB639A-9DA6-4742-B62B-174E0F8D3616}" srcOrd="0" destOrd="0" presId="urn:microsoft.com/office/officeart/2005/8/layout/vList2"/>
    <dgm:cxn modelId="{BDACA3C8-DF62-48D5-8992-0E6F65210206}" srcId="{2F86ED16-7391-4EB6-845D-D4F493220522}" destId="{E90F67F7-A904-4E56-9A13-8F36435CBD5C}" srcOrd="0" destOrd="0" parTransId="{5F840E8D-8F5D-4BE2-A052-4B540BFCC28D}" sibTransId="{563B0A0A-BE19-43CA-925B-C72DECC5A27C}"/>
    <dgm:cxn modelId="{5795C8D2-7C81-478C-BC08-05EF20206D71}" srcId="{2F86ED16-7391-4EB6-845D-D4F493220522}" destId="{820791E6-A9D9-4911-8745-E7C7F4320E28}" srcOrd="1" destOrd="0" parTransId="{0BFD2E82-3489-4D75-9600-4306D2573B39}" sibTransId="{CD2F9EB1-A135-4FD7-99A0-E4A8234F480D}"/>
    <dgm:cxn modelId="{D996EDF3-5261-4F88-9722-A598B15F600C}" type="presOf" srcId="{E90F67F7-A904-4E56-9A13-8F36435CBD5C}" destId="{9719B64B-A846-40B3-B6FE-3FB45980CCE1}" srcOrd="0" destOrd="0" presId="urn:microsoft.com/office/officeart/2005/8/layout/vList2"/>
    <dgm:cxn modelId="{27BA9834-6B7A-4460-8AD6-1FF2269D3625}" type="presParOf" srcId="{4CAB639A-9DA6-4742-B62B-174E0F8D3616}" destId="{9719B64B-A846-40B3-B6FE-3FB45980CCE1}" srcOrd="0" destOrd="0" presId="urn:microsoft.com/office/officeart/2005/8/layout/vList2"/>
    <dgm:cxn modelId="{FA5BDB14-C8E1-4651-9700-F06BD80AA459}" type="presParOf" srcId="{4CAB639A-9DA6-4742-B62B-174E0F8D3616}" destId="{A43A986F-5FD9-4636-B08F-560EF1FA9DBB}" srcOrd="1" destOrd="0" presId="urn:microsoft.com/office/officeart/2005/8/layout/vList2"/>
    <dgm:cxn modelId="{5D2958EE-DB77-46F9-B48C-57225584CD2B}" type="presParOf" srcId="{4CAB639A-9DA6-4742-B62B-174E0F8D3616}" destId="{0526A164-2B77-490A-96CB-7C56C7054C12}" srcOrd="2" destOrd="0" presId="urn:microsoft.com/office/officeart/2005/8/layout/vList2"/>
    <dgm:cxn modelId="{F7BE4468-E38E-419A-B3CC-70E0445AF3C2}" type="presParOf" srcId="{4CAB639A-9DA6-4742-B62B-174E0F8D3616}" destId="{DC7D9061-16C5-457F-B255-1DBAE44950FF}" srcOrd="3" destOrd="0" presId="urn:microsoft.com/office/officeart/2005/8/layout/vList2"/>
    <dgm:cxn modelId="{808BDD75-E7CB-4DDC-920F-FA3DAFE3BDBE}" type="presParOf" srcId="{4CAB639A-9DA6-4742-B62B-174E0F8D3616}" destId="{9DC55F2D-8AC8-4720-8606-DE9673D02BC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9B64B-A846-40B3-B6FE-3FB45980CCE1}">
      <dsp:nvSpPr>
        <dsp:cNvPr id="0" name=""/>
        <dsp:cNvSpPr/>
      </dsp:nvSpPr>
      <dsp:spPr>
        <a:xfrm>
          <a:off x="0" y="5895"/>
          <a:ext cx="10515600" cy="13985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N" sz="2500" b="1" kern="1200"/>
            <a:t>Solubility : </a:t>
          </a:r>
          <a:r>
            <a:rPr lang="en-IN" sz="2500" kern="1200"/>
            <a:t>Most of the amino acids are usually soluble in water and insoluble in  organic solvents.</a:t>
          </a:r>
          <a:endParaRPr lang="en-US" sz="2500" kern="1200"/>
        </a:p>
      </dsp:txBody>
      <dsp:txXfrm>
        <a:off x="68270" y="74165"/>
        <a:ext cx="10379060" cy="1261975"/>
      </dsp:txXfrm>
    </dsp:sp>
    <dsp:sp modelId="{0526A164-2B77-490A-96CB-7C56C7054C12}">
      <dsp:nvSpPr>
        <dsp:cNvPr id="0" name=""/>
        <dsp:cNvSpPr/>
      </dsp:nvSpPr>
      <dsp:spPr>
        <a:xfrm>
          <a:off x="0" y="1476411"/>
          <a:ext cx="10515600" cy="139851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N" sz="2500" b="1" kern="1200"/>
            <a:t>Melting point : </a:t>
          </a:r>
          <a:r>
            <a:rPr lang="en-IN" sz="2500" kern="1200"/>
            <a:t>Amino acids generally melt at higher temperatures, often above  200°C.</a:t>
          </a:r>
          <a:endParaRPr lang="en-US" sz="2500" kern="1200"/>
        </a:p>
      </dsp:txBody>
      <dsp:txXfrm>
        <a:off x="68270" y="1544681"/>
        <a:ext cx="10379060" cy="1261975"/>
      </dsp:txXfrm>
    </dsp:sp>
    <dsp:sp modelId="{9DC55F2D-8AC8-4720-8606-DE9673D02BCA}">
      <dsp:nvSpPr>
        <dsp:cNvPr id="0" name=""/>
        <dsp:cNvSpPr/>
      </dsp:nvSpPr>
      <dsp:spPr>
        <a:xfrm>
          <a:off x="0" y="2946926"/>
          <a:ext cx="10515600" cy="139851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N" sz="2500" b="1" kern="1200"/>
            <a:t>Taste : </a:t>
          </a:r>
          <a:r>
            <a:rPr lang="en-IN" sz="2500" kern="1200"/>
            <a:t>Amino acids may be sweet (Gly, Ala, Val), tasteless (Leu) or bitter (Arg,  Ile), Monosodium glutamate (MSG; ajinomotto) is used as a flavouring agent in  food industry.</a:t>
          </a:r>
          <a:endParaRPr lang="en-US" sz="2500" kern="1200"/>
        </a:p>
      </dsp:txBody>
      <dsp:txXfrm>
        <a:off x="68270" y="3015196"/>
        <a:ext cx="10379060" cy="12619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15F5C0-6D04-4019-B628-88D3FD04107A}" type="datetimeFigureOut">
              <a:rPr lang="en-IN" smtClean="0"/>
              <a:t>02-12-2020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032891-0B3C-422C-9B58-D54A1D90A053}" type="slidenum">
              <a:rPr lang="en-IN" smtClean="0"/>
              <a:t>‹#›</a:t>
            </a:fld>
            <a:endParaRPr lang="en-IN"/>
          </a:p>
        </p:txBody>
      </p:sp>
    </p:spTree>
    <p:extLst>
      <p:ext uri="{BB962C8B-B14F-4D97-AF65-F5344CB8AC3E}">
        <p14:creationId xmlns:p14="http://schemas.microsoft.com/office/powerpoint/2010/main" val="3533737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678755A7-DC0A-4988-956F-0C581F2570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C13F4C4-86B9-447E-8FD1-5A97EDC38FC2}" type="slidenum">
              <a:rPr lang="en-US" altLang="en-US">
                <a:latin typeface="Times" panose="02020603050405020304" pitchFamily="18" charset="0"/>
                <a:ea typeface="MS PGothic" panose="020B0600070205080204" pitchFamily="34" charset="-128"/>
              </a:rPr>
              <a:pPr/>
              <a:t>13</a:t>
            </a:fld>
            <a:endParaRPr lang="en-US" altLang="en-US">
              <a:latin typeface="Times" panose="02020603050405020304" pitchFamily="18" charset="0"/>
              <a:ea typeface="MS PGothic" panose="020B0600070205080204" pitchFamily="34" charset="-128"/>
            </a:endParaRPr>
          </a:p>
        </p:txBody>
      </p:sp>
      <p:sp>
        <p:nvSpPr>
          <p:cNvPr id="28675" name="Rectangle 2">
            <a:extLst>
              <a:ext uri="{FF2B5EF4-FFF2-40B4-BE49-F238E27FC236}">
                <a16:creationId xmlns:a16="http://schemas.microsoft.com/office/drawing/2014/main" id="{7D8D806F-7ECC-4F58-BF60-C22490BE1A27}"/>
              </a:ext>
            </a:extLst>
          </p:cNvPr>
          <p:cNvSpPr>
            <a:spLocks noChangeArrowheads="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a:extLst>
              <a:ext uri="{FF2B5EF4-FFF2-40B4-BE49-F238E27FC236}">
                <a16:creationId xmlns:a16="http://schemas.microsoft.com/office/drawing/2014/main" id="{C3B38E8B-3396-4DEF-958E-E3C8111C0347}"/>
              </a:ext>
            </a:extLst>
          </p:cNvPr>
          <p:cNvSpPr>
            <a:spLocks noGrp="1" noChangeArrowheads="1"/>
          </p:cNvSpPr>
          <p:nvPr>
            <p:ph type="body" idx="1"/>
          </p:nvPr>
        </p:nvSpPr>
        <p:spPr bwMode="auto">
          <a:xfrm>
            <a:off x="974725" y="4560888"/>
            <a:ext cx="53657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latin typeface="Times" panose="02020603050405020304" pitchFamily="18" charset="0"/>
              </a:rPr>
              <a:t>FIGURE 3-13 Formation of a peptide bond by condensation.</a:t>
            </a:r>
            <a:r>
              <a:rPr lang="en-US" altLang="en-US">
                <a:latin typeface="Times" panose="02020603050405020304" pitchFamily="18" charset="0"/>
              </a:rPr>
              <a:t> The </a:t>
            </a:r>
            <a:r>
              <a:rPr lang="en-US" altLang="en-US" i="1">
                <a:latin typeface="Symbol" panose="05050102010706020507" pitchFamily="18" charset="2"/>
                <a:sym typeface="Symbol" panose="05050102010706020507" pitchFamily="18" charset="2"/>
              </a:rPr>
              <a:t>α</a:t>
            </a:r>
            <a:r>
              <a:rPr lang="en-US" altLang="en-US">
                <a:latin typeface="Times" panose="02020603050405020304" pitchFamily="18" charset="0"/>
              </a:rPr>
              <a:t>-amino group of one amino acid (with R</a:t>
            </a:r>
            <a:r>
              <a:rPr lang="en-US" altLang="en-US" baseline="30000">
                <a:latin typeface="Times" panose="02020603050405020304" pitchFamily="18" charset="0"/>
              </a:rPr>
              <a:t>2</a:t>
            </a:r>
            <a:r>
              <a:rPr lang="en-US" altLang="en-US">
                <a:latin typeface="Times" panose="02020603050405020304" pitchFamily="18" charset="0"/>
              </a:rPr>
              <a:t> group) acts as a nucleophile to displace the hydroxyl group of another amino acid (with R</a:t>
            </a:r>
            <a:r>
              <a:rPr lang="en-US" altLang="en-US" baseline="30000">
                <a:latin typeface="Times" panose="02020603050405020304" pitchFamily="18" charset="0"/>
              </a:rPr>
              <a:t>1</a:t>
            </a:r>
            <a:r>
              <a:rPr lang="en-US" altLang="en-US">
                <a:latin typeface="Times" panose="02020603050405020304" pitchFamily="18" charset="0"/>
              </a:rPr>
              <a:t> group), forming a peptide bond (shaded in yellow). Amino groups are good nucleophiles, but the hydroxyl group is a poor leaving group and is not readily displaced. At physiological pH, the reaction shown here does not occur to any appreciable extent.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EC94665B-50E1-4C0A-A897-42122E7968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66616E0-4F0F-4989-BB0D-4E27307ADB86}" type="slidenum">
              <a:rPr lang="en-US" altLang="en-US">
                <a:latin typeface="Times" panose="02020603050405020304" pitchFamily="18" charset="0"/>
                <a:ea typeface="MS PGothic" panose="020B0600070205080204" pitchFamily="34" charset="-128"/>
              </a:rPr>
              <a:pPr/>
              <a:t>14</a:t>
            </a:fld>
            <a:endParaRPr lang="en-US" altLang="en-US">
              <a:latin typeface="Times" panose="02020603050405020304" pitchFamily="18" charset="0"/>
              <a:ea typeface="MS PGothic" panose="020B0600070205080204" pitchFamily="34" charset="-128"/>
            </a:endParaRPr>
          </a:p>
        </p:txBody>
      </p:sp>
      <p:sp>
        <p:nvSpPr>
          <p:cNvPr id="30723" name="Rectangle 2">
            <a:extLst>
              <a:ext uri="{FF2B5EF4-FFF2-40B4-BE49-F238E27FC236}">
                <a16:creationId xmlns:a16="http://schemas.microsoft.com/office/drawing/2014/main" id="{4374C9C6-CE91-420C-B5A2-B2A5795178BB}"/>
              </a:ext>
            </a:extLst>
          </p:cNvPr>
          <p:cNvSpPr>
            <a:spLocks noChangeArrowheads="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a:extLst>
              <a:ext uri="{FF2B5EF4-FFF2-40B4-BE49-F238E27FC236}">
                <a16:creationId xmlns:a16="http://schemas.microsoft.com/office/drawing/2014/main" id="{9F01511A-F24F-4DBA-892E-813E574FB030}"/>
              </a:ext>
            </a:extLst>
          </p:cNvPr>
          <p:cNvSpPr>
            <a:spLocks noGrp="1" noChangeArrowheads="1"/>
          </p:cNvSpPr>
          <p:nvPr>
            <p:ph type="body" idx="1"/>
          </p:nvPr>
        </p:nvSpPr>
        <p:spPr bwMode="auto">
          <a:xfrm>
            <a:off x="974725" y="4560888"/>
            <a:ext cx="53657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latin typeface="Times" panose="02020603050405020304" pitchFamily="18" charset="0"/>
              </a:rPr>
              <a:t>FIGURE 3-14</a:t>
            </a:r>
            <a:r>
              <a:rPr lang="en-US" altLang="en-US">
                <a:latin typeface="Times" panose="02020603050405020304" pitchFamily="18" charset="0"/>
              </a:rPr>
              <a:t> The pentapeptide serylglycyltyrosylalanylleucine, Ser–Gly–Tyr–Ala–Leu, or SGYAL. Peptides are named beginning with the amino-terminal residue, which by convention is placed at the left. The peptide bonds are shaded in yellow; the R groups are in red.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2BD7B-2EEC-472F-BC07-0B507FEE40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238A476F-1B86-4C3B-B45E-E8E3099E3C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830F66F-C31F-4443-B905-73A112790509}"/>
              </a:ext>
            </a:extLst>
          </p:cNvPr>
          <p:cNvSpPr>
            <a:spLocks noGrp="1"/>
          </p:cNvSpPr>
          <p:nvPr>
            <p:ph type="dt" sz="half" idx="10"/>
          </p:nvPr>
        </p:nvSpPr>
        <p:spPr/>
        <p:txBody>
          <a:bodyPr/>
          <a:lstStyle/>
          <a:p>
            <a:fld id="{C23E07D8-315A-4135-B375-4B2BB4507791}" type="datetimeFigureOut">
              <a:rPr lang="en-IN" smtClean="0"/>
              <a:t>02-12-2020</a:t>
            </a:fld>
            <a:endParaRPr lang="en-IN"/>
          </a:p>
        </p:txBody>
      </p:sp>
      <p:sp>
        <p:nvSpPr>
          <p:cNvPr id="5" name="Footer Placeholder 4">
            <a:extLst>
              <a:ext uri="{FF2B5EF4-FFF2-40B4-BE49-F238E27FC236}">
                <a16:creationId xmlns:a16="http://schemas.microsoft.com/office/drawing/2014/main" id="{A759A57F-F9EB-44B8-AB2D-477D2433E28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F560363-DB5D-46A9-81CD-F72F80BAE31B}"/>
              </a:ext>
            </a:extLst>
          </p:cNvPr>
          <p:cNvSpPr>
            <a:spLocks noGrp="1"/>
          </p:cNvSpPr>
          <p:nvPr>
            <p:ph type="sldNum" sz="quarter" idx="12"/>
          </p:nvPr>
        </p:nvSpPr>
        <p:spPr/>
        <p:txBody>
          <a:bodyPr/>
          <a:lstStyle/>
          <a:p>
            <a:fld id="{4A7DFA4E-189B-4DBB-B512-5E92594B2CD0}" type="slidenum">
              <a:rPr lang="en-IN" smtClean="0"/>
              <a:t>‹#›</a:t>
            </a:fld>
            <a:endParaRPr lang="en-IN"/>
          </a:p>
        </p:txBody>
      </p:sp>
    </p:spTree>
    <p:extLst>
      <p:ext uri="{BB962C8B-B14F-4D97-AF65-F5344CB8AC3E}">
        <p14:creationId xmlns:p14="http://schemas.microsoft.com/office/powerpoint/2010/main" val="1193981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1EE46-AF53-498C-9F3E-7F367EC5CD4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410C343-14D5-43D3-B09A-6E4579C9F7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767D785-1A46-4EDF-89DE-2B9B16D650DE}"/>
              </a:ext>
            </a:extLst>
          </p:cNvPr>
          <p:cNvSpPr>
            <a:spLocks noGrp="1"/>
          </p:cNvSpPr>
          <p:nvPr>
            <p:ph type="dt" sz="half" idx="10"/>
          </p:nvPr>
        </p:nvSpPr>
        <p:spPr/>
        <p:txBody>
          <a:bodyPr/>
          <a:lstStyle/>
          <a:p>
            <a:fld id="{C23E07D8-315A-4135-B375-4B2BB4507791}" type="datetimeFigureOut">
              <a:rPr lang="en-IN" smtClean="0"/>
              <a:t>02-12-2020</a:t>
            </a:fld>
            <a:endParaRPr lang="en-IN"/>
          </a:p>
        </p:txBody>
      </p:sp>
      <p:sp>
        <p:nvSpPr>
          <p:cNvPr id="5" name="Footer Placeholder 4">
            <a:extLst>
              <a:ext uri="{FF2B5EF4-FFF2-40B4-BE49-F238E27FC236}">
                <a16:creationId xmlns:a16="http://schemas.microsoft.com/office/drawing/2014/main" id="{7CC6E4CF-174C-4F70-B657-291CA9D43DB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ED51718-3ADC-4709-A87B-D90258B8C9BB}"/>
              </a:ext>
            </a:extLst>
          </p:cNvPr>
          <p:cNvSpPr>
            <a:spLocks noGrp="1"/>
          </p:cNvSpPr>
          <p:nvPr>
            <p:ph type="sldNum" sz="quarter" idx="12"/>
          </p:nvPr>
        </p:nvSpPr>
        <p:spPr/>
        <p:txBody>
          <a:bodyPr/>
          <a:lstStyle/>
          <a:p>
            <a:fld id="{4A7DFA4E-189B-4DBB-B512-5E92594B2CD0}" type="slidenum">
              <a:rPr lang="en-IN" smtClean="0"/>
              <a:t>‹#›</a:t>
            </a:fld>
            <a:endParaRPr lang="en-IN"/>
          </a:p>
        </p:txBody>
      </p:sp>
    </p:spTree>
    <p:extLst>
      <p:ext uri="{BB962C8B-B14F-4D97-AF65-F5344CB8AC3E}">
        <p14:creationId xmlns:p14="http://schemas.microsoft.com/office/powerpoint/2010/main" val="1312895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05A0A8-E233-49F3-AE2D-4FE83E73B4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7B6B8C6-6057-4713-AFAF-C4F79C8C51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032CDBD-D229-4EBB-BDAA-5ED79CBFE48F}"/>
              </a:ext>
            </a:extLst>
          </p:cNvPr>
          <p:cNvSpPr>
            <a:spLocks noGrp="1"/>
          </p:cNvSpPr>
          <p:nvPr>
            <p:ph type="dt" sz="half" idx="10"/>
          </p:nvPr>
        </p:nvSpPr>
        <p:spPr/>
        <p:txBody>
          <a:bodyPr/>
          <a:lstStyle/>
          <a:p>
            <a:fld id="{C23E07D8-315A-4135-B375-4B2BB4507791}" type="datetimeFigureOut">
              <a:rPr lang="en-IN" smtClean="0"/>
              <a:t>02-12-2020</a:t>
            </a:fld>
            <a:endParaRPr lang="en-IN"/>
          </a:p>
        </p:txBody>
      </p:sp>
      <p:sp>
        <p:nvSpPr>
          <p:cNvPr id="5" name="Footer Placeholder 4">
            <a:extLst>
              <a:ext uri="{FF2B5EF4-FFF2-40B4-BE49-F238E27FC236}">
                <a16:creationId xmlns:a16="http://schemas.microsoft.com/office/drawing/2014/main" id="{31E70F81-C778-48A3-A7E5-5BFB0A3C16A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BF246D0-EA70-4A53-95A8-629D284BBA2D}"/>
              </a:ext>
            </a:extLst>
          </p:cNvPr>
          <p:cNvSpPr>
            <a:spLocks noGrp="1"/>
          </p:cNvSpPr>
          <p:nvPr>
            <p:ph type="sldNum" sz="quarter" idx="12"/>
          </p:nvPr>
        </p:nvSpPr>
        <p:spPr/>
        <p:txBody>
          <a:bodyPr/>
          <a:lstStyle/>
          <a:p>
            <a:fld id="{4A7DFA4E-189B-4DBB-B512-5E92594B2CD0}" type="slidenum">
              <a:rPr lang="en-IN" smtClean="0"/>
              <a:t>‹#›</a:t>
            </a:fld>
            <a:endParaRPr lang="en-IN"/>
          </a:p>
        </p:txBody>
      </p:sp>
    </p:spTree>
    <p:extLst>
      <p:ext uri="{BB962C8B-B14F-4D97-AF65-F5344CB8AC3E}">
        <p14:creationId xmlns:p14="http://schemas.microsoft.com/office/powerpoint/2010/main" val="1523823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573E8-FE57-4E65-BEAF-4E218A95FBB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DC2288C-D27D-42BB-8159-5E91C6E25C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F23B9A7-C26D-44D2-91D7-A8AF1BA876C8}"/>
              </a:ext>
            </a:extLst>
          </p:cNvPr>
          <p:cNvSpPr>
            <a:spLocks noGrp="1"/>
          </p:cNvSpPr>
          <p:nvPr>
            <p:ph type="dt" sz="half" idx="10"/>
          </p:nvPr>
        </p:nvSpPr>
        <p:spPr/>
        <p:txBody>
          <a:bodyPr/>
          <a:lstStyle/>
          <a:p>
            <a:fld id="{C23E07D8-315A-4135-B375-4B2BB4507791}" type="datetimeFigureOut">
              <a:rPr lang="en-IN" smtClean="0"/>
              <a:t>02-12-2020</a:t>
            </a:fld>
            <a:endParaRPr lang="en-IN"/>
          </a:p>
        </p:txBody>
      </p:sp>
      <p:sp>
        <p:nvSpPr>
          <p:cNvPr id="5" name="Footer Placeholder 4">
            <a:extLst>
              <a:ext uri="{FF2B5EF4-FFF2-40B4-BE49-F238E27FC236}">
                <a16:creationId xmlns:a16="http://schemas.microsoft.com/office/drawing/2014/main" id="{D5B50E7C-9C18-486C-BFDF-E30B69200C0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005EE8C-F136-494F-94E5-E6DCE4D9F47F}"/>
              </a:ext>
            </a:extLst>
          </p:cNvPr>
          <p:cNvSpPr>
            <a:spLocks noGrp="1"/>
          </p:cNvSpPr>
          <p:nvPr>
            <p:ph type="sldNum" sz="quarter" idx="12"/>
          </p:nvPr>
        </p:nvSpPr>
        <p:spPr/>
        <p:txBody>
          <a:bodyPr/>
          <a:lstStyle/>
          <a:p>
            <a:fld id="{4A7DFA4E-189B-4DBB-B512-5E92594B2CD0}" type="slidenum">
              <a:rPr lang="en-IN" smtClean="0"/>
              <a:t>‹#›</a:t>
            </a:fld>
            <a:endParaRPr lang="en-IN"/>
          </a:p>
        </p:txBody>
      </p:sp>
    </p:spTree>
    <p:extLst>
      <p:ext uri="{BB962C8B-B14F-4D97-AF65-F5344CB8AC3E}">
        <p14:creationId xmlns:p14="http://schemas.microsoft.com/office/powerpoint/2010/main" val="66375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431BB-7B06-43C3-A842-D2BE12A615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DFD704A-211E-444F-B6A3-B5D3124D1E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648C10-E3FC-4B37-8AAE-70273A56E538}"/>
              </a:ext>
            </a:extLst>
          </p:cNvPr>
          <p:cNvSpPr>
            <a:spLocks noGrp="1"/>
          </p:cNvSpPr>
          <p:nvPr>
            <p:ph type="dt" sz="half" idx="10"/>
          </p:nvPr>
        </p:nvSpPr>
        <p:spPr/>
        <p:txBody>
          <a:bodyPr/>
          <a:lstStyle/>
          <a:p>
            <a:fld id="{C23E07D8-315A-4135-B375-4B2BB4507791}" type="datetimeFigureOut">
              <a:rPr lang="en-IN" smtClean="0"/>
              <a:t>02-12-2020</a:t>
            </a:fld>
            <a:endParaRPr lang="en-IN"/>
          </a:p>
        </p:txBody>
      </p:sp>
      <p:sp>
        <p:nvSpPr>
          <p:cNvPr id="5" name="Footer Placeholder 4">
            <a:extLst>
              <a:ext uri="{FF2B5EF4-FFF2-40B4-BE49-F238E27FC236}">
                <a16:creationId xmlns:a16="http://schemas.microsoft.com/office/drawing/2014/main" id="{7FE685A5-67A0-401D-AC5F-D608B83A771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DB5B705-0D3D-44B2-88CB-FAEEED4BCCD7}"/>
              </a:ext>
            </a:extLst>
          </p:cNvPr>
          <p:cNvSpPr>
            <a:spLocks noGrp="1"/>
          </p:cNvSpPr>
          <p:nvPr>
            <p:ph type="sldNum" sz="quarter" idx="12"/>
          </p:nvPr>
        </p:nvSpPr>
        <p:spPr/>
        <p:txBody>
          <a:bodyPr/>
          <a:lstStyle/>
          <a:p>
            <a:fld id="{4A7DFA4E-189B-4DBB-B512-5E92594B2CD0}" type="slidenum">
              <a:rPr lang="en-IN" smtClean="0"/>
              <a:t>‹#›</a:t>
            </a:fld>
            <a:endParaRPr lang="en-IN"/>
          </a:p>
        </p:txBody>
      </p:sp>
    </p:spTree>
    <p:extLst>
      <p:ext uri="{BB962C8B-B14F-4D97-AF65-F5344CB8AC3E}">
        <p14:creationId xmlns:p14="http://schemas.microsoft.com/office/powerpoint/2010/main" val="1193944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F35B8-9422-43D9-A7A9-D4D5C3F7CCD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680B524-EBC8-4ACB-B811-B043361ED6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2BEE31B-B93F-49A3-907A-1561B186E2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79E2894-E6F8-4413-9F54-B9A53D25B878}"/>
              </a:ext>
            </a:extLst>
          </p:cNvPr>
          <p:cNvSpPr>
            <a:spLocks noGrp="1"/>
          </p:cNvSpPr>
          <p:nvPr>
            <p:ph type="dt" sz="half" idx="10"/>
          </p:nvPr>
        </p:nvSpPr>
        <p:spPr/>
        <p:txBody>
          <a:bodyPr/>
          <a:lstStyle/>
          <a:p>
            <a:fld id="{C23E07D8-315A-4135-B375-4B2BB4507791}" type="datetimeFigureOut">
              <a:rPr lang="en-IN" smtClean="0"/>
              <a:t>02-12-2020</a:t>
            </a:fld>
            <a:endParaRPr lang="en-IN"/>
          </a:p>
        </p:txBody>
      </p:sp>
      <p:sp>
        <p:nvSpPr>
          <p:cNvPr id="6" name="Footer Placeholder 5">
            <a:extLst>
              <a:ext uri="{FF2B5EF4-FFF2-40B4-BE49-F238E27FC236}">
                <a16:creationId xmlns:a16="http://schemas.microsoft.com/office/drawing/2014/main" id="{815DB9B7-9A36-46BF-B22A-2586446963E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CEDA180-32F4-48B2-9526-A1F50E3BC0C6}"/>
              </a:ext>
            </a:extLst>
          </p:cNvPr>
          <p:cNvSpPr>
            <a:spLocks noGrp="1"/>
          </p:cNvSpPr>
          <p:nvPr>
            <p:ph type="sldNum" sz="quarter" idx="12"/>
          </p:nvPr>
        </p:nvSpPr>
        <p:spPr/>
        <p:txBody>
          <a:bodyPr/>
          <a:lstStyle/>
          <a:p>
            <a:fld id="{4A7DFA4E-189B-4DBB-B512-5E92594B2CD0}" type="slidenum">
              <a:rPr lang="en-IN" smtClean="0"/>
              <a:t>‹#›</a:t>
            </a:fld>
            <a:endParaRPr lang="en-IN"/>
          </a:p>
        </p:txBody>
      </p:sp>
    </p:spTree>
    <p:extLst>
      <p:ext uri="{BB962C8B-B14F-4D97-AF65-F5344CB8AC3E}">
        <p14:creationId xmlns:p14="http://schemas.microsoft.com/office/powerpoint/2010/main" val="2085741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7FA8F-ECC0-430E-8B74-970D348CDABF}"/>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CD2D7A8-EEE0-4B79-AA87-11BC48123B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AC2A60-5988-4786-B35A-A2FD2473A0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ED1C313-3BC3-404A-A409-17ADC4BA8B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00DE77-286B-4AB6-A12C-529F9B35D3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86330FB-D8C6-488A-8ADD-10042A93ECD8}"/>
              </a:ext>
            </a:extLst>
          </p:cNvPr>
          <p:cNvSpPr>
            <a:spLocks noGrp="1"/>
          </p:cNvSpPr>
          <p:nvPr>
            <p:ph type="dt" sz="half" idx="10"/>
          </p:nvPr>
        </p:nvSpPr>
        <p:spPr/>
        <p:txBody>
          <a:bodyPr/>
          <a:lstStyle/>
          <a:p>
            <a:fld id="{C23E07D8-315A-4135-B375-4B2BB4507791}" type="datetimeFigureOut">
              <a:rPr lang="en-IN" smtClean="0"/>
              <a:t>02-12-2020</a:t>
            </a:fld>
            <a:endParaRPr lang="en-IN"/>
          </a:p>
        </p:txBody>
      </p:sp>
      <p:sp>
        <p:nvSpPr>
          <p:cNvPr id="8" name="Footer Placeholder 7">
            <a:extLst>
              <a:ext uri="{FF2B5EF4-FFF2-40B4-BE49-F238E27FC236}">
                <a16:creationId xmlns:a16="http://schemas.microsoft.com/office/drawing/2014/main" id="{6C4F1949-3124-429A-ABAD-E71F3FC306B2}"/>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62FD50E-32C8-4C32-9716-89E1E8ED0751}"/>
              </a:ext>
            </a:extLst>
          </p:cNvPr>
          <p:cNvSpPr>
            <a:spLocks noGrp="1"/>
          </p:cNvSpPr>
          <p:nvPr>
            <p:ph type="sldNum" sz="quarter" idx="12"/>
          </p:nvPr>
        </p:nvSpPr>
        <p:spPr/>
        <p:txBody>
          <a:bodyPr/>
          <a:lstStyle/>
          <a:p>
            <a:fld id="{4A7DFA4E-189B-4DBB-B512-5E92594B2CD0}" type="slidenum">
              <a:rPr lang="en-IN" smtClean="0"/>
              <a:t>‹#›</a:t>
            </a:fld>
            <a:endParaRPr lang="en-IN"/>
          </a:p>
        </p:txBody>
      </p:sp>
    </p:spTree>
    <p:extLst>
      <p:ext uri="{BB962C8B-B14F-4D97-AF65-F5344CB8AC3E}">
        <p14:creationId xmlns:p14="http://schemas.microsoft.com/office/powerpoint/2010/main" val="74361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C2065-5E0A-4180-9F7E-CEB06284740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A92D5DA-19A8-4C64-A336-330B06E84667}"/>
              </a:ext>
            </a:extLst>
          </p:cNvPr>
          <p:cNvSpPr>
            <a:spLocks noGrp="1"/>
          </p:cNvSpPr>
          <p:nvPr>
            <p:ph type="dt" sz="half" idx="10"/>
          </p:nvPr>
        </p:nvSpPr>
        <p:spPr/>
        <p:txBody>
          <a:bodyPr/>
          <a:lstStyle/>
          <a:p>
            <a:fld id="{C23E07D8-315A-4135-B375-4B2BB4507791}" type="datetimeFigureOut">
              <a:rPr lang="en-IN" smtClean="0"/>
              <a:t>02-12-2020</a:t>
            </a:fld>
            <a:endParaRPr lang="en-IN"/>
          </a:p>
        </p:txBody>
      </p:sp>
      <p:sp>
        <p:nvSpPr>
          <p:cNvPr id="4" name="Footer Placeholder 3">
            <a:extLst>
              <a:ext uri="{FF2B5EF4-FFF2-40B4-BE49-F238E27FC236}">
                <a16:creationId xmlns:a16="http://schemas.microsoft.com/office/drawing/2014/main" id="{589CAA9A-D809-4A8A-8204-5046DE52707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A79D37A7-2686-4550-BA96-D2CDD3580F94}"/>
              </a:ext>
            </a:extLst>
          </p:cNvPr>
          <p:cNvSpPr>
            <a:spLocks noGrp="1"/>
          </p:cNvSpPr>
          <p:nvPr>
            <p:ph type="sldNum" sz="quarter" idx="12"/>
          </p:nvPr>
        </p:nvSpPr>
        <p:spPr/>
        <p:txBody>
          <a:bodyPr/>
          <a:lstStyle/>
          <a:p>
            <a:fld id="{4A7DFA4E-189B-4DBB-B512-5E92594B2CD0}" type="slidenum">
              <a:rPr lang="en-IN" smtClean="0"/>
              <a:t>‹#›</a:t>
            </a:fld>
            <a:endParaRPr lang="en-IN"/>
          </a:p>
        </p:txBody>
      </p:sp>
    </p:spTree>
    <p:extLst>
      <p:ext uri="{BB962C8B-B14F-4D97-AF65-F5344CB8AC3E}">
        <p14:creationId xmlns:p14="http://schemas.microsoft.com/office/powerpoint/2010/main" val="2638086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4D7864-343F-429D-BD62-9BCD9B791E2E}"/>
              </a:ext>
            </a:extLst>
          </p:cNvPr>
          <p:cNvSpPr>
            <a:spLocks noGrp="1"/>
          </p:cNvSpPr>
          <p:nvPr>
            <p:ph type="dt" sz="half" idx="10"/>
          </p:nvPr>
        </p:nvSpPr>
        <p:spPr/>
        <p:txBody>
          <a:bodyPr/>
          <a:lstStyle/>
          <a:p>
            <a:fld id="{C23E07D8-315A-4135-B375-4B2BB4507791}" type="datetimeFigureOut">
              <a:rPr lang="en-IN" smtClean="0"/>
              <a:t>02-12-2020</a:t>
            </a:fld>
            <a:endParaRPr lang="en-IN"/>
          </a:p>
        </p:txBody>
      </p:sp>
      <p:sp>
        <p:nvSpPr>
          <p:cNvPr id="3" name="Footer Placeholder 2">
            <a:extLst>
              <a:ext uri="{FF2B5EF4-FFF2-40B4-BE49-F238E27FC236}">
                <a16:creationId xmlns:a16="http://schemas.microsoft.com/office/drawing/2014/main" id="{64DDD4AC-2CFC-4A3B-B3DE-3F0E82BEF296}"/>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2215109-FA66-4E35-A402-DD8BFDD5007F}"/>
              </a:ext>
            </a:extLst>
          </p:cNvPr>
          <p:cNvSpPr>
            <a:spLocks noGrp="1"/>
          </p:cNvSpPr>
          <p:nvPr>
            <p:ph type="sldNum" sz="quarter" idx="12"/>
          </p:nvPr>
        </p:nvSpPr>
        <p:spPr/>
        <p:txBody>
          <a:bodyPr/>
          <a:lstStyle/>
          <a:p>
            <a:fld id="{4A7DFA4E-189B-4DBB-B512-5E92594B2CD0}" type="slidenum">
              <a:rPr lang="en-IN" smtClean="0"/>
              <a:t>‹#›</a:t>
            </a:fld>
            <a:endParaRPr lang="en-IN"/>
          </a:p>
        </p:txBody>
      </p:sp>
    </p:spTree>
    <p:extLst>
      <p:ext uri="{BB962C8B-B14F-4D97-AF65-F5344CB8AC3E}">
        <p14:creationId xmlns:p14="http://schemas.microsoft.com/office/powerpoint/2010/main" val="7823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ACC62-7080-4D9D-8F84-31B9692EB5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A0BA4DDE-8449-455C-82C3-68240B287F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ECB9661-D0FB-4040-BF66-F981D45ED3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4F5C58-61EB-4903-A110-5B52F001A4EC}"/>
              </a:ext>
            </a:extLst>
          </p:cNvPr>
          <p:cNvSpPr>
            <a:spLocks noGrp="1"/>
          </p:cNvSpPr>
          <p:nvPr>
            <p:ph type="dt" sz="half" idx="10"/>
          </p:nvPr>
        </p:nvSpPr>
        <p:spPr/>
        <p:txBody>
          <a:bodyPr/>
          <a:lstStyle/>
          <a:p>
            <a:fld id="{C23E07D8-315A-4135-B375-4B2BB4507791}" type="datetimeFigureOut">
              <a:rPr lang="en-IN" smtClean="0"/>
              <a:t>02-12-2020</a:t>
            </a:fld>
            <a:endParaRPr lang="en-IN"/>
          </a:p>
        </p:txBody>
      </p:sp>
      <p:sp>
        <p:nvSpPr>
          <p:cNvPr id="6" name="Footer Placeholder 5">
            <a:extLst>
              <a:ext uri="{FF2B5EF4-FFF2-40B4-BE49-F238E27FC236}">
                <a16:creationId xmlns:a16="http://schemas.microsoft.com/office/drawing/2014/main" id="{761125D1-2D7D-4C3F-A7EC-9725BF8F3FA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56BD622-1826-426D-9B79-14593623EBB4}"/>
              </a:ext>
            </a:extLst>
          </p:cNvPr>
          <p:cNvSpPr>
            <a:spLocks noGrp="1"/>
          </p:cNvSpPr>
          <p:nvPr>
            <p:ph type="sldNum" sz="quarter" idx="12"/>
          </p:nvPr>
        </p:nvSpPr>
        <p:spPr/>
        <p:txBody>
          <a:bodyPr/>
          <a:lstStyle/>
          <a:p>
            <a:fld id="{4A7DFA4E-189B-4DBB-B512-5E92594B2CD0}" type="slidenum">
              <a:rPr lang="en-IN" smtClean="0"/>
              <a:t>‹#›</a:t>
            </a:fld>
            <a:endParaRPr lang="en-IN"/>
          </a:p>
        </p:txBody>
      </p:sp>
    </p:spTree>
    <p:extLst>
      <p:ext uri="{BB962C8B-B14F-4D97-AF65-F5344CB8AC3E}">
        <p14:creationId xmlns:p14="http://schemas.microsoft.com/office/powerpoint/2010/main" val="32514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21E56-1641-426E-8103-C31D3CC82E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5F8AE24-A160-456D-944E-25942BC29D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4B205FC-58F3-46EA-A46D-3ADE1CF554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07A08F-27CC-4F27-ABC6-EC6C8E02A4D7}"/>
              </a:ext>
            </a:extLst>
          </p:cNvPr>
          <p:cNvSpPr>
            <a:spLocks noGrp="1"/>
          </p:cNvSpPr>
          <p:nvPr>
            <p:ph type="dt" sz="half" idx="10"/>
          </p:nvPr>
        </p:nvSpPr>
        <p:spPr/>
        <p:txBody>
          <a:bodyPr/>
          <a:lstStyle/>
          <a:p>
            <a:fld id="{C23E07D8-315A-4135-B375-4B2BB4507791}" type="datetimeFigureOut">
              <a:rPr lang="en-IN" smtClean="0"/>
              <a:t>02-12-2020</a:t>
            </a:fld>
            <a:endParaRPr lang="en-IN"/>
          </a:p>
        </p:txBody>
      </p:sp>
      <p:sp>
        <p:nvSpPr>
          <p:cNvPr id="6" name="Footer Placeholder 5">
            <a:extLst>
              <a:ext uri="{FF2B5EF4-FFF2-40B4-BE49-F238E27FC236}">
                <a16:creationId xmlns:a16="http://schemas.microsoft.com/office/drawing/2014/main" id="{AE54F0A4-B0AA-44CC-9149-E9D4A509C15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D821968-7524-4C56-9F77-9AC2F9621EAA}"/>
              </a:ext>
            </a:extLst>
          </p:cNvPr>
          <p:cNvSpPr>
            <a:spLocks noGrp="1"/>
          </p:cNvSpPr>
          <p:nvPr>
            <p:ph type="sldNum" sz="quarter" idx="12"/>
          </p:nvPr>
        </p:nvSpPr>
        <p:spPr/>
        <p:txBody>
          <a:bodyPr/>
          <a:lstStyle/>
          <a:p>
            <a:fld id="{4A7DFA4E-189B-4DBB-B512-5E92594B2CD0}" type="slidenum">
              <a:rPr lang="en-IN" smtClean="0"/>
              <a:t>‹#›</a:t>
            </a:fld>
            <a:endParaRPr lang="en-IN"/>
          </a:p>
        </p:txBody>
      </p:sp>
    </p:spTree>
    <p:extLst>
      <p:ext uri="{BB962C8B-B14F-4D97-AF65-F5344CB8AC3E}">
        <p14:creationId xmlns:p14="http://schemas.microsoft.com/office/powerpoint/2010/main" val="2957886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A7DD8E-F287-4522-9180-C35A5AD12A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499603F-A686-41C2-AAC9-2E46FDBD00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FEFE686-6DC8-42F2-905D-BC52466C2B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E07D8-315A-4135-B375-4B2BB4507791}" type="datetimeFigureOut">
              <a:rPr lang="en-IN" smtClean="0"/>
              <a:t>02-12-2020</a:t>
            </a:fld>
            <a:endParaRPr lang="en-IN"/>
          </a:p>
        </p:txBody>
      </p:sp>
      <p:sp>
        <p:nvSpPr>
          <p:cNvPr id="5" name="Footer Placeholder 4">
            <a:extLst>
              <a:ext uri="{FF2B5EF4-FFF2-40B4-BE49-F238E27FC236}">
                <a16:creationId xmlns:a16="http://schemas.microsoft.com/office/drawing/2014/main" id="{2BB4346A-E59A-4F58-BB71-AEC1C3CEE0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EF67534D-172A-4B85-933A-6425E0EDE5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DFA4E-189B-4DBB-B512-5E92594B2CD0}" type="slidenum">
              <a:rPr lang="en-IN" smtClean="0"/>
              <a:t>‹#›</a:t>
            </a:fld>
            <a:endParaRPr lang="en-IN"/>
          </a:p>
        </p:txBody>
      </p:sp>
    </p:spTree>
    <p:extLst>
      <p:ext uri="{BB962C8B-B14F-4D97-AF65-F5344CB8AC3E}">
        <p14:creationId xmlns:p14="http://schemas.microsoft.com/office/powerpoint/2010/main" val="3350638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6140B8-AF45-48FA-AA0D-1705D317B6A3}"/>
              </a:ext>
            </a:extLst>
          </p:cNvPr>
          <p:cNvSpPr>
            <a:spLocks noGrp="1"/>
          </p:cNvSpPr>
          <p:nvPr>
            <p:ph type="ctrTitle"/>
          </p:nvPr>
        </p:nvSpPr>
        <p:spPr>
          <a:xfrm>
            <a:off x="1094095" y="851517"/>
            <a:ext cx="5238466" cy="2991416"/>
          </a:xfrm>
        </p:spPr>
        <p:txBody>
          <a:bodyPr anchor="b">
            <a:normAutofit/>
          </a:bodyPr>
          <a:lstStyle/>
          <a:p>
            <a:pPr algn="l"/>
            <a:r>
              <a:rPr lang="en-US" altLang="en-US" b="1"/>
              <a:t>PROPERTIES OF AMINO ACIDS</a:t>
            </a:r>
            <a:endParaRPr lang="en-IN"/>
          </a:p>
        </p:txBody>
      </p:sp>
      <p:sp>
        <p:nvSpPr>
          <p:cNvPr id="3" name="Subtitle 2">
            <a:extLst>
              <a:ext uri="{FF2B5EF4-FFF2-40B4-BE49-F238E27FC236}">
                <a16:creationId xmlns:a16="http://schemas.microsoft.com/office/drawing/2014/main" id="{A1C3C2EE-498C-467C-BC26-5A7913345E81}"/>
              </a:ext>
            </a:extLst>
          </p:cNvPr>
          <p:cNvSpPr>
            <a:spLocks noGrp="1"/>
          </p:cNvSpPr>
          <p:nvPr>
            <p:ph type="subTitle" idx="1"/>
          </p:nvPr>
        </p:nvSpPr>
        <p:spPr>
          <a:xfrm>
            <a:off x="1094096" y="3842932"/>
            <a:ext cx="4167115" cy="2163551"/>
          </a:xfrm>
        </p:spPr>
        <p:txBody>
          <a:bodyPr anchor="t">
            <a:normAutofit/>
          </a:bodyPr>
          <a:lstStyle/>
          <a:p>
            <a:pPr algn="l"/>
            <a:endParaRPr lang="en-IN"/>
          </a:p>
        </p:txBody>
      </p:sp>
      <p:sp>
        <p:nvSpPr>
          <p:cNvPr id="19" name="Freeform: Shape 18">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Flask">
            <a:extLst>
              <a:ext uri="{FF2B5EF4-FFF2-40B4-BE49-F238E27FC236}">
                <a16:creationId xmlns:a16="http://schemas.microsoft.com/office/drawing/2014/main" id="{31D616AB-AA06-4E9D-8CD0-92D561F93F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503" y="2129307"/>
            <a:ext cx="3217333" cy="3217333"/>
          </a:xfrm>
          <a:prstGeom prst="rect">
            <a:avLst/>
          </a:prstGeom>
        </p:spPr>
      </p:pic>
    </p:spTree>
    <p:extLst>
      <p:ext uri="{BB962C8B-B14F-4D97-AF65-F5344CB8AC3E}">
        <p14:creationId xmlns:p14="http://schemas.microsoft.com/office/powerpoint/2010/main" val="66200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Title 1">
            <a:extLst>
              <a:ext uri="{FF2B5EF4-FFF2-40B4-BE49-F238E27FC236}">
                <a16:creationId xmlns:a16="http://schemas.microsoft.com/office/drawing/2014/main" id="{31BE2A6F-15C4-40FB-AE4E-B139BCAB4D5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altLang="en-US" sz="3200" kern="1200">
                <a:solidFill>
                  <a:schemeClr val="bg1"/>
                </a:solidFill>
                <a:latin typeface="+mj-lt"/>
                <a:ea typeface="+mj-ea"/>
                <a:cs typeface="+mj-cs"/>
              </a:rPr>
              <a:t>Colour reactions</a:t>
            </a:r>
          </a:p>
        </p:txBody>
      </p:sp>
      <p:graphicFrame>
        <p:nvGraphicFramePr>
          <p:cNvPr id="4" name="Table 4">
            <a:extLst>
              <a:ext uri="{FF2B5EF4-FFF2-40B4-BE49-F238E27FC236}">
                <a16:creationId xmlns:a16="http://schemas.microsoft.com/office/drawing/2014/main" id="{6D26549B-43C9-4234-BB69-7919921B678A}"/>
              </a:ext>
            </a:extLst>
          </p:cNvPr>
          <p:cNvGraphicFramePr>
            <a:graphicFrameLocks noGrp="1"/>
          </p:cNvGraphicFramePr>
          <p:nvPr>
            <p:ph idx="1"/>
            <p:extLst>
              <p:ext uri="{D42A27DB-BD31-4B8C-83A1-F6EECF244321}">
                <p14:modId xmlns:p14="http://schemas.microsoft.com/office/powerpoint/2010/main" val="210514372"/>
              </p:ext>
            </p:extLst>
          </p:nvPr>
        </p:nvGraphicFramePr>
        <p:xfrm>
          <a:off x="783003" y="1547902"/>
          <a:ext cx="10625995" cy="5180472"/>
        </p:xfrm>
        <a:graphic>
          <a:graphicData uri="http://schemas.openxmlformats.org/drawingml/2006/table">
            <a:tbl>
              <a:tblPr firstRow="1" bandRow="1">
                <a:noFill/>
                <a:tableStyleId>{5C22544A-7EE6-4342-B048-85BDC9FD1C3A}</a:tableStyleId>
              </a:tblPr>
              <a:tblGrid>
                <a:gridCol w="3566277">
                  <a:extLst>
                    <a:ext uri="{9D8B030D-6E8A-4147-A177-3AD203B41FA5}">
                      <a16:colId xmlns:a16="http://schemas.microsoft.com/office/drawing/2014/main" val="20000"/>
                    </a:ext>
                  </a:extLst>
                </a:gridCol>
                <a:gridCol w="3493441">
                  <a:extLst>
                    <a:ext uri="{9D8B030D-6E8A-4147-A177-3AD203B41FA5}">
                      <a16:colId xmlns:a16="http://schemas.microsoft.com/office/drawing/2014/main" val="20001"/>
                    </a:ext>
                  </a:extLst>
                </a:gridCol>
                <a:gridCol w="3566277">
                  <a:extLst>
                    <a:ext uri="{9D8B030D-6E8A-4147-A177-3AD203B41FA5}">
                      <a16:colId xmlns:a16="http://schemas.microsoft.com/office/drawing/2014/main" val="20002"/>
                    </a:ext>
                  </a:extLst>
                </a:gridCol>
              </a:tblGrid>
              <a:tr h="516965">
                <a:tc>
                  <a:txBody>
                    <a:bodyPr/>
                    <a:lstStyle/>
                    <a:p>
                      <a:r>
                        <a:rPr lang="en-IN" sz="2000" dirty="0">
                          <a:solidFill>
                            <a:schemeClr val="tx1">
                              <a:lumMod val="75000"/>
                              <a:lumOff val="25000"/>
                            </a:schemeClr>
                          </a:solidFill>
                        </a:rPr>
                        <a:t>Test</a:t>
                      </a:r>
                    </a:p>
                  </a:txBody>
                  <a:tcPr marL="201939" marR="121164" marT="121164" marB="121164">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r>
                        <a:rPr lang="en-IN" sz="2000">
                          <a:solidFill>
                            <a:schemeClr val="tx1">
                              <a:lumMod val="75000"/>
                              <a:lumOff val="25000"/>
                            </a:schemeClr>
                          </a:solidFill>
                        </a:rPr>
                        <a:t>Observation</a:t>
                      </a:r>
                    </a:p>
                  </a:txBody>
                  <a:tcPr marL="201939" marR="121164" marT="121164" marB="121164">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r>
                        <a:rPr lang="en-IN" sz="2000">
                          <a:solidFill>
                            <a:schemeClr val="tx1">
                              <a:lumMod val="75000"/>
                              <a:lumOff val="25000"/>
                            </a:schemeClr>
                          </a:solidFill>
                        </a:rPr>
                        <a:t>Specific group</a:t>
                      </a:r>
                    </a:p>
                  </a:txBody>
                  <a:tcPr marL="201939" marR="121164" marT="121164" marB="121164">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10000"/>
                  </a:ext>
                </a:extLst>
              </a:tr>
              <a:tr h="430804">
                <a:tc>
                  <a:txBody>
                    <a:bodyPr/>
                    <a:lstStyle/>
                    <a:p>
                      <a:r>
                        <a:rPr lang="en-IN" sz="2000" dirty="0">
                          <a:solidFill>
                            <a:schemeClr val="tx1">
                              <a:lumMod val="75000"/>
                              <a:lumOff val="25000"/>
                            </a:schemeClr>
                          </a:solidFill>
                        </a:rPr>
                        <a:t>Biuret</a:t>
                      </a:r>
                    </a:p>
                  </a:txBody>
                  <a:tcPr marL="201939" marR="105008" marT="105008" marB="105008">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r>
                        <a:rPr lang="en-IN" sz="2000">
                          <a:solidFill>
                            <a:schemeClr val="tx1">
                              <a:lumMod val="75000"/>
                              <a:lumOff val="25000"/>
                            </a:schemeClr>
                          </a:solidFill>
                        </a:rPr>
                        <a:t>Violet/ purple</a:t>
                      </a:r>
                    </a:p>
                  </a:txBody>
                  <a:tcPr marL="201939" marR="105008" marT="105008" marB="105008">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r>
                        <a:rPr lang="en-IN" sz="2000">
                          <a:solidFill>
                            <a:schemeClr val="tx1">
                              <a:lumMod val="75000"/>
                              <a:lumOff val="25000"/>
                            </a:schemeClr>
                          </a:solidFill>
                        </a:rPr>
                        <a:t>2 peptide linkage</a:t>
                      </a:r>
                    </a:p>
                  </a:txBody>
                  <a:tcPr marL="201939" marR="105008" marT="105008" marB="105008">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0001"/>
                  </a:ext>
                </a:extLst>
              </a:tr>
              <a:tr h="430804">
                <a:tc>
                  <a:txBody>
                    <a:bodyPr/>
                    <a:lstStyle/>
                    <a:p>
                      <a:r>
                        <a:rPr lang="en-IN" sz="2000">
                          <a:solidFill>
                            <a:schemeClr val="tx1">
                              <a:lumMod val="75000"/>
                              <a:lumOff val="25000"/>
                            </a:schemeClr>
                          </a:solidFill>
                        </a:rPr>
                        <a:t>Ninhydrin</a:t>
                      </a:r>
                    </a:p>
                  </a:txBody>
                  <a:tcPr marL="201939" marR="105008" marT="105008" marB="10500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IN" sz="2000">
                          <a:solidFill>
                            <a:schemeClr val="tx1">
                              <a:lumMod val="75000"/>
                              <a:lumOff val="25000"/>
                            </a:schemeClr>
                          </a:solidFill>
                        </a:rPr>
                        <a:t>Blue </a:t>
                      </a:r>
                    </a:p>
                  </a:txBody>
                  <a:tcPr marL="201939" marR="105008" marT="105008" marB="10500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l-GR" sz="2000">
                          <a:solidFill>
                            <a:schemeClr val="tx1">
                              <a:lumMod val="75000"/>
                              <a:lumOff val="25000"/>
                            </a:schemeClr>
                          </a:solidFill>
                        </a:rPr>
                        <a:t>Α</a:t>
                      </a:r>
                      <a:r>
                        <a:rPr lang="en-IN" sz="2000">
                          <a:solidFill>
                            <a:schemeClr val="tx1">
                              <a:lumMod val="75000"/>
                              <a:lumOff val="25000"/>
                            </a:schemeClr>
                          </a:solidFill>
                        </a:rPr>
                        <a:t>-Amino Acid</a:t>
                      </a:r>
                    </a:p>
                  </a:txBody>
                  <a:tcPr marL="201939" marR="105008" marT="105008" marB="10500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0002"/>
                  </a:ext>
                </a:extLst>
              </a:tr>
              <a:tr h="430804">
                <a:tc>
                  <a:txBody>
                    <a:bodyPr/>
                    <a:lstStyle/>
                    <a:p>
                      <a:r>
                        <a:rPr lang="en-IN" sz="2000" err="1">
                          <a:solidFill>
                            <a:schemeClr val="tx1">
                              <a:lumMod val="75000"/>
                              <a:lumOff val="25000"/>
                            </a:schemeClr>
                          </a:solidFill>
                        </a:rPr>
                        <a:t>Xantoproteic</a:t>
                      </a:r>
                      <a:endParaRPr lang="en-IN" sz="2000">
                        <a:solidFill>
                          <a:schemeClr val="tx1">
                            <a:lumMod val="75000"/>
                            <a:lumOff val="25000"/>
                          </a:schemeClr>
                        </a:solidFill>
                      </a:endParaRPr>
                    </a:p>
                  </a:txBody>
                  <a:tcPr marL="201939" marR="105008" marT="105008" marB="10500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IN" sz="2000">
                          <a:solidFill>
                            <a:schemeClr val="tx1">
                              <a:lumMod val="75000"/>
                              <a:lumOff val="25000"/>
                            </a:schemeClr>
                          </a:solidFill>
                        </a:rPr>
                        <a:t>Orange</a:t>
                      </a:r>
                    </a:p>
                  </a:txBody>
                  <a:tcPr marL="201939" marR="105008" marT="105008" marB="10500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IN" sz="2000">
                          <a:solidFill>
                            <a:schemeClr val="tx1">
                              <a:lumMod val="75000"/>
                              <a:lumOff val="25000"/>
                            </a:schemeClr>
                          </a:solidFill>
                        </a:rPr>
                        <a:t>Aromatic amino acid</a:t>
                      </a:r>
                    </a:p>
                  </a:txBody>
                  <a:tcPr marL="201939" marR="105008" marT="105008" marB="10500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0003"/>
                  </a:ext>
                </a:extLst>
              </a:tr>
              <a:tr h="430804">
                <a:tc>
                  <a:txBody>
                    <a:bodyPr/>
                    <a:lstStyle/>
                    <a:p>
                      <a:r>
                        <a:rPr lang="en-IN" sz="2000" err="1">
                          <a:solidFill>
                            <a:schemeClr val="tx1">
                              <a:lumMod val="75000"/>
                              <a:lumOff val="25000"/>
                            </a:schemeClr>
                          </a:solidFill>
                        </a:rPr>
                        <a:t>Millon’s</a:t>
                      </a:r>
                      <a:endParaRPr lang="en-IN" sz="2000">
                        <a:solidFill>
                          <a:schemeClr val="tx1">
                            <a:lumMod val="75000"/>
                            <a:lumOff val="25000"/>
                          </a:schemeClr>
                        </a:solidFill>
                      </a:endParaRPr>
                    </a:p>
                  </a:txBody>
                  <a:tcPr marL="201939" marR="105008" marT="105008" marB="10500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IN" sz="2000">
                          <a:solidFill>
                            <a:schemeClr val="tx1">
                              <a:lumMod val="75000"/>
                              <a:lumOff val="25000"/>
                            </a:schemeClr>
                          </a:solidFill>
                        </a:rPr>
                        <a:t>Red</a:t>
                      </a:r>
                    </a:p>
                  </a:txBody>
                  <a:tcPr marL="201939" marR="105008" marT="105008" marB="10500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IN" sz="2000">
                          <a:solidFill>
                            <a:schemeClr val="tx1">
                              <a:lumMod val="75000"/>
                              <a:lumOff val="25000"/>
                            </a:schemeClr>
                          </a:solidFill>
                        </a:rPr>
                        <a:t>Phenolic group</a:t>
                      </a:r>
                    </a:p>
                  </a:txBody>
                  <a:tcPr marL="201939" marR="105008" marT="105008" marB="10500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0004"/>
                  </a:ext>
                </a:extLst>
              </a:tr>
              <a:tr h="430804">
                <a:tc>
                  <a:txBody>
                    <a:bodyPr/>
                    <a:lstStyle/>
                    <a:p>
                      <a:r>
                        <a:rPr lang="en-IN" sz="2000">
                          <a:solidFill>
                            <a:schemeClr val="tx1">
                              <a:lumMod val="75000"/>
                              <a:lumOff val="25000"/>
                            </a:schemeClr>
                          </a:solidFill>
                        </a:rPr>
                        <a:t>Hopkins-Cole</a:t>
                      </a:r>
                    </a:p>
                  </a:txBody>
                  <a:tcPr marL="201939" marR="105008" marT="105008" marB="10500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IN" sz="2000" dirty="0">
                          <a:solidFill>
                            <a:schemeClr val="tx1">
                              <a:lumMod val="75000"/>
                              <a:lumOff val="25000"/>
                            </a:schemeClr>
                          </a:solidFill>
                        </a:rPr>
                        <a:t>Violet ring</a:t>
                      </a:r>
                    </a:p>
                  </a:txBody>
                  <a:tcPr marL="201939" marR="105008" marT="105008" marB="10500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IN" sz="2000">
                          <a:solidFill>
                            <a:schemeClr val="tx1">
                              <a:lumMod val="75000"/>
                              <a:lumOff val="25000"/>
                            </a:schemeClr>
                          </a:solidFill>
                        </a:rPr>
                        <a:t>Indole ring</a:t>
                      </a:r>
                    </a:p>
                  </a:txBody>
                  <a:tcPr marL="201939" marR="105008" marT="105008" marB="10500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0005"/>
                  </a:ext>
                </a:extLst>
              </a:tr>
              <a:tr h="430804">
                <a:tc>
                  <a:txBody>
                    <a:bodyPr/>
                    <a:lstStyle/>
                    <a:p>
                      <a:r>
                        <a:rPr lang="en-IN" sz="2000" err="1">
                          <a:solidFill>
                            <a:schemeClr val="tx1">
                              <a:lumMod val="75000"/>
                              <a:lumOff val="25000"/>
                            </a:schemeClr>
                          </a:solidFill>
                        </a:rPr>
                        <a:t>Sakaguchi</a:t>
                      </a:r>
                      <a:endParaRPr lang="en-IN" sz="2000">
                        <a:solidFill>
                          <a:schemeClr val="tx1">
                            <a:lumMod val="75000"/>
                            <a:lumOff val="25000"/>
                          </a:schemeClr>
                        </a:solidFill>
                      </a:endParaRPr>
                    </a:p>
                  </a:txBody>
                  <a:tcPr marL="201939" marR="105008" marT="105008" marB="10500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IN" sz="2000" dirty="0">
                          <a:solidFill>
                            <a:schemeClr val="tx1">
                              <a:lumMod val="75000"/>
                              <a:lumOff val="25000"/>
                            </a:schemeClr>
                          </a:solidFill>
                        </a:rPr>
                        <a:t>Intense red</a:t>
                      </a:r>
                    </a:p>
                  </a:txBody>
                  <a:tcPr marL="201939" marR="105008" marT="105008" marB="10500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IN" sz="2000" err="1">
                          <a:solidFill>
                            <a:schemeClr val="tx1">
                              <a:lumMod val="75000"/>
                              <a:lumOff val="25000"/>
                            </a:schemeClr>
                          </a:solidFill>
                        </a:rPr>
                        <a:t>Guanidio</a:t>
                      </a:r>
                      <a:r>
                        <a:rPr lang="en-IN" sz="2000">
                          <a:solidFill>
                            <a:schemeClr val="tx1">
                              <a:lumMod val="75000"/>
                              <a:lumOff val="25000"/>
                            </a:schemeClr>
                          </a:solidFill>
                        </a:rPr>
                        <a:t> group</a:t>
                      </a:r>
                    </a:p>
                  </a:txBody>
                  <a:tcPr marL="201939" marR="105008" marT="105008" marB="10500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0006"/>
                  </a:ext>
                </a:extLst>
              </a:tr>
              <a:tr h="430804">
                <a:tc>
                  <a:txBody>
                    <a:bodyPr/>
                    <a:lstStyle/>
                    <a:p>
                      <a:r>
                        <a:rPr lang="en-IN" sz="2000">
                          <a:solidFill>
                            <a:schemeClr val="tx1">
                              <a:lumMod val="75000"/>
                              <a:lumOff val="25000"/>
                            </a:schemeClr>
                          </a:solidFill>
                        </a:rPr>
                        <a:t>Sulphur</a:t>
                      </a:r>
                    </a:p>
                  </a:txBody>
                  <a:tcPr marL="201939" marR="105008" marT="105008" marB="10500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IN" sz="2000">
                          <a:solidFill>
                            <a:schemeClr val="tx1">
                              <a:lumMod val="75000"/>
                              <a:lumOff val="25000"/>
                            </a:schemeClr>
                          </a:solidFill>
                        </a:rPr>
                        <a:t>Black precipitate</a:t>
                      </a:r>
                    </a:p>
                  </a:txBody>
                  <a:tcPr marL="201939" marR="105008" marT="105008" marB="10500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IN" sz="2000">
                          <a:solidFill>
                            <a:schemeClr val="tx1">
                              <a:lumMod val="75000"/>
                              <a:lumOff val="25000"/>
                            </a:schemeClr>
                          </a:solidFill>
                        </a:rPr>
                        <a:t>-SH group</a:t>
                      </a:r>
                    </a:p>
                  </a:txBody>
                  <a:tcPr marL="201939" marR="105008" marT="105008" marB="10500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0007"/>
                  </a:ext>
                </a:extLst>
              </a:tr>
              <a:tr h="430804">
                <a:tc>
                  <a:txBody>
                    <a:bodyPr/>
                    <a:lstStyle/>
                    <a:p>
                      <a:r>
                        <a:rPr lang="en-IN" sz="2000">
                          <a:solidFill>
                            <a:schemeClr val="tx1">
                              <a:lumMod val="75000"/>
                              <a:lumOff val="25000"/>
                            </a:schemeClr>
                          </a:solidFill>
                        </a:rPr>
                        <a:t>Pauly’s</a:t>
                      </a:r>
                    </a:p>
                  </a:txBody>
                  <a:tcPr marL="201939" marR="105008" marT="105008" marB="10500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IN" sz="2000">
                          <a:solidFill>
                            <a:schemeClr val="tx1">
                              <a:lumMod val="75000"/>
                              <a:lumOff val="25000"/>
                            </a:schemeClr>
                          </a:solidFill>
                        </a:rPr>
                        <a:t>Red</a:t>
                      </a:r>
                    </a:p>
                  </a:txBody>
                  <a:tcPr marL="201939" marR="105008" marT="105008" marB="10500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IN" sz="2000">
                          <a:solidFill>
                            <a:schemeClr val="tx1">
                              <a:lumMod val="75000"/>
                              <a:lumOff val="25000"/>
                            </a:schemeClr>
                          </a:solidFill>
                        </a:rPr>
                        <a:t>Imidazole</a:t>
                      </a:r>
                    </a:p>
                  </a:txBody>
                  <a:tcPr marL="201939" marR="105008" marT="105008" marB="10500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0008"/>
                  </a:ext>
                </a:extLst>
              </a:tr>
              <a:tr h="430804">
                <a:tc>
                  <a:txBody>
                    <a:bodyPr/>
                    <a:lstStyle/>
                    <a:p>
                      <a:r>
                        <a:rPr lang="en-IN" sz="2000" err="1">
                          <a:solidFill>
                            <a:schemeClr val="tx1">
                              <a:lumMod val="75000"/>
                              <a:lumOff val="25000"/>
                            </a:schemeClr>
                          </a:solidFill>
                        </a:rPr>
                        <a:t>Folin-ciocalteau’s</a:t>
                      </a:r>
                      <a:endParaRPr lang="en-IN" sz="2000">
                        <a:solidFill>
                          <a:schemeClr val="tx1">
                            <a:lumMod val="75000"/>
                            <a:lumOff val="25000"/>
                          </a:schemeClr>
                        </a:solidFill>
                      </a:endParaRPr>
                    </a:p>
                  </a:txBody>
                  <a:tcPr marL="201939" marR="105008" marT="105008" marB="105008">
                    <a:lnL w="12700" cmpd="sng">
                      <a:noFill/>
                      <a:prstDash val="solid"/>
                    </a:lnL>
                    <a:lnR w="12700" cmpd="sng">
                      <a:noFill/>
                      <a:prstDash val="solid"/>
                    </a:lnR>
                    <a:lnT w="19050" cap="flat" cmpd="sng" algn="ctr">
                      <a:solidFill>
                        <a:srgbClr val="FFFFFF"/>
                      </a:solidFill>
                      <a:prstDash val="solid"/>
                    </a:lnT>
                    <a:lnB w="12700" cmpd="sng">
                      <a:noFill/>
                      <a:prstDash val="solid"/>
                    </a:lnB>
                    <a:solidFill>
                      <a:srgbClr val="B4BCBE">
                        <a:alpha val="34902"/>
                      </a:srgbClr>
                    </a:solidFill>
                  </a:tcPr>
                </a:tc>
                <a:tc>
                  <a:txBody>
                    <a:bodyPr/>
                    <a:lstStyle/>
                    <a:p>
                      <a:r>
                        <a:rPr lang="en-IN" sz="2000">
                          <a:solidFill>
                            <a:schemeClr val="tx1">
                              <a:lumMod val="75000"/>
                              <a:lumOff val="25000"/>
                            </a:schemeClr>
                          </a:solidFill>
                        </a:rPr>
                        <a:t>-</a:t>
                      </a:r>
                    </a:p>
                  </a:txBody>
                  <a:tcPr marL="201939" marR="105008" marT="105008" marB="105008">
                    <a:lnL w="12700" cmpd="sng">
                      <a:noFill/>
                      <a:prstDash val="solid"/>
                    </a:lnL>
                    <a:lnR w="12700" cmpd="sng">
                      <a:noFill/>
                      <a:prstDash val="solid"/>
                    </a:lnR>
                    <a:lnT w="19050" cap="flat" cmpd="sng" algn="ctr">
                      <a:solidFill>
                        <a:srgbClr val="FFFFFF"/>
                      </a:solidFill>
                      <a:prstDash val="solid"/>
                    </a:lnT>
                    <a:lnB w="12700" cmpd="sng">
                      <a:noFill/>
                      <a:prstDash val="solid"/>
                    </a:lnB>
                    <a:solidFill>
                      <a:srgbClr val="B4BCBE">
                        <a:alpha val="34902"/>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solidFill>
                            <a:schemeClr val="tx1">
                              <a:lumMod val="75000"/>
                              <a:lumOff val="25000"/>
                            </a:schemeClr>
                          </a:solidFill>
                        </a:rPr>
                        <a:t>Phenolic group</a:t>
                      </a:r>
                    </a:p>
                  </a:txBody>
                  <a:tcPr marL="201939" marR="105008" marT="105008" marB="105008">
                    <a:lnL w="12700" cmpd="sng">
                      <a:noFill/>
                      <a:prstDash val="solid"/>
                    </a:lnL>
                    <a:lnR w="12700" cmpd="sng">
                      <a:noFill/>
                      <a:prstDash val="solid"/>
                    </a:lnR>
                    <a:lnT w="19050" cap="flat" cmpd="sng" algn="ctr">
                      <a:solidFill>
                        <a:srgbClr val="FFFFFF"/>
                      </a:solidFill>
                      <a:prstDash val="solid"/>
                    </a:lnT>
                    <a:lnB w="12700" cmpd="sng">
                      <a:noFill/>
                      <a:prstDash val="solid"/>
                    </a:lnB>
                    <a:solidFill>
                      <a:srgbClr val="B4BCBE">
                        <a:alpha val="34902"/>
                      </a:srgbClr>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Right Triangle 76">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Title 1">
            <a:extLst>
              <a:ext uri="{FF2B5EF4-FFF2-40B4-BE49-F238E27FC236}">
                <a16:creationId xmlns:a16="http://schemas.microsoft.com/office/drawing/2014/main" id="{6BA0DCF4-3BA5-4709-9FB1-8E47B0997E7F}"/>
              </a:ext>
            </a:extLst>
          </p:cNvPr>
          <p:cNvSpPr>
            <a:spLocks noGrp="1"/>
          </p:cNvSpPr>
          <p:nvPr>
            <p:ph type="title"/>
          </p:nvPr>
        </p:nvSpPr>
        <p:spPr>
          <a:xfrm>
            <a:off x="1006900" y="1188637"/>
            <a:ext cx="3141430" cy="4480726"/>
          </a:xfrm>
        </p:spPr>
        <p:txBody>
          <a:bodyPr>
            <a:normAutofit/>
          </a:bodyPr>
          <a:lstStyle/>
          <a:p>
            <a:pPr algn="r"/>
            <a:r>
              <a:rPr lang="en-IN" altLang="en-US" sz="6600"/>
              <a:t>Beta amino acid</a:t>
            </a:r>
          </a:p>
        </p:txBody>
      </p:sp>
      <p:cxnSp>
        <p:nvCxnSpPr>
          <p:cNvPr id="81" name="Straight Connector 80">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848D22D-617E-43CD-A5A8-0E633BD04AF6}"/>
              </a:ext>
            </a:extLst>
          </p:cNvPr>
          <p:cNvSpPr>
            <a:spLocks noGrp="1"/>
          </p:cNvSpPr>
          <p:nvPr>
            <p:ph idx="1"/>
          </p:nvPr>
        </p:nvSpPr>
        <p:spPr>
          <a:xfrm>
            <a:off x="5138927" y="729206"/>
            <a:ext cx="6134805" cy="3831220"/>
          </a:xfrm>
        </p:spPr>
        <p:txBody>
          <a:bodyPr anchor="ctr">
            <a:normAutofit/>
          </a:bodyPr>
          <a:lstStyle/>
          <a:p>
            <a:pPr>
              <a:defRPr/>
            </a:pPr>
            <a:r>
              <a:rPr lang="en-US" sz="2200" dirty="0"/>
              <a:t>β amino acids, which have their amino group bonded to the β carbon rather  than the α carbon as in the 20 standard biological amino acids.</a:t>
            </a:r>
          </a:p>
          <a:p>
            <a:pPr>
              <a:defRPr/>
            </a:pPr>
            <a:r>
              <a:rPr lang="en-US" sz="2200" dirty="0"/>
              <a:t>The only commonly naturally occurring β amino acid is β-alanine; although it  is used as a component of larger bioactive molecules, β-peptides in general  do not appear in nature.</a:t>
            </a:r>
          </a:p>
          <a:p>
            <a:pPr>
              <a:defRPr/>
            </a:pPr>
            <a:r>
              <a:rPr lang="en-US" sz="2200" dirty="0"/>
              <a:t>Only glycine lacks a β carbon, which means that β-glycine is not possible.</a:t>
            </a:r>
          </a:p>
        </p:txBody>
      </p:sp>
      <p:sp>
        <p:nvSpPr>
          <p:cNvPr id="25604" name="object 7">
            <a:extLst>
              <a:ext uri="{FF2B5EF4-FFF2-40B4-BE49-F238E27FC236}">
                <a16:creationId xmlns:a16="http://schemas.microsoft.com/office/drawing/2014/main" id="{AC8D620B-A0D1-489F-A8A3-DC4978E9DE14}"/>
              </a:ext>
            </a:extLst>
          </p:cNvPr>
          <p:cNvSpPr>
            <a:spLocks noChangeArrowheads="1"/>
          </p:cNvSpPr>
          <p:nvPr/>
        </p:nvSpPr>
        <p:spPr bwMode="auto">
          <a:xfrm>
            <a:off x="4513456" y="4343090"/>
            <a:ext cx="3962400" cy="22098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C891A00-B607-4768-9F0D-00E3E7629D2D}"/>
              </a:ext>
            </a:extLst>
          </p:cNvPr>
          <p:cNvSpPr>
            <a:spLocks noGrp="1"/>
          </p:cNvSpPr>
          <p:nvPr>
            <p:ph type="title"/>
          </p:nvPr>
        </p:nvSpPr>
        <p:spPr/>
        <p:txBody>
          <a:bodyPr/>
          <a:lstStyle/>
          <a:p>
            <a:r>
              <a:rPr lang="en-IN" altLang="en-US"/>
              <a:t>BETA ALANINE</a:t>
            </a:r>
          </a:p>
        </p:txBody>
      </p:sp>
      <p:sp>
        <p:nvSpPr>
          <p:cNvPr id="3" name="Content Placeholder 2">
            <a:extLst>
              <a:ext uri="{FF2B5EF4-FFF2-40B4-BE49-F238E27FC236}">
                <a16:creationId xmlns:a16="http://schemas.microsoft.com/office/drawing/2014/main" id="{EFC32B4B-63A5-47F6-9FCA-D0F08257A653}"/>
              </a:ext>
            </a:extLst>
          </p:cNvPr>
          <p:cNvSpPr>
            <a:spLocks noGrp="1"/>
          </p:cNvSpPr>
          <p:nvPr>
            <p:ph idx="1"/>
          </p:nvPr>
        </p:nvSpPr>
        <p:spPr>
          <a:xfrm>
            <a:off x="838199" y="1600200"/>
            <a:ext cx="10042003" cy="4800600"/>
          </a:xfrm>
        </p:spPr>
        <p:txBody>
          <a:bodyPr>
            <a:normAutofit/>
          </a:bodyPr>
          <a:lstStyle/>
          <a:p>
            <a:pPr>
              <a:defRPr/>
            </a:pPr>
            <a:r>
              <a:rPr lang="en-US" dirty="0"/>
              <a:t>Also known as 3-aminopropanoic acid,</a:t>
            </a:r>
          </a:p>
          <a:p>
            <a:pPr>
              <a:defRPr/>
            </a:pPr>
            <a:r>
              <a:rPr lang="en-US" dirty="0"/>
              <a:t>It is a non-essential amino acid and is the only naturally occurring  beta-amino acid.</a:t>
            </a:r>
          </a:p>
          <a:p>
            <a:pPr>
              <a:defRPr/>
            </a:pPr>
            <a:r>
              <a:rPr lang="en-US" dirty="0"/>
              <a:t>Not to be confused with alanine, beta- alanine is classified as a non-  proteinogenic amino acid as it is not used in the building of proteins</a:t>
            </a:r>
          </a:p>
          <a:p>
            <a:pPr>
              <a:defRPr/>
            </a:pPr>
            <a:r>
              <a:rPr lang="en-US" dirty="0"/>
              <a:t>β-Alanine is the rate-limiting precursor of carnosine</a:t>
            </a:r>
          </a:p>
          <a:p>
            <a:pPr>
              <a:defRPr/>
            </a:pPr>
            <a:r>
              <a:rPr lang="en-US" dirty="0"/>
              <a:t>Supplementation with β-alanine has been shown to increase the  concentration of carnosine in muscles</a:t>
            </a:r>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BBC1E712-F0E8-4071-8E06-7D62AF27547C}"/>
              </a:ext>
            </a:extLst>
          </p:cNvPr>
          <p:cNvSpPr txBox="1">
            <a:spLocks noChangeArrowheads="1"/>
          </p:cNvSpPr>
          <p:nvPr/>
        </p:nvSpPr>
        <p:spPr bwMode="auto">
          <a:xfrm>
            <a:off x="1676400" y="152400"/>
            <a:ext cx="891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a:solidFill>
                  <a:srgbClr val="2FB0DC"/>
                </a:solidFill>
                <a:ea typeface="MS PGothic" panose="020B0600070205080204" pitchFamily="34" charset="-128"/>
                <a:cs typeface="Calibri" panose="020F0502020204030204" pitchFamily="34" charset="0"/>
              </a:rPr>
              <a:t>Amino Acids Polymerize to Form Peptides </a:t>
            </a:r>
          </a:p>
        </p:txBody>
      </p:sp>
      <p:sp>
        <p:nvSpPr>
          <p:cNvPr id="27651" name="Rectangle 3">
            <a:extLst>
              <a:ext uri="{FF2B5EF4-FFF2-40B4-BE49-F238E27FC236}">
                <a16:creationId xmlns:a16="http://schemas.microsoft.com/office/drawing/2014/main" id="{34B2F23B-3F4F-49F8-9E3C-0F39707B00B2}"/>
              </a:ext>
            </a:extLst>
          </p:cNvPr>
          <p:cNvSpPr txBox="1">
            <a:spLocks noChangeArrowheads="1"/>
          </p:cNvSpPr>
          <p:nvPr/>
        </p:nvSpPr>
        <p:spPr bwMode="auto">
          <a:xfrm>
            <a:off x="1676400" y="990600"/>
            <a:ext cx="8877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2555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pPr>
            <a:r>
              <a:rPr lang="en-US" altLang="en-US" sz="2800">
                <a:ea typeface="MS PGothic" panose="020B0600070205080204" pitchFamily="34" charset="-128"/>
                <a:cs typeface="Calibri" panose="020F0502020204030204" pitchFamily="34" charset="0"/>
              </a:rPr>
              <a:t>Peptides are small condensation products of amino acids.</a:t>
            </a:r>
          </a:p>
          <a:p>
            <a:pPr eaLnBrk="1" hangingPunct="1">
              <a:buFontTx/>
              <a:buChar char="•"/>
            </a:pPr>
            <a:r>
              <a:rPr lang="en-US" altLang="en-US" sz="2800">
                <a:ea typeface="MS PGothic" panose="020B0600070205080204" pitchFamily="34" charset="-128"/>
                <a:cs typeface="Calibri" panose="020F0502020204030204" pitchFamily="34" charset="0"/>
              </a:rPr>
              <a:t>They are “</a:t>
            </a:r>
            <a:r>
              <a:rPr lang="en-US" altLang="ja-JP" sz="2800">
                <a:cs typeface="Calibri" panose="020F0502020204030204" pitchFamily="34" charset="0"/>
              </a:rPr>
              <a:t>small” compared with proteins (M</a:t>
            </a:r>
            <a:r>
              <a:rPr lang="en-US" altLang="ja-JP" sz="2800" baseline="-25000">
                <a:cs typeface="Calibri" panose="020F0502020204030204" pitchFamily="34" charset="0"/>
              </a:rPr>
              <a:t>w</a:t>
            </a:r>
            <a:r>
              <a:rPr lang="en-US" altLang="ja-JP" sz="2800">
                <a:cs typeface="Calibri" panose="020F0502020204030204" pitchFamily="34" charset="0"/>
              </a:rPr>
              <a:t> &lt; 10 kDa).</a:t>
            </a:r>
            <a:endParaRPr lang="en-US" altLang="en-US" sz="2800">
              <a:ea typeface="MS PGothic" panose="020B0600070205080204" pitchFamily="34" charset="-128"/>
              <a:cs typeface="Calibri" panose="020F0502020204030204" pitchFamily="34" charset="0"/>
            </a:endParaRPr>
          </a:p>
        </p:txBody>
      </p:sp>
      <p:sp>
        <p:nvSpPr>
          <p:cNvPr id="27652" name="Line 4">
            <a:extLst>
              <a:ext uri="{FF2B5EF4-FFF2-40B4-BE49-F238E27FC236}">
                <a16:creationId xmlns:a16="http://schemas.microsoft.com/office/drawing/2014/main" id="{10AFA3EC-2FC2-44E9-BA4F-99B4BDFCA5EB}"/>
              </a:ext>
            </a:extLst>
          </p:cNvPr>
          <p:cNvSpPr>
            <a:spLocks noChangeShapeType="1"/>
          </p:cNvSpPr>
          <p:nvPr/>
        </p:nvSpPr>
        <p:spPr bwMode="auto">
          <a:xfrm>
            <a:off x="2133600" y="914400"/>
            <a:ext cx="7924800" cy="0"/>
          </a:xfrm>
          <a:prstGeom prst="line">
            <a:avLst/>
          </a:prstGeom>
          <a:noFill/>
          <a:ln w="57150" cmpd="thinThick">
            <a:solidFill>
              <a:srgbClr val="2FB0DC"/>
            </a:solidFill>
            <a:round/>
            <a:headEnd/>
            <a:tailEnd/>
          </a:ln>
          <a:extLst>
            <a:ext uri="{909E8E84-426E-40DD-AFC4-6F175D3DCCD1}">
              <a14:hiddenFill xmlns:a14="http://schemas.microsoft.com/office/drawing/2010/main">
                <a:noFill/>
              </a14:hiddenFill>
            </a:ext>
          </a:extLst>
        </p:spPr>
        <p:txBody>
          <a:bodyPr/>
          <a:lstStyle/>
          <a:p>
            <a:endParaRPr lang="en-IN"/>
          </a:p>
        </p:txBody>
      </p:sp>
      <p:pic>
        <p:nvPicPr>
          <p:cNvPr id="27653" name="Picture 5" descr="Chemical structure diagram of the formation of a peptide bond by condensation.&#10;Top: H3N-plus bonds right to CH, which bonds up to R1 and right to C. C double bonds down to O and right to OH (in red), with a plus sign to the right, followed by an H (in red). The H bonds right to N, which bonds up to H and right to CH. CH bonds up to R2 and right to COO-minus. Middle: a vertical reversible reaction arrow with H2O (in red) connected to the left with a ray that joins the arrow, and H2O (in red) to the right with a ray that extends from the arrow. Bottom: H3N-plus bonds right to CH, which bonds up to R1 and right to C. C double bonds down to O and bonds right to N, which bonds up to H and bonds right to CH. (This C, O, N, H group is shaded light red.) CH bonds up to R2 and right to COO-minus.">
            <a:extLst>
              <a:ext uri="{FF2B5EF4-FFF2-40B4-BE49-F238E27FC236}">
                <a16:creationId xmlns:a16="http://schemas.microsoft.com/office/drawing/2014/main" id="{70A30C4D-45AF-471D-A313-F63F7636D2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89314" y="2292350"/>
            <a:ext cx="5413375"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799B7943-3E27-4CA2-B7C8-A0A4A95B289A}"/>
              </a:ext>
            </a:extLst>
          </p:cNvPr>
          <p:cNvSpPr txBox="1">
            <a:spLocks noChangeArrowheads="1"/>
          </p:cNvSpPr>
          <p:nvPr/>
        </p:nvSpPr>
        <p:spPr bwMode="auto">
          <a:xfrm>
            <a:off x="19812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a:solidFill>
                  <a:srgbClr val="2FB0DC"/>
                </a:solidFill>
                <a:ea typeface="MS PGothic" panose="020B0600070205080204" pitchFamily="34" charset="-128"/>
                <a:cs typeface="Calibri" panose="020F0502020204030204" pitchFamily="34" charset="0"/>
              </a:rPr>
              <a:t>Peptide Ends Are Not the Same</a:t>
            </a:r>
          </a:p>
        </p:txBody>
      </p:sp>
      <p:sp>
        <p:nvSpPr>
          <p:cNvPr id="29699" name="Text Box 3">
            <a:extLst>
              <a:ext uri="{FF2B5EF4-FFF2-40B4-BE49-F238E27FC236}">
                <a16:creationId xmlns:a16="http://schemas.microsoft.com/office/drawing/2014/main" id="{39BA685F-9B71-4142-B7C1-F091349964CF}"/>
              </a:ext>
            </a:extLst>
          </p:cNvPr>
          <p:cNvSpPr txBox="1">
            <a:spLocks noChangeArrowheads="1"/>
          </p:cNvSpPr>
          <p:nvPr/>
        </p:nvSpPr>
        <p:spPr bwMode="auto">
          <a:xfrm>
            <a:off x="1600200" y="985838"/>
            <a:ext cx="9067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ea typeface="MS PGothic" panose="020B0600070205080204" pitchFamily="34" charset="-128"/>
                <a:cs typeface="Calibri" panose="020F0502020204030204" pitchFamily="34" charset="0"/>
              </a:rPr>
              <a:t>Numbering (and naming) starts from the amino terminus (N-terminal).</a:t>
            </a:r>
          </a:p>
        </p:txBody>
      </p:sp>
      <p:sp>
        <p:nvSpPr>
          <p:cNvPr id="29700" name="Text Box 5">
            <a:extLst>
              <a:ext uri="{FF2B5EF4-FFF2-40B4-BE49-F238E27FC236}">
                <a16:creationId xmlns:a16="http://schemas.microsoft.com/office/drawing/2014/main" id="{6DF1E310-4EF8-4BDB-836B-FD4340CAD6E6}"/>
              </a:ext>
            </a:extLst>
          </p:cNvPr>
          <p:cNvSpPr txBox="1">
            <a:spLocks noChangeArrowheads="1"/>
          </p:cNvSpPr>
          <p:nvPr/>
        </p:nvSpPr>
        <p:spPr bwMode="auto">
          <a:xfrm>
            <a:off x="2971800" y="1500189"/>
            <a:ext cx="6529388" cy="46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0000"/>
              </a:lnSpc>
              <a:spcBef>
                <a:spcPct val="0"/>
              </a:spcBef>
              <a:buFontTx/>
              <a:buNone/>
            </a:pPr>
            <a:r>
              <a:rPr lang="en-US" altLang="en-US" sz="2400">
                <a:latin typeface="Arial" panose="020B0604020202020204" pitchFamily="34" charset="0"/>
                <a:ea typeface="MS PGothic" panose="020B0600070205080204" pitchFamily="34" charset="-128"/>
                <a:cs typeface="Calibri" panose="020F0502020204030204" pitchFamily="34" charset="0"/>
              </a:rPr>
              <a:t>AA</a:t>
            </a:r>
            <a:r>
              <a:rPr lang="en-US" altLang="en-US" sz="2400" baseline="-25000">
                <a:latin typeface="Arial" panose="020B0604020202020204" pitchFamily="34" charset="0"/>
                <a:ea typeface="MS PGothic" panose="020B0600070205080204" pitchFamily="34" charset="-128"/>
                <a:cs typeface="Calibri" panose="020F0502020204030204" pitchFamily="34" charset="0"/>
              </a:rPr>
              <a:t>1</a:t>
            </a:r>
            <a:r>
              <a:rPr lang="en-US" altLang="en-US" sz="2400">
                <a:latin typeface="Arial" panose="020B0604020202020204" pitchFamily="34" charset="0"/>
                <a:ea typeface="MS PGothic" panose="020B0600070205080204" pitchFamily="34" charset="-128"/>
                <a:cs typeface="Calibri" panose="020F0502020204030204" pitchFamily="34" charset="0"/>
              </a:rPr>
              <a:t>           AA</a:t>
            </a:r>
            <a:r>
              <a:rPr lang="en-US" altLang="en-US" sz="2400" baseline="-25000">
                <a:latin typeface="Arial" panose="020B0604020202020204" pitchFamily="34" charset="0"/>
                <a:ea typeface="MS PGothic" panose="020B0600070205080204" pitchFamily="34" charset="-128"/>
                <a:cs typeface="Calibri" panose="020F0502020204030204" pitchFamily="34" charset="0"/>
              </a:rPr>
              <a:t>2</a:t>
            </a:r>
            <a:r>
              <a:rPr lang="en-US" altLang="en-US" sz="2400">
                <a:latin typeface="Arial" panose="020B0604020202020204" pitchFamily="34" charset="0"/>
                <a:ea typeface="MS PGothic" panose="020B0600070205080204" pitchFamily="34" charset="-128"/>
                <a:cs typeface="Calibri" panose="020F0502020204030204" pitchFamily="34" charset="0"/>
              </a:rPr>
              <a:t>           AA</a:t>
            </a:r>
            <a:r>
              <a:rPr lang="en-US" altLang="en-US" sz="2400" baseline="-25000">
                <a:latin typeface="Arial" panose="020B0604020202020204" pitchFamily="34" charset="0"/>
                <a:ea typeface="MS PGothic" panose="020B0600070205080204" pitchFamily="34" charset="-128"/>
                <a:cs typeface="Calibri" panose="020F0502020204030204" pitchFamily="34" charset="0"/>
              </a:rPr>
              <a:t>3</a:t>
            </a:r>
            <a:r>
              <a:rPr lang="en-US" altLang="en-US" sz="2400">
                <a:latin typeface="Arial" panose="020B0604020202020204" pitchFamily="34" charset="0"/>
                <a:ea typeface="MS PGothic" panose="020B0600070205080204" pitchFamily="34" charset="-128"/>
                <a:cs typeface="Calibri" panose="020F0502020204030204" pitchFamily="34" charset="0"/>
              </a:rPr>
              <a:t>            AA</a:t>
            </a:r>
            <a:r>
              <a:rPr lang="en-US" altLang="en-US" sz="2400" baseline="-25000">
                <a:latin typeface="Arial" panose="020B0604020202020204" pitchFamily="34" charset="0"/>
                <a:ea typeface="MS PGothic" panose="020B0600070205080204" pitchFamily="34" charset="-128"/>
                <a:cs typeface="Calibri" panose="020F0502020204030204" pitchFamily="34" charset="0"/>
              </a:rPr>
              <a:t>4</a:t>
            </a:r>
            <a:r>
              <a:rPr lang="en-US" altLang="en-US" sz="2400">
                <a:latin typeface="Arial" panose="020B0604020202020204" pitchFamily="34" charset="0"/>
                <a:ea typeface="MS PGothic" panose="020B0600070205080204" pitchFamily="34" charset="-128"/>
                <a:cs typeface="Calibri" panose="020F0502020204030204" pitchFamily="34" charset="0"/>
              </a:rPr>
              <a:t>           AA</a:t>
            </a:r>
            <a:r>
              <a:rPr lang="en-US" altLang="en-US" sz="2400" baseline="-25000">
                <a:latin typeface="Arial" panose="020B0604020202020204" pitchFamily="34" charset="0"/>
                <a:ea typeface="MS PGothic" panose="020B0600070205080204" pitchFamily="34" charset="-128"/>
                <a:cs typeface="Calibri" panose="020F0502020204030204" pitchFamily="34" charset="0"/>
              </a:rPr>
              <a:t>5</a:t>
            </a:r>
          </a:p>
        </p:txBody>
      </p:sp>
      <p:sp>
        <p:nvSpPr>
          <p:cNvPr id="29701" name="Line 4">
            <a:extLst>
              <a:ext uri="{FF2B5EF4-FFF2-40B4-BE49-F238E27FC236}">
                <a16:creationId xmlns:a16="http://schemas.microsoft.com/office/drawing/2014/main" id="{E77DB4B3-044A-4E3C-AB04-A452FF71E2E7}"/>
              </a:ext>
            </a:extLst>
          </p:cNvPr>
          <p:cNvSpPr>
            <a:spLocks noChangeShapeType="1"/>
          </p:cNvSpPr>
          <p:nvPr/>
        </p:nvSpPr>
        <p:spPr bwMode="auto">
          <a:xfrm>
            <a:off x="1981200" y="838200"/>
            <a:ext cx="8153400" cy="0"/>
          </a:xfrm>
          <a:prstGeom prst="line">
            <a:avLst/>
          </a:prstGeom>
          <a:noFill/>
          <a:ln w="57150" cmpd="thinThick">
            <a:solidFill>
              <a:srgbClr val="2FB0DC"/>
            </a:solidFill>
            <a:round/>
            <a:headEnd/>
            <a:tailEnd/>
          </a:ln>
          <a:extLst>
            <a:ext uri="{909E8E84-426E-40DD-AFC4-6F175D3DCCD1}">
              <a14:hiddenFill xmlns:a14="http://schemas.microsoft.com/office/drawing/2010/main">
                <a:noFill/>
              </a14:hiddenFill>
            </a:ext>
          </a:extLst>
        </p:spPr>
        <p:txBody>
          <a:bodyPr/>
          <a:lstStyle/>
          <a:p>
            <a:endParaRPr lang="en-IN"/>
          </a:p>
        </p:txBody>
      </p:sp>
      <p:pic>
        <p:nvPicPr>
          <p:cNvPr id="29702" name="Picture 6" descr="A chemical structure diagram of the pentapeptide SGYAL.&#10;The left side of the diagram is labeled amino-terminal end. H3N-plus bonds right to C, which bonds up to CH2OH (in red), down to H, and right to C. C  double bonds down to O and bonds right to N. N bonds up to H and right to C, which bonds up to H (in red), down to H, and right to C, which double bonds down to O and bonds right to N. N bonds up to H and right to C, which bonds up to CH2. CH2  bonds up to a vertical hexagon with double lines on the bottom left edge, upper left edge, and right side, which bonds up to OH. (The group including CH2, the ring, and OH is in red.) C also bonds right to C, which double bonds downto O and bonds right to N. N bonds up to H and right to C, which bonds up to CH3 (in red), down to H, and right to C. C double bonds down to O and bonds right to N, which bonds up to H and right to C, which bonds down to H, right to COO-minus, and up to CH2. CH2 bonds up to CH, which bonds up to CH3 and CH3 at the carboxyl-terminal end. (The group including CH2, CH, CH3, and CH3 is in red.) The four O-C-N-H groups are all shaded light red.">
            <a:extLst>
              <a:ext uri="{FF2B5EF4-FFF2-40B4-BE49-F238E27FC236}">
                <a16:creationId xmlns:a16="http://schemas.microsoft.com/office/drawing/2014/main" id="{90CCBAA9-30A1-4792-BCB4-9560A71BDA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09800"/>
            <a:ext cx="8534400"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FEA31EB-931D-4167-BBB7-BBA94E065862}"/>
              </a:ext>
            </a:extLst>
          </p:cNvPr>
          <p:cNvSpPr>
            <a:spLocks noGrp="1"/>
          </p:cNvSpPr>
          <p:nvPr>
            <p:ph type="title"/>
          </p:nvPr>
        </p:nvSpPr>
        <p:spPr>
          <a:xfrm>
            <a:off x="1524000" y="381000"/>
            <a:ext cx="9144000" cy="762000"/>
          </a:xfrm>
        </p:spPr>
        <p:txBody>
          <a:bodyPr>
            <a:normAutofit fontScale="90000"/>
          </a:bodyPr>
          <a:lstStyle/>
          <a:p>
            <a:pPr eaLnBrk="1" hangingPunct="1"/>
            <a:r>
              <a:rPr lang="en-US" altLang="en-US"/>
              <a:t>Naming Peptides: </a:t>
            </a:r>
            <a:br>
              <a:rPr lang="en-US" altLang="en-US"/>
            </a:br>
            <a:r>
              <a:rPr lang="en-US" altLang="en-US"/>
              <a:t>Start at the </a:t>
            </a:r>
            <a:r>
              <a:rPr lang="en-US" altLang="en-US" i="1"/>
              <a:t>N</a:t>
            </a:r>
            <a:r>
              <a:rPr lang="en-US" altLang="en-US"/>
              <a:t>-terminal</a:t>
            </a:r>
          </a:p>
        </p:txBody>
      </p:sp>
      <p:sp>
        <p:nvSpPr>
          <p:cNvPr id="31747" name="Rectangle 3">
            <a:extLst>
              <a:ext uri="{FF2B5EF4-FFF2-40B4-BE49-F238E27FC236}">
                <a16:creationId xmlns:a16="http://schemas.microsoft.com/office/drawing/2014/main" id="{F9DF53FE-A389-4730-9E2E-DA69DCAB5239}"/>
              </a:ext>
            </a:extLst>
          </p:cNvPr>
          <p:cNvSpPr>
            <a:spLocks noGrp="1"/>
          </p:cNvSpPr>
          <p:nvPr>
            <p:ph type="body" idx="1"/>
          </p:nvPr>
        </p:nvSpPr>
        <p:spPr>
          <a:xfrm>
            <a:off x="2057400" y="1905000"/>
            <a:ext cx="7924800" cy="4648200"/>
          </a:xfrm>
        </p:spPr>
        <p:txBody>
          <a:bodyPr/>
          <a:lstStyle/>
          <a:p>
            <a:pPr eaLnBrk="1" hangingPunct="1"/>
            <a:r>
              <a:rPr lang="en-US" altLang="en-US"/>
              <a:t>Using full amino acid names:</a:t>
            </a:r>
          </a:p>
          <a:p>
            <a:pPr lvl="1" eaLnBrk="1" hangingPunct="1"/>
            <a:r>
              <a:rPr lang="en-US" altLang="en-US">
                <a:solidFill>
                  <a:srgbClr val="1116F0"/>
                </a:solidFill>
              </a:rPr>
              <a:t>serylglycyltyrosylalanylleucine</a:t>
            </a:r>
          </a:p>
          <a:p>
            <a:pPr eaLnBrk="1" hangingPunct="1"/>
            <a:r>
              <a:rPr lang="en-US" altLang="en-US"/>
              <a:t>Using the three-letter code abbreviation:</a:t>
            </a:r>
          </a:p>
          <a:p>
            <a:pPr lvl="1" eaLnBrk="1" hangingPunct="1"/>
            <a:r>
              <a:rPr lang="en-US" altLang="en-US">
                <a:solidFill>
                  <a:srgbClr val="1116F0"/>
                </a:solidFill>
              </a:rPr>
              <a:t>Ser-Gly-Tyr-Ala-Leu</a:t>
            </a:r>
          </a:p>
          <a:p>
            <a:pPr eaLnBrk="1" hangingPunct="1"/>
            <a:r>
              <a:rPr lang="en-US" altLang="en-US"/>
              <a:t>For longer peptides (like proteins) the one- letter code can be used:</a:t>
            </a:r>
          </a:p>
          <a:p>
            <a:pPr lvl="1" eaLnBrk="1" hangingPunct="1"/>
            <a:r>
              <a:rPr lang="en-US" altLang="en-US">
                <a:solidFill>
                  <a:srgbClr val="1116F0"/>
                </a:solidFill>
              </a:rPr>
              <a:t>SGYAL</a:t>
            </a:r>
          </a:p>
        </p:txBody>
      </p:sp>
      <p:sp>
        <p:nvSpPr>
          <p:cNvPr id="31748" name="Line 4">
            <a:extLst>
              <a:ext uri="{FF2B5EF4-FFF2-40B4-BE49-F238E27FC236}">
                <a16:creationId xmlns:a16="http://schemas.microsoft.com/office/drawing/2014/main" id="{F23A54EE-ADB8-4100-91FF-8FA345C87C5A}"/>
              </a:ext>
            </a:extLst>
          </p:cNvPr>
          <p:cNvSpPr>
            <a:spLocks noChangeShapeType="1"/>
          </p:cNvSpPr>
          <p:nvPr/>
        </p:nvSpPr>
        <p:spPr bwMode="auto">
          <a:xfrm>
            <a:off x="2133600" y="1524000"/>
            <a:ext cx="7924800" cy="0"/>
          </a:xfrm>
          <a:prstGeom prst="line">
            <a:avLst/>
          </a:prstGeom>
          <a:noFill/>
          <a:ln w="57150" cmpd="thinThick">
            <a:solidFill>
              <a:srgbClr val="2FB0DC"/>
            </a:solidFill>
            <a:round/>
            <a:headEnd/>
            <a:tailEnd/>
          </a:ln>
          <a:extLst>
            <a:ext uri="{909E8E84-426E-40DD-AFC4-6F175D3DCCD1}">
              <a14:hiddenFill xmlns:a14="http://schemas.microsoft.com/office/drawing/2010/main">
                <a:noFill/>
              </a14:hiddenFill>
            </a:ext>
          </a:extLst>
        </p:spPr>
        <p:txBody>
          <a:bodyPr/>
          <a:lstStyle/>
          <a:p>
            <a:endParaRPr lang="en-I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11 copy.jpg">
            <a:extLst>
              <a:ext uri="{FF2B5EF4-FFF2-40B4-BE49-F238E27FC236}">
                <a16:creationId xmlns:a16="http://schemas.microsoft.com/office/drawing/2014/main" id="{2E493CE3-CB33-47CB-9A39-10AF6D70AE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830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12 copy.jpg">
            <a:extLst>
              <a:ext uri="{FF2B5EF4-FFF2-40B4-BE49-F238E27FC236}">
                <a16:creationId xmlns:a16="http://schemas.microsoft.com/office/drawing/2014/main" id="{FBFE96BC-330A-45DF-9710-634FBE1912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0"/>
            <a:ext cx="822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descr="13 copy.jpg">
            <a:extLst>
              <a:ext uri="{FF2B5EF4-FFF2-40B4-BE49-F238E27FC236}">
                <a16:creationId xmlns:a16="http://schemas.microsoft.com/office/drawing/2014/main" id="{51B6E277-9CDD-422F-8C00-B0ADA59637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0"/>
            <a:ext cx="838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F771ABE-4F22-4D16-AF2B-D83B13D161D9}"/>
              </a:ext>
            </a:extLst>
          </p:cNvPr>
          <p:cNvSpPr/>
          <p:nvPr/>
        </p:nvSpPr>
        <p:spPr>
          <a:xfrm>
            <a:off x="5486400" y="5486400"/>
            <a:ext cx="2057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descr="14 copy.jpg">
            <a:extLst>
              <a:ext uri="{FF2B5EF4-FFF2-40B4-BE49-F238E27FC236}">
                <a16:creationId xmlns:a16="http://schemas.microsoft.com/office/drawing/2014/main" id="{EF80ADFA-35AE-4596-9140-4E92B69CEC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0"/>
            <a:ext cx="800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Title 1">
            <a:extLst>
              <a:ext uri="{FF2B5EF4-FFF2-40B4-BE49-F238E27FC236}">
                <a16:creationId xmlns:a16="http://schemas.microsoft.com/office/drawing/2014/main" id="{35D76459-B10C-444E-BD43-A15564EE5497}"/>
              </a:ext>
            </a:extLst>
          </p:cNvPr>
          <p:cNvSpPr>
            <a:spLocks noGrp="1"/>
          </p:cNvSpPr>
          <p:nvPr>
            <p:ph type="title"/>
          </p:nvPr>
        </p:nvSpPr>
        <p:spPr>
          <a:xfrm>
            <a:off x="838200" y="556995"/>
            <a:ext cx="10515600" cy="1133693"/>
          </a:xfrm>
        </p:spPr>
        <p:txBody>
          <a:bodyPr>
            <a:normAutofit/>
          </a:bodyPr>
          <a:lstStyle/>
          <a:p>
            <a:r>
              <a:rPr lang="en-IN" altLang="en-US" sz="5200"/>
              <a:t>A. PHYSICAL PROPERTIES</a:t>
            </a:r>
          </a:p>
        </p:txBody>
      </p:sp>
      <p:graphicFrame>
        <p:nvGraphicFramePr>
          <p:cNvPr id="16388" name="Content Placeholder 2">
            <a:extLst>
              <a:ext uri="{FF2B5EF4-FFF2-40B4-BE49-F238E27FC236}">
                <a16:creationId xmlns:a16="http://schemas.microsoft.com/office/drawing/2014/main" id="{54640407-07F2-421C-BD5F-25F9BA49275A}"/>
              </a:ext>
            </a:extLst>
          </p:cNvPr>
          <p:cNvGraphicFramePr>
            <a:graphicFrameLocks noGrp="1"/>
          </p:cNvGraphicFramePr>
          <p:nvPr>
            <p:ph idx="1"/>
            <p:extLst>
              <p:ext uri="{D42A27DB-BD31-4B8C-83A1-F6EECF244321}">
                <p14:modId xmlns:p14="http://schemas.microsoft.com/office/powerpoint/2010/main" val="1278782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descr="15 copy.jpg">
            <a:extLst>
              <a:ext uri="{FF2B5EF4-FFF2-40B4-BE49-F238E27FC236}">
                <a16:creationId xmlns:a16="http://schemas.microsoft.com/office/drawing/2014/main" id="{31BF277F-F3F6-4A5A-98F7-0C2F609C8E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5350" y="0"/>
            <a:ext cx="786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58616E4-62AB-44CB-A42D-874D6271509D}"/>
              </a:ext>
            </a:extLst>
          </p:cNvPr>
          <p:cNvSpPr>
            <a:spLocks noGrp="1"/>
          </p:cNvSpPr>
          <p:nvPr>
            <p:ph type="title"/>
          </p:nvPr>
        </p:nvSpPr>
        <p:spPr/>
        <p:txBody>
          <a:bodyPr/>
          <a:lstStyle/>
          <a:p>
            <a:endParaRPr lang="en-IN" altLang="en-US"/>
          </a:p>
        </p:txBody>
      </p:sp>
      <p:sp>
        <p:nvSpPr>
          <p:cNvPr id="17411" name="Content Placeholder 2">
            <a:extLst>
              <a:ext uri="{FF2B5EF4-FFF2-40B4-BE49-F238E27FC236}">
                <a16:creationId xmlns:a16="http://schemas.microsoft.com/office/drawing/2014/main" id="{3EDE8CB4-BE9B-450D-A5CD-85ADE039AF55}"/>
              </a:ext>
            </a:extLst>
          </p:cNvPr>
          <p:cNvSpPr>
            <a:spLocks noGrp="1"/>
          </p:cNvSpPr>
          <p:nvPr>
            <p:ph idx="1"/>
          </p:nvPr>
        </p:nvSpPr>
        <p:spPr/>
        <p:txBody>
          <a:bodyPr/>
          <a:lstStyle/>
          <a:p>
            <a:r>
              <a:rPr lang="en-IN" altLang="en-US" b="1"/>
              <a:t>Optical properties: </a:t>
            </a:r>
            <a:r>
              <a:rPr lang="en-IN" altLang="en-US"/>
              <a:t>All amino acids except glycine possess optical isomers due  to the presence of asymmentric carbon atom. Some amino acids have a second  assymmentric carbon e.g. isoleucine, threonine.</a:t>
            </a:r>
          </a:p>
        </p:txBody>
      </p:sp>
      <p:pic>
        <p:nvPicPr>
          <p:cNvPr id="17412" name="Picture 3">
            <a:extLst>
              <a:ext uri="{FF2B5EF4-FFF2-40B4-BE49-F238E27FC236}">
                <a16:creationId xmlns:a16="http://schemas.microsoft.com/office/drawing/2014/main" id="{14C1E3C0-4F83-40F2-B713-6673C457A8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1360"/>
          <a:stretch>
            <a:fillRect/>
          </a:stretch>
        </p:blipFill>
        <p:spPr bwMode="auto">
          <a:xfrm>
            <a:off x="4038600" y="4165601"/>
            <a:ext cx="4573588"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DDF8D9C1-6143-4C7E-9968-5F9681E1A9CB}"/>
              </a:ext>
            </a:extLst>
          </p:cNvPr>
          <p:cNvSpPr>
            <a:spLocks noGrp="1"/>
          </p:cNvSpPr>
          <p:nvPr>
            <p:ph type="title"/>
          </p:nvPr>
        </p:nvSpPr>
        <p:spPr/>
        <p:txBody>
          <a:bodyPr/>
          <a:lstStyle/>
          <a:p>
            <a:endParaRPr lang="en-IN" altLang="en-US"/>
          </a:p>
        </p:txBody>
      </p:sp>
      <p:sp>
        <p:nvSpPr>
          <p:cNvPr id="18435" name="Content Placeholder 2">
            <a:extLst>
              <a:ext uri="{FF2B5EF4-FFF2-40B4-BE49-F238E27FC236}">
                <a16:creationId xmlns:a16="http://schemas.microsoft.com/office/drawing/2014/main" id="{2DC9251F-99AB-48F4-84AF-7A80731A6C83}"/>
              </a:ext>
            </a:extLst>
          </p:cNvPr>
          <p:cNvSpPr>
            <a:spLocks noGrp="1"/>
          </p:cNvSpPr>
          <p:nvPr>
            <p:ph idx="1"/>
          </p:nvPr>
        </p:nvSpPr>
        <p:spPr/>
        <p:txBody>
          <a:bodyPr/>
          <a:lstStyle/>
          <a:p>
            <a:r>
              <a:rPr lang="en-US" altLang="en-US" b="1"/>
              <a:t>Amino acids as ampholytes </a:t>
            </a:r>
            <a:r>
              <a:rPr lang="en-US" altLang="en-US"/>
              <a:t>: amino acid contains both acidic(-COOH) and  basic (-NH2) groups. They can donate a proton or	accept a proton , hence amino  acids are regarded as ampholytes</a:t>
            </a:r>
            <a:endParaRPr lang="en-IN" altLang="en-US"/>
          </a:p>
        </p:txBody>
      </p:sp>
      <p:sp>
        <p:nvSpPr>
          <p:cNvPr id="18436" name="object 3">
            <a:extLst>
              <a:ext uri="{FF2B5EF4-FFF2-40B4-BE49-F238E27FC236}">
                <a16:creationId xmlns:a16="http://schemas.microsoft.com/office/drawing/2014/main" id="{02067C95-8E98-483E-A87D-2AC0B2AEECED}"/>
              </a:ext>
            </a:extLst>
          </p:cNvPr>
          <p:cNvSpPr>
            <a:spLocks noChangeArrowheads="1"/>
          </p:cNvSpPr>
          <p:nvPr/>
        </p:nvSpPr>
        <p:spPr bwMode="auto">
          <a:xfrm>
            <a:off x="5029200" y="4100514"/>
            <a:ext cx="3048000" cy="23145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CCE16B2-9342-4883-9C09-A8E33F8BB499}"/>
              </a:ext>
            </a:extLst>
          </p:cNvPr>
          <p:cNvSpPr>
            <a:spLocks noGrp="1"/>
          </p:cNvSpPr>
          <p:nvPr>
            <p:ph type="title"/>
          </p:nvPr>
        </p:nvSpPr>
        <p:spPr/>
        <p:txBody>
          <a:bodyPr/>
          <a:lstStyle/>
          <a:p>
            <a:endParaRPr lang="en-IN" altLang="en-US"/>
          </a:p>
        </p:txBody>
      </p:sp>
      <p:sp>
        <p:nvSpPr>
          <p:cNvPr id="3" name="Content Placeholder 2">
            <a:extLst>
              <a:ext uri="{FF2B5EF4-FFF2-40B4-BE49-F238E27FC236}">
                <a16:creationId xmlns:a16="http://schemas.microsoft.com/office/drawing/2014/main" id="{0C282F17-650F-41B9-8C66-666A0C567ABC}"/>
              </a:ext>
            </a:extLst>
          </p:cNvPr>
          <p:cNvSpPr>
            <a:spLocks noGrp="1"/>
          </p:cNvSpPr>
          <p:nvPr>
            <p:ph idx="1"/>
          </p:nvPr>
        </p:nvSpPr>
        <p:spPr>
          <a:xfrm>
            <a:off x="838200" y="1690688"/>
            <a:ext cx="10515600" cy="4786312"/>
          </a:xfrm>
        </p:spPr>
        <p:txBody>
          <a:bodyPr>
            <a:normAutofit fontScale="85000" lnSpcReduction="20000"/>
          </a:bodyPr>
          <a:lstStyle/>
          <a:p>
            <a:pPr marL="0" indent="0">
              <a:buNone/>
              <a:defRPr/>
            </a:pPr>
            <a:r>
              <a:rPr lang="en-IN" b="1" dirty="0"/>
              <a:t>Zwitterion or dipolar ion: </a:t>
            </a:r>
          </a:p>
          <a:p>
            <a:pPr marL="0" indent="0">
              <a:buNone/>
              <a:defRPr/>
            </a:pPr>
            <a:endParaRPr lang="en-IN" dirty="0"/>
          </a:p>
          <a:p>
            <a:pPr>
              <a:defRPr/>
            </a:pPr>
            <a:r>
              <a:rPr lang="en-US" dirty="0"/>
              <a:t>In zwitterions of amino acids with uncharged side chain, the +</a:t>
            </a:r>
            <a:r>
              <a:rPr lang="en-US" dirty="0" err="1"/>
              <a:t>ve</a:t>
            </a:r>
            <a:r>
              <a:rPr lang="en-US" dirty="0"/>
              <a:t> and –</a:t>
            </a:r>
            <a:r>
              <a:rPr lang="en-US" dirty="0" err="1"/>
              <a:t>ve</a:t>
            </a:r>
            <a:r>
              <a:rPr lang="en-US" dirty="0"/>
              <a:t> Charges cancel one another </a:t>
            </a:r>
          </a:p>
          <a:p>
            <a:pPr>
              <a:defRPr/>
            </a:pPr>
            <a:endParaRPr lang="en-US" dirty="0"/>
          </a:p>
          <a:p>
            <a:pPr>
              <a:defRPr/>
            </a:pPr>
            <a:r>
              <a:rPr lang="en-US" dirty="0"/>
              <a:t>Amino acids in which the +</a:t>
            </a:r>
            <a:r>
              <a:rPr lang="en-US" dirty="0" err="1"/>
              <a:t>ve</a:t>
            </a:r>
            <a:r>
              <a:rPr lang="en-US" dirty="0"/>
              <a:t> and –</a:t>
            </a:r>
            <a:r>
              <a:rPr lang="en-US" dirty="0" err="1"/>
              <a:t>ve</a:t>
            </a:r>
            <a:r>
              <a:rPr lang="en-US" dirty="0"/>
              <a:t> charges are balanced is at its isoelectric point</a:t>
            </a:r>
          </a:p>
          <a:p>
            <a:pPr>
              <a:defRPr/>
            </a:pPr>
            <a:endParaRPr lang="en-US" dirty="0"/>
          </a:p>
          <a:p>
            <a:pPr>
              <a:defRPr/>
            </a:pPr>
            <a:r>
              <a:rPr lang="en-US" dirty="0"/>
              <a:t>The pH at which this balancing occurs is isoelectric pH</a:t>
            </a:r>
          </a:p>
          <a:p>
            <a:pPr>
              <a:defRPr/>
            </a:pPr>
            <a:endParaRPr lang="en-US" dirty="0"/>
          </a:p>
          <a:p>
            <a:pPr>
              <a:defRPr/>
            </a:pPr>
            <a:r>
              <a:rPr lang="en-US" dirty="0"/>
              <a:t>An amino acids is least soluble at its isoelectric pH</a:t>
            </a:r>
          </a:p>
          <a:p>
            <a:pPr>
              <a:defRPr/>
            </a:pPr>
            <a:endParaRPr lang="en-US" dirty="0"/>
          </a:p>
          <a:p>
            <a:pPr>
              <a:defRPr/>
            </a:pPr>
            <a:r>
              <a:rPr lang="en-US" dirty="0"/>
              <a:t>Increases solubility at lower pH as well as at higher pH</a:t>
            </a:r>
          </a:p>
          <a:p>
            <a:pPr>
              <a:defRPr/>
            </a:pPr>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6F66A575-7835-4400-BEDE-89F2EF034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4D3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Title 1">
            <a:extLst>
              <a:ext uri="{FF2B5EF4-FFF2-40B4-BE49-F238E27FC236}">
                <a16:creationId xmlns:a16="http://schemas.microsoft.com/office/drawing/2014/main" id="{62D49827-0985-4D83-89A7-D892A067176C}"/>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altLang="en-US">
                <a:solidFill>
                  <a:srgbClr val="FFFFFF"/>
                </a:solidFill>
              </a:rPr>
              <a:t>EXISTENCE OF AMINO ACID AS CATION, ANION AND ZWITTERION</a:t>
            </a:r>
          </a:p>
        </p:txBody>
      </p:sp>
      <p:pic>
        <p:nvPicPr>
          <p:cNvPr id="20483" name="Picture 29">
            <a:extLst>
              <a:ext uri="{FF2B5EF4-FFF2-40B4-BE49-F238E27FC236}">
                <a16:creationId xmlns:a16="http://schemas.microsoft.com/office/drawing/2014/main" id="{1FA001D6-254B-42AE-A76E-6466C1C0F7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2154"/>
          <a:stretch/>
        </p:blipFill>
        <p:spPr bwMode="auto">
          <a:xfrm>
            <a:off x="6096000" y="640080"/>
            <a:ext cx="5459470" cy="55788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3B97ECF8-BD26-428A-8D94-7B7DDC75BE4A}"/>
              </a:ext>
            </a:extLst>
          </p:cNvPr>
          <p:cNvSpPr>
            <a:spLocks noGrp="1"/>
          </p:cNvSpPr>
          <p:nvPr>
            <p:ph type="title"/>
          </p:nvPr>
        </p:nvSpPr>
        <p:spPr/>
        <p:txBody>
          <a:bodyPr/>
          <a:lstStyle/>
          <a:p>
            <a:endParaRPr lang="en-IN" altLang="en-US"/>
          </a:p>
        </p:txBody>
      </p:sp>
      <p:sp>
        <p:nvSpPr>
          <p:cNvPr id="21507" name="Content Placeholder 2">
            <a:extLst>
              <a:ext uri="{FF2B5EF4-FFF2-40B4-BE49-F238E27FC236}">
                <a16:creationId xmlns:a16="http://schemas.microsoft.com/office/drawing/2014/main" id="{031BF3B6-6638-49AA-9FF3-952E58C2E8E6}"/>
              </a:ext>
            </a:extLst>
          </p:cNvPr>
          <p:cNvSpPr>
            <a:spLocks noGrp="1"/>
          </p:cNvSpPr>
          <p:nvPr>
            <p:ph idx="1"/>
          </p:nvPr>
        </p:nvSpPr>
        <p:spPr/>
        <p:txBody>
          <a:bodyPr/>
          <a:lstStyle/>
          <a:p>
            <a:pPr marL="0" indent="0">
              <a:buNone/>
            </a:pPr>
            <a:r>
              <a:rPr lang="en-US" altLang="en-US" b="1"/>
              <a:t>Isoelectric pH (symbol pI):</a:t>
            </a:r>
            <a:r>
              <a:rPr lang="en-US" altLang="en-US"/>
              <a:t>	</a:t>
            </a:r>
          </a:p>
          <a:p>
            <a:pPr marL="0" indent="0">
              <a:buNone/>
            </a:pPr>
            <a:r>
              <a:rPr lang="en-US" altLang="en-US"/>
              <a:t>the pH at which a molecule exists as a zwitter ion and carries no net charge making the molecule electrically neutral</a:t>
            </a:r>
            <a:endParaRPr lang="en-I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Title 1">
            <a:extLst>
              <a:ext uri="{FF2B5EF4-FFF2-40B4-BE49-F238E27FC236}">
                <a16:creationId xmlns:a16="http://schemas.microsoft.com/office/drawing/2014/main" id="{77FF13B2-0AF3-402C-A44F-8F179DE746E7}"/>
              </a:ext>
            </a:extLst>
          </p:cNvPr>
          <p:cNvSpPr>
            <a:spLocks noGrp="1"/>
          </p:cNvSpPr>
          <p:nvPr>
            <p:ph type="title"/>
          </p:nvPr>
        </p:nvSpPr>
        <p:spPr>
          <a:xfrm>
            <a:off x="965199" y="851517"/>
            <a:ext cx="5130795" cy="1461778"/>
          </a:xfrm>
        </p:spPr>
        <p:txBody>
          <a:bodyPr>
            <a:normAutofit/>
          </a:bodyPr>
          <a:lstStyle/>
          <a:p>
            <a:r>
              <a:rPr lang="en-IN" altLang="en-US" sz="4000"/>
              <a:t>B. CHEMICAL PROPERTIES</a:t>
            </a:r>
          </a:p>
        </p:txBody>
      </p:sp>
      <p:sp>
        <p:nvSpPr>
          <p:cNvPr id="3" name="Content Placeholder 2">
            <a:extLst>
              <a:ext uri="{FF2B5EF4-FFF2-40B4-BE49-F238E27FC236}">
                <a16:creationId xmlns:a16="http://schemas.microsoft.com/office/drawing/2014/main" id="{7B8AD9F9-3984-4D2D-BF0E-91BE11DB140E}"/>
              </a:ext>
            </a:extLst>
          </p:cNvPr>
          <p:cNvSpPr>
            <a:spLocks noGrp="1"/>
          </p:cNvSpPr>
          <p:nvPr>
            <p:ph idx="1"/>
          </p:nvPr>
        </p:nvSpPr>
        <p:spPr>
          <a:xfrm>
            <a:off x="965200" y="2470248"/>
            <a:ext cx="4048344" cy="3536236"/>
          </a:xfrm>
        </p:spPr>
        <p:txBody>
          <a:bodyPr>
            <a:normAutofit/>
          </a:bodyPr>
          <a:lstStyle/>
          <a:p>
            <a:pPr>
              <a:defRPr/>
            </a:pPr>
            <a:r>
              <a:rPr lang="en-US" sz="2200" b="1"/>
              <a:t>Reaction with ammonia</a:t>
            </a:r>
            <a:r>
              <a:rPr lang="en-US" sz="2200"/>
              <a:t>: </a:t>
            </a:r>
          </a:p>
          <a:p>
            <a:pPr marL="0" indent="0">
              <a:buNone/>
              <a:defRPr/>
            </a:pPr>
            <a:r>
              <a:rPr lang="en-US" sz="2200"/>
              <a:t>	The carboxyl group of dicarboxylic amino acids reacts  with NH3 to form amide</a:t>
            </a:r>
          </a:p>
          <a:p>
            <a:pPr marL="0" indent="0">
              <a:buNone/>
              <a:defRPr/>
            </a:pPr>
            <a:endParaRPr lang="en-IN" sz="2200"/>
          </a:p>
          <a:p>
            <a:pPr marL="0" indent="0">
              <a:buNone/>
              <a:defRPr/>
            </a:pPr>
            <a:endParaRPr lang="en-IN" sz="2200"/>
          </a:p>
          <a:p>
            <a:pPr marL="0" indent="0">
              <a:buNone/>
              <a:defRPr/>
            </a:pPr>
            <a:r>
              <a:rPr lang="en-US" sz="2200"/>
              <a:t>The amino acid behave as bases and combines with acids (e.g. HCL) to form salts </a:t>
            </a:r>
            <a:r>
              <a:rPr lang="en-US" sz="2200">
                <a:latin typeface="+mj-lt"/>
                <a:cs typeface="Times" panose="02020603050405020304" pitchFamily="18" charset="0"/>
              </a:rPr>
              <a:t>(-NH</a:t>
            </a:r>
            <a:r>
              <a:rPr lang="en-US" sz="2200" baseline="30000">
                <a:latin typeface="+mj-lt"/>
                <a:cs typeface="Times" panose="02020603050405020304" pitchFamily="18" charset="0"/>
              </a:rPr>
              <a:t>+</a:t>
            </a:r>
            <a:r>
              <a:rPr lang="en-US" sz="2200" baseline="-25000">
                <a:latin typeface="+mj-lt"/>
                <a:cs typeface="Times" panose="02020603050405020304" pitchFamily="18" charset="0"/>
              </a:rPr>
              <a:t>3</a:t>
            </a:r>
            <a:r>
              <a:rPr lang="en-US" sz="2200">
                <a:latin typeface="+mj-lt"/>
                <a:cs typeface="Times" panose="02020603050405020304" pitchFamily="18" charset="0"/>
              </a:rPr>
              <a:t>Cl</a:t>
            </a:r>
            <a:r>
              <a:rPr lang="en-US" sz="2200" baseline="30000">
                <a:latin typeface="+mj-lt"/>
                <a:cs typeface="Times" panose="02020603050405020304" pitchFamily="18" charset="0"/>
              </a:rPr>
              <a:t>-</a:t>
            </a:r>
            <a:r>
              <a:rPr lang="en-US" sz="2200">
                <a:latin typeface="+mj-lt"/>
                <a:cs typeface="Times" panose="02020603050405020304" pitchFamily="18" charset="0"/>
              </a:rPr>
              <a:t>)</a:t>
            </a:r>
            <a:endParaRPr lang="en-IN" sz="2200">
              <a:latin typeface="+mj-lt"/>
              <a:cs typeface="Times" panose="02020603050405020304" pitchFamily="18" charset="0"/>
            </a:endParaRPr>
          </a:p>
        </p:txBody>
      </p:sp>
      <p:sp>
        <p:nvSpPr>
          <p:cNvPr id="75" name="Freeform: Shape 74">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532" name="Picture 5">
            <a:extLst>
              <a:ext uri="{FF2B5EF4-FFF2-40B4-BE49-F238E27FC236}">
                <a16:creationId xmlns:a16="http://schemas.microsoft.com/office/drawing/2014/main" id="{3EAEF6FA-1A5C-404B-B9CA-C03F951AC3B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35330" y="3333941"/>
            <a:ext cx="3217333" cy="7603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2ABDCFD1-1405-441A-92A1-D1588D222878}"/>
              </a:ext>
            </a:extLst>
          </p:cNvPr>
          <p:cNvSpPr>
            <a:spLocks noGrp="1"/>
          </p:cNvSpPr>
          <p:nvPr>
            <p:ph type="title"/>
          </p:nvPr>
        </p:nvSpPr>
        <p:spPr/>
        <p:txBody>
          <a:bodyPr/>
          <a:lstStyle/>
          <a:p>
            <a:endParaRPr lang="en-IN" altLang="en-US"/>
          </a:p>
        </p:txBody>
      </p:sp>
      <p:sp>
        <p:nvSpPr>
          <p:cNvPr id="3" name="Content Placeholder 2">
            <a:extLst>
              <a:ext uri="{FF2B5EF4-FFF2-40B4-BE49-F238E27FC236}">
                <a16:creationId xmlns:a16="http://schemas.microsoft.com/office/drawing/2014/main" id="{3C05CA96-9711-4174-92F1-6658704B1A11}"/>
              </a:ext>
            </a:extLst>
          </p:cNvPr>
          <p:cNvSpPr>
            <a:spLocks noGrp="1"/>
          </p:cNvSpPr>
          <p:nvPr>
            <p:ph idx="1"/>
          </p:nvPr>
        </p:nvSpPr>
        <p:spPr>
          <a:xfrm>
            <a:off x="1981200" y="1600201"/>
            <a:ext cx="8382000" cy="4525963"/>
          </a:xfrm>
        </p:spPr>
        <p:txBody>
          <a:bodyPr>
            <a:normAutofit/>
          </a:bodyPr>
          <a:lstStyle/>
          <a:p>
            <a:pPr marL="38100">
              <a:spcBef>
                <a:spcPts val="100"/>
              </a:spcBef>
            </a:pPr>
            <a:r>
              <a:rPr lang="en-IN" altLang="en-US" sz="2200" b="1">
                <a:cs typeface="Times New Roman" panose="02020603050405020304" pitchFamily="18" charset="0"/>
              </a:rPr>
              <a:t>Reaction with ninhydrin </a:t>
            </a:r>
            <a:r>
              <a:rPr lang="en-IN" altLang="en-US" sz="2200">
                <a:cs typeface="Times New Roman" panose="02020603050405020304" pitchFamily="18" charset="0"/>
              </a:rPr>
              <a:t>: The </a:t>
            </a:r>
            <a:r>
              <a:rPr lang="el-GR" altLang="en-US" sz="2200">
                <a:cs typeface="Times New Roman" panose="02020603050405020304" pitchFamily="18" charset="0"/>
              </a:rPr>
              <a:t>α- </a:t>
            </a:r>
            <a:r>
              <a:rPr lang="en-IN" altLang="en-US" sz="2200">
                <a:cs typeface="Times New Roman" panose="02020603050405020304" pitchFamily="18" charset="0"/>
              </a:rPr>
              <a:t>amino acids react with ninhydrin to form a  purple, blue or pink colour complex (Ruhemann’s purple).</a:t>
            </a:r>
          </a:p>
          <a:p>
            <a:pPr marL="38100">
              <a:lnSpc>
                <a:spcPts val="4475"/>
              </a:lnSpc>
              <a:spcBef>
                <a:spcPts val="400"/>
              </a:spcBef>
              <a:buNone/>
            </a:pPr>
            <a:r>
              <a:rPr lang="en-IN" altLang="en-US" sz="2200">
                <a:cs typeface="Times New Roman" panose="02020603050405020304" pitchFamily="18" charset="0"/>
              </a:rPr>
              <a:t>Amino acid + Ninhydrin ------&gt; Keto acid + NH</a:t>
            </a:r>
            <a:r>
              <a:rPr lang="en-IN" altLang="en-US" sz="2200" baseline="-21000">
                <a:cs typeface="Times New Roman" panose="02020603050405020304" pitchFamily="18" charset="0"/>
              </a:rPr>
              <a:t>3 </a:t>
            </a:r>
            <a:r>
              <a:rPr lang="en-IN" altLang="en-US" sz="2200">
                <a:cs typeface="Times New Roman" panose="02020603050405020304" pitchFamily="18" charset="0"/>
              </a:rPr>
              <a:t>+ CO</a:t>
            </a:r>
            <a:r>
              <a:rPr lang="en-IN" altLang="en-US" sz="2200" baseline="-21000">
                <a:cs typeface="Times New Roman" panose="02020603050405020304" pitchFamily="18" charset="0"/>
              </a:rPr>
              <a:t>2 </a:t>
            </a:r>
            <a:r>
              <a:rPr lang="en-IN" altLang="en-US" sz="2200">
                <a:cs typeface="Times New Roman" panose="02020603050405020304" pitchFamily="18" charset="0"/>
              </a:rPr>
              <a:t>+ Hydrindantin  Hydrindantin + NH</a:t>
            </a:r>
            <a:r>
              <a:rPr lang="en-IN" altLang="en-US" sz="2200" baseline="-21000">
                <a:cs typeface="Times New Roman" panose="02020603050405020304" pitchFamily="18" charset="0"/>
              </a:rPr>
              <a:t>3 </a:t>
            </a:r>
            <a:r>
              <a:rPr lang="en-IN" altLang="en-US" sz="2200">
                <a:cs typeface="Times New Roman" panose="02020603050405020304" pitchFamily="18" charset="0"/>
              </a:rPr>
              <a:t>+ Ninhydrin ------&gt; Ruhemann’s purple</a:t>
            </a:r>
          </a:p>
          <a:p>
            <a:pPr marL="38100">
              <a:spcBef>
                <a:spcPts val="575"/>
              </a:spcBef>
            </a:pPr>
            <a:r>
              <a:rPr lang="en-IN" altLang="en-US" sz="2200">
                <a:cs typeface="Times New Roman" panose="02020603050405020304" pitchFamily="18" charset="0"/>
              </a:rPr>
              <a:t>Ninhydrin’s reaction is effectively used for the quantitative deamination	of amino  acids and proteins. (Proline gives yellow colour with ninhydrin).</a:t>
            </a:r>
          </a:p>
          <a:p>
            <a:pPr marL="38100">
              <a:lnSpc>
                <a:spcPct val="80000"/>
              </a:lnSpc>
            </a:pPr>
            <a:endParaRPr lang="en-IN" altLang="en-US" sz="22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818</Words>
  <Application>Microsoft Office PowerPoint</Application>
  <PresentationFormat>Widescreen</PresentationFormat>
  <Paragraphs>88</Paragraphs>
  <Slides>20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Symbol</vt:lpstr>
      <vt:lpstr>Times</vt:lpstr>
      <vt:lpstr>Office Theme</vt:lpstr>
      <vt:lpstr>PROPERTIES OF AMINO ACIDS</vt:lpstr>
      <vt:lpstr>A. PHYSICAL PROPERTIES</vt:lpstr>
      <vt:lpstr>PowerPoint Presentation</vt:lpstr>
      <vt:lpstr>PowerPoint Presentation</vt:lpstr>
      <vt:lpstr>PowerPoint Presentation</vt:lpstr>
      <vt:lpstr>EXISTENCE OF AMINO ACID AS CATION, ANION AND ZWITTERION</vt:lpstr>
      <vt:lpstr>PowerPoint Presentation</vt:lpstr>
      <vt:lpstr>B. CHEMICAL PROPERTIES</vt:lpstr>
      <vt:lpstr>PowerPoint Presentation</vt:lpstr>
      <vt:lpstr>Colour reactions</vt:lpstr>
      <vt:lpstr>Beta amino acid</vt:lpstr>
      <vt:lpstr>BETA ALANINE</vt:lpstr>
      <vt:lpstr>PowerPoint Presentation</vt:lpstr>
      <vt:lpstr>PowerPoint Presentation</vt:lpstr>
      <vt:lpstr>Naming Peptides:  Start at the N-terminal</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PROPERTIES OF AMINO ACIDS</dc:title>
  <dc:creator>ani.gatz1 ani.gatz1</dc:creator>
  <cp:lastModifiedBy>ani.gatz1 ani.gatz1</cp:lastModifiedBy>
  <cp:revision>3</cp:revision>
  <dcterms:created xsi:type="dcterms:W3CDTF">2020-12-02T04:13:07Z</dcterms:created>
  <dcterms:modified xsi:type="dcterms:W3CDTF">2020-12-02T05:17:55Z</dcterms:modified>
</cp:coreProperties>
</file>