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F3A3-FF69-4C5F-8E2B-220A36FC95C8}" type="datetimeFigureOut">
              <a:rPr lang="en-IN" smtClean="0"/>
              <a:t>27-12-2020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B2B3-2344-4CA3-B8B1-F450CA1ADD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944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F3A3-FF69-4C5F-8E2B-220A36FC95C8}" type="datetimeFigureOut">
              <a:rPr lang="en-IN" smtClean="0"/>
              <a:t>27-12-2020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B2B3-2344-4CA3-B8B1-F450CA1ADD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3429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F3A3-FF69-4C5F-8E2B-220A36FC95C8}" type="datetimeFigureOut">
              <a:rPr lang="en-IN" smtClean="0"/>
              <a:t>27-12-2020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B2B3-2344-4CA3-B8B1-F450CA1ADD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581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F3A3-FF69-4C5F-8E2B-220A36FC95C8}" type="datetimeFigureOut">
              <a:rPr lang="en-IN" smtClean="0"/>
              <a:t>27-12-2020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B2B3-2344-4CA3-B8B1-F450CA1ADD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502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F3A3-FF69-4C5F-8E2B-220A36FC95C8}" type="datetimeFigureOut">
              <a:rPr lang="en-IN" smtClean="0"/>
              <a:t>27-12-2020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B2B3-2344-4CA3-B8B1-F450CA1ADD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539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F3A3-FF69-4C5F-8E2B-220A36FC95C8}" type="datetimeFigureOut">
              <a:rPr lang="en-IN" smtClean="0"/>
              <a:t>27-12-2020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B2B3-2344-4CA3-B8B1-F450CA1ADD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714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F3A3-FF69-4C5F-8E2B-220A36FC95C8}" type="datetimeFigureOut">
              <a:rPr lang="en-IN" smtClean="0"/>
              <a:t>27-12-2020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B2B3-2344-4CA3-B8B1-F450CA1ADD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439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F3A3-FF69-4C5F-8E2B-220A36FC95C8}" type="datetimeFigureOut">
              <a:rPr lang="en-IN" smtClean="0"/>
              <a:t>27-12-2020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B2B3-2344-4CA3-B8B1-F450CA1ADD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837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F3A3-FF69-4C5F-8E2B-220A36FC95C8}" type="datetimeFigureOut">
              <a:rPr lang="en-IN" smtClean="0"/>
              <a:t>27-12-2020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B2B3-2344-4CA3-B8B1-F450CA1ADD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70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F3A3-FF69-4C5F-8E2B-220A36FC95C8}" type="datetimeFigureOut">
              <a:rPr lang="en-IN" smtClean="0"/>
              <a:t>27-12-2020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B2B3-2344-4CA3-B8B1-F450CA1ADD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68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F3A3-FF69-4C5F-8E2B-220A36FC95C8}" type="datetimeFigureOut">
              <a:rPr lang="en-IN" smtClean="0"/>
              <a:t>27-12-2020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B2B3-2344-4CA3-B8B1-F450CA1ADD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355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AF3A3-FF69-4C5F-8E2B-220A36FC95C8}" type="datetimeFigureOut">
              <a:rPr lang="en-IN" smtClean="0"/>
              <a:t>27-12-2020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4B2B3-2344-4CA3-B8B1-F450CA1ADD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680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>
                <a:solidFill>
                  <a:srgbClr val="FF0000"/>
                </a:solidFill>
              </a:rPr>
              <a:t>Disturbances in Growth</a:t>
            </a:r>
            <a:br>
              <a:rPr lang="en-IN" b="1">
                <a:solidFill>
                  <a:srgbClr val="FF0000"/>
                </a:solidFill>
              </a:rPr>
            </a:br>
            <a:r>
              <a:rPr lang="en-IN" smtClean="0">
                <a:solidFill>
                  <a:schemeClr val="accent6"/>
                </a:solidFill>
              </a:rPr>
              <a:t>         </a:t>
            </a:r>
            <a:endParaRPr lang="en-IN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                                           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            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               </a:t>
            </a:r>
            <a:r>
              <a:rPr lang="en-IN" dirty="0" smtClean="0">
                <a:solidFill>
                  <a:srgbClr val="7030A0"/>
                </a:solidFill>
              </a:rPr>
              <a:t>Dr Deepak Kumar</a:t>
            </a:r>
          </a:p>
          <a:p>
            <a:pPr marL="0" indent="0" algn="ctr">
              <a:buNone/>
            </a:pPr>
            <a:r>
              <a:rPr lang="en-IN" dirty="0" smtClean="0">
                <a:solidFill>
                  <a:srgbClr val="00B0F0"/>
                </a:solidFill>
              </a:rPr>
              <a:t>Assistant Professor </a:t>
            </a:r>
          </a:p>
          <a:p>
            <a:pPr marL="0" indent="0" algn="ctr">
              <a:buNone/>
            </a:pPr>
            <a:r>
              <a:rPr lang="en-IN" dirty="0" smtClean="0">
                <a:solidFill>
                  <a:srgbClr val="00B0F0"/>
                </a:solidFill>
              </a:rPr>
              <a:t>Department of Veterinary Pathology</a:t>
            </a:r>
          </a:p>
          <a:p>
            <a:pPr marL="0" indent="0" algn="ctr">
              <a:buNone/>
            </a:pPr>
            <a:r>
              <a:rPr lang="en-IN" dirty="0" smtClean="0">
                <a:solidFill>
                  <a:srgbClr val="00B0F0"/>
                </a:solidFill>
              </a:rPr>
              <a:t>Bihar Veterinary College, Patna -14</a:t>
            </a:r>
          </a:p>
          <a:p>
            <a:pPr marL="0" indent="0" algn="ctr">
              <a:buNone/>
            </a:pPr>
            <a:r>
              <a:rPr lang="en-IN" dirty="0" smtClean="0">
                <a:solidFill>
                  <a:srgbClr val="00B0F0"/>
                </a:solidFill>
              </a:rPr>
              <a:t>Bihar Animal Sciences University Patna </a:t>
            </a:r>
            <a:endParaRPr lang="en-IN" dirty="0">
              <a:solidFill>
                <a:srgbClr val="00B0F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445" y="1825624"/>
            <a:ext cx="1221077" cy="11022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462" y="1825625"/>
            <a:ext cx="2259623" cy="125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12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1EF17-0A16-4272-AF5B-F2D7C633252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57400" y="2362200"/>
            <a:ext cx="8229600" cy="3124200"/>
          </a:xfrm>
        </p:spPr>
        <p:txBody>
          <a:bodyPr/>
          <a:lstStyle/>
          <a:p>
            <a:r>
              <a:rPr lang="en-US" altLang="en-US" sz="3200">
                <a:solidFill>
                  <a:srgbClr val="800080"/>
                </a:solidFill>
              </a:rPr>
              <a:t>Decrease in size of an organ that has reached their full size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981200" y="838200"/>
            <a:ext cx="8229600" cy="609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tx1"/>
                </a:solidFill>
                <a:latin typeface="Tahoma" panose="020B0604030504040204" pitchFamily="34" charset="0"/>
              </a:rPr>
              <a:t>ATROPHY</a:t>
            </a:r>
          </a:p>
        </p:txBody>
      </p:sp>
      <p:pic>
        <p:nvPicPr>
          <p:cNvPr id="10244" name="Picture 4" descr="auto0"/>
          <p:cNvPicPr>
            <a:picLocks noChangeAspect="1" noChangeArrowheads="1"/>
          </p:cNvPicPr>
          <p:nvPr/>
        </p:nvPicPr>
        <p:blipFill>
          <a:blip r:embed="rId2">
            <a:lum bright="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6" y="3810000"/>
            <a:ext cx="4625975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4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B4BC7-D790-4E47-A499-1B5CF2E6E98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676400"/>
            <a:ext cx="8229600" cy="4495800"/>
          </a:xfrm>
        </p:spPr>
        <p:txBody>
          <a:bodyPr/>
          <a:lstStyle/>
          <a:p>
            <a:r>
              <a:rPr lang="en-US" altLang="en-US" sz="3200">
                <a:solidFill>
                  <a:srgbClr val="800080"/>
                </a:solidFill>
              </a:rPr>
              <a:t>Etiology</a:t>
            </a:r>
            <a:r>
              <a:rPr lang="en-US" altLang="en-US">
                <a:solidFill>
                  <a:srgbClr val="800080"/>
                </a:solidFill>
              </a:rPr>
              <a:t> </a:t>
            </a:r>
          </a:p>
          <a:p>
            <a:pPr lvl="1"/>
            <a:r>
              <a:rPr lang="en-US" altLang="en-US" sz="2800">
                <a:solidFill>
                  <a:srgbClr val="CC0000"/>
                </a:solidFill>
              </a:rPr>
              <a:t>Physiological </a:t>
            </a:r>
            <a:r>
              <a:rPr lang="en-US" altLang="en-US">
                <a:solidFill>
                  <a:srgbClr val="CC0000"/>
                </a:solidFill>
              </a:rPr>
              <a:t>e.g. senile atrophy</a:t>
            </a:r>
          </a:p>
          <a:p>
            <a:pPr lvl="1"/>
            <a:r>
              <a:rPr lang="en-US" altLang="en-US" sz="2800">
                <a:solidFill>
                  <a:srgbClr val="009900"/>
                </a:solidFill>
              </a:rPr>
              <a:t>Pressure atrophy </a:t>
            </a:r>
          </a:p>
          <a:p>
            <a:pPr lvl="1"/>
            <a:r>
              <a:rPr lang="en-US" altLang="en-US" sz="2800">
                <a:solidFill>
                  <a:srgbClr val="3333FF"/>
                </a:solidFill>
              </a:rPr>
              <a:t>Disuse atrophy </a:t>
            </a:r>
            <a:r>
              <a:rPr lang="en-US" altLang="en-US">
                <a:solidFill>
                  <a:srgbClr val="3333FF"/>
                </a:solidFill>
              </a:rPr>
              <a:t>e.g. Atrophy of immobilized legs</a:t>
            </a:r>
          </a:p>
          <a:p>
            <a:pPr lvl="1"/>
            <a:r>
              <a:rPr lang="en-US" altLang="en-US" sz="2800">
                <a:solidFill>
                  <a:srgbClr val="CC0000"/>
                </a:solidFill>
              </a:rPr>
              <a:t>Endocrine atrophy e.g. Atrophy of testicles</a:t>
            </a:r>
          </a:p>
          <a:p>
            <a:pPr lvl="1"/>
            <a:r>
              <a:rPr lang="en-US" altLang="en-US" sz="2800">
                <a:solidFill>
                  <a:srgbClr val="FF00FF"/>
                </a:solidFill>
              </a:rPr>
              <a:t>Environmental pollution e.g. Atrophy of lymphoid organs</a:t>
            </a:r>
          </a:p>
          <a:p>
            <a:pPr lvl="1"/>
            <a:r>
              <a:rPr lang="en-US" altLang="en-US" sz="2800">
                <a:solidFill>
                  <a:srgbClr val="000000"/>
                </a:solidFill>
              </a:rPr>
              <a:t>Inflammation/ fibrosis</a:t>
            </a:r>
            <a:r>
              <a:rPr lang="en-US" altLang="en-US" sz="2800">
                <a:solidFill>
                  <a:srgbClr val="800080"/>
                </a:solidFill>
              </a:rPr>
              <a:t> 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981200" y="838200"/>
            <a:ext cx="8229600" cy="609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tx1"/>
                </a:solidFill>
                <a:latin typeface="Tahoma" panose="020B0604030504040204" pitchFamily="34" charset="0"/>
              </a:rPr>
              <a:t>ATROPHY</a:t>
            </a:r>
          </a:p>
        </p:txBody>
      </p:sp>
    </p:spTree>
    <p:extLst>
      <p:ext uri="{BB962C8B-B14F-4D97-AF65-F5344CB8AC3E}">
        <p14:creationId xmlns:p14="http://schemas.microsoft.com/office/powerpoint/2010/main" val="89402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E4DB0-D173-4007-BD50-9D7EEE554B8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676401"/>
            <a:ext cx="8229600" cy="4492625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 sz="3200">
                <a:solidFill>
                  <a:srgbClr val="800080"/>
                </a:solidFill>
              </a:rPr>
              <a:t>Macroscopic features</a:t>
            </a:r>
          </a:p>
          <a:p>
            <a:pPr lvl="1">
              <a:spcBef>
                <a:spcPct val="40000"/>
              </a:spcBef>
            </a:pPr>
            <a:r>
              <a:rPr lang="en-US" altLang="en-US" sz="2800">
                <a:solidFill>
                  <a:srgbClr val="CC0000"/>
                </a:solidFill>
              </a:rPr>
              <a:t>Size, weight, volume of organ decreased</a:t>
            </a:r>
          </a:p>
          <a:p>
            <a:pPr lvl="1">
              <a:spcBef>
                <a:spcPct val="40000"/>
              </a:spcBef>
            </a:pPr>
            <a:r>
              <a:rPr lang="en-US" altLang="en-US" sz="2800">
                <a:solidFill>
                  <a:srgbClr val="009900"/>
                </a:solidFill>
              </a:rPr>
              <a:t>Wrinkles in capsule of organ</a:t>
            </a:r>
          </a:p>
          <a:p>
            <a:pPr>
              <a:spcBef>
                <a:spcPct val="40000"/>
              </a:spcBef>
            </a:pPr>
            <a:r>
              <a:rPr lang="en-US" altLang="en-US" sz="3200">
                <a:solidFill>
                  <a:srgbClr val="CC0000"/>
                </a:solidFill>
              </a:rPr>
              <a:t>Microscopic features</a:t>
            </a:r>
          </a:p>
          <a:p>
            <a:pPr lvl="1">
              <a:spcBef>
                <a:spcPct val="40000"/>
              </a:spcBef>
            </a:pPr>
            <a:r>
              <a:rPr lang="en-US" altLang="en-US" sz="2800">
                <a:solidFill>
                  <a:srgbClr val="800080"/>
                </a:solidFill>
              </a:rPr>
              <a:t>Size of cell is smaller</a:t>
            </a:r>
          </a:p>
          <a:p>
            <a:pPr lvl="1">
              <a:spcBef>
                <a:spcPct val="40000"/>
              </a:spcBef>
            </a:pPr>
            <a:r>
              <a:rPr lang="en-US" altLang="en-US" sz="2800">
                <a:solidFill>
                  <a:srgbClr val="CC0000"/>
                </a:solidFill>
              </a:rPr>
              <a:t>Cell number is less</a:t>
            </a:r>
          </a:p>
          <a:p>
            <a:pPr lvl="1">
              <a:spcBef>
                <a:spcPct val="40000"/>
              </a:spcBef>
            </a:pPr>
            <a:r>
              <a:rPr lang="en-US" altLang="en-US" sz="2800">
                <a:solidFill>
                  <a:srgbClr val="009900"/>
                </a:solidFill>
              </a:rPr>
              <a:t>Fat and connective tissue cells are more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981200" y="838200"/>
            <a:ext cx="8229600" cy="609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tx1"/>
                </a:solidFill>
                <a:latin typeface="Tahoma" panose="020B0604030504040204" pitchFamily="34" charset="0"/>
              </a:rPr>
              <a:t>ATROPHY</a:t>
            </a:r>
          </a:p>
        </p:txBody>
      </p:sp>
    </p:spTree>
    <p:extLst>
      <p:ext uri="{BB962C8B-B14F-4D97-AF65-F5344CB8AC3E}">
        <p14:creationId xmlns:p14="http://schemas.microsoft.com/office/powerpoint/2010/main" val="278102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>
                <a:solidFill>
                  <a:srgbClr val="FF0000"/>
                </a:solidFill>
              </a:rPr>
              <a:t>Disturbances in Growth</a:t>
            </a:r>
            <a:r>
              <a:rPr lang="en-IN" b="1" dirty="0">
                <a:solidFill>
                  <a:srgbClr val="FF0000"/>
                </a:solidFill>
              </a:rPr>
              <a:t/>
            </a:r>
            <a:br>
              <a:rPr lang="en-IN" b="1" dirty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disturbances in growth cover a broader spectrum of changes from no growth to uncontrolled growth. </a:t>
            </a:r>
            <a:endParaRPr lang="en-US" dirty="0" smtClean="0"/>
          </a:p>
          <a:p>
            <a:pPr algn="just"/>
            <a:r>
              <a:rPr lang="en-US" dirty="0" smtClean="0"/>
              <a:t>While </a:t>
            </a:r>
            <a:r>
              <a:rPr lang="en-US" dirty="0"/>
              <a:t>uncontrolled growth (neoplasm) is dealt separately, the other forms of growth disturbances are considered in this chapter.</a:t>
            </a:r>
          </a:p>
          <a:p>
            <a:pPr algn="just"/>
            <a:r>
              <a:rPr lang="en-US" dirty="0"/>
              <a:t>Cells may fail to develop or adapt to changing environment or physiological or pathological stimuli.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19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FF0000"/>
                </a:solidFill>
              </a:rPr>
              <a:t>Disturbances in Growth</a:t>
            </a:r>
            <a:br>
              <a:rPr lang="en-IN" b="1" dirty="0">
                <a:solidFill>
                  <a:srgbClr val="FF000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>
                <a:solidFill>
                  <a:srgbClr val="C00000"/>
                </a:solidFill>
              </a:rPr>
              <a:t>Aplasia -</a:t>
            </a:r>
            <a:r>
              <a:rPr lang="en-US" dirty="0"/>
              <a:t> is the complete failure of an organ to develop.</a:t>
            </a:r>
            <a:endParaRPr lang="es-ES" dirty="0">
              <a:solidFill>
                <a:srgbClr val="C00000"/>
              </a:solidFill>
            </a:endParaRPr>
          </a:p>
          <a:p>
            <a:r>
              <a:rPr lang="es-ES" dirty="0" smtClean="0">
                <a:solidFill>
                  <a:srgbClr val="FF0000"/>
                </a:solidFill>
              </a:rPr>
              <a:t>Agenesis - </a:t>
            </a:r>
            <a:r>
              <a:rPr lang="en-US" dirty="0"/>
              <a:t>is the complete absence of an organ or lack of specific cells within an organ (e.g., lack of germ cells in “</a:t>
            </a:r>
            <a:r>
              <a:rPr lang="en-US" dirty="0" err="1"/>
              <a:t>Sertoli</a:t>
            </a:r>
            <a:r>
              <a:rPr lang="en-US" dirty="0"/>
              <a:t> cell only syndrome”).</a:t>
            </a:r>
            <a:endParaRPr lang="es-ES" dirty="0">
              <a:solidFill>
                <a:srgbClr val="FF0000"/>
              </a:solidFill>
            </a:endParaRPr>
          </a:p>
          <a:p>
            <a:r>
              <a:rPr lang="es-ES" dirty="0" err="1" smtClean="0">
                <a:solidFill>
                  <a:srgbClr val="FFC000"/>
                </a:solidFill>
              </a:rPr>
              <a:t>Hypoplasia</a:t>
            </a:r>
            <a:r>
              <a:rPr lang="es-ES" dirty="0" smtClean="0">
                <a:solidFill>
                  <a:srgbClr val="FFC000"/>
                </a:solidFill>
              </a:rPr>
              <a:t> - </a:t>
            </a:r>
            <a:r>
              <a:rPr lang="en-US" dirty="0"/>
              <a:t>is the increase in the size of the tissue or an organ or a part of an organ due to quantitative increase in the number of cells.</a:t>
            </a:r>
            <a:endParaRPr lang="es-ES" dirty="0">
              <a:solidFill>
                <a:srgbClr val="FFC000"/>
              </a:solidFill>
            </a:endParaRPr>
          </a:p>
          <a:p>
            <a:r>
              <a:rPr lang="es-ES" dirty="0" smtClean="0">
                <a:solidFill>
                  <a:srgbClr val="92D050"/>
                </a:solidFill>
              </a:rPr>
              <a:t>Hyperplasia -</a:t>
            </a:r>
            <a:r>
              <a:rPr lang="en-US" dirty="0"/>
              <a:t>is an increase in the number of cells in an organ or tissue that appear normal under a microscope.</a:t>
            </a:r>
            <a:endParaRPr lang="es-ES" dirty="0">
              <a:solidFill>
                <a:srgbClr val="92D050"/>
              </a:solidFill>
            </a:endParaRPr>
          </a:p>
          <a:p>
            <a:r>
              <a:rPr lang="es-ES" dirty="0" err="1" smtClean="0">
                <a:solidFill>
                  <a:srgbClr val="00B050"/>
                </a:solidFill>
              </a:rPr>
              <a:t>Hypertrophy</a:t>
            </a:r>
            <a:r>
              <a:rPr lang="es-ES" dirty="0" smtClean="0">
                <a:solidFill>
                  <a:srgbClr val="00B050"/>
                </a:solidFill>
              </a:rPr>
              <a:t> - </a:t>
            </a:r>
            <a:r>
              <a:rPr lang="en-US" dirty="0"/>
              <a:t>is the increase in the size of the cells or the </a:t>
            </a:r>
            <a:r>
              <a:rPr lang="en-US" dirty="0" smtClean="0"/>
              <a:t>organ. The number of the cells </a:t>
            </a:r>
            <a:r>
              <a:rPr lang="en-US" dirty="0" err="1" smtClean="0"/>
              <a:t>doesnot</a:t>
            </a:r>
            <a:r>
              <a:rPr lang="en-US" dirty="0" smtClean="0"/>
              <a:t> increase. </a:t>
            </a:r>
            <a:endParaRPr lang="es-ES" dirty="0" smtClean="0">
              <a:solidFill>
                <a:srgbClr val="00B050"/>
              </a:solidFill>
            </a:endParaRPr>
          </a:p>
          <a:p>
            <a:r>
              <a:rPr lang="es-ES" dirty="0" smtClean="0">
                <a:solidFill>
                  <a:srgbClr val="00B0F0"/>
                </a:solidFill>
              </a:rPr>
              <a:t>Atrophy -</a:t>
            </a:r>
            <a:r>
              <a:rPr lang="en-US" dirty="0"/>
              <a:t>decrease in size of a body part, cell, organ, or other </a:t>
            </a:r>
            <a:r>
              <a:rPr lang="en-US" u="sng" dirty="0"/>
              <a:t>tissue</a:t>
            </a:r>
            <a:r>
              <a:rPr lang="en-US" dirty="0"/>
              <a:t>.</a:t>
            </a:r>
            <a:endParaRPr lang="es-ES" dirty="0">
              <a:solidFill>
                <a:srgbClr val="00B0F0"/>
              </a:solidFill>
            </a:endParaRPr>
          </a:p>
          <a:p>
            <a:r>
              <a:rPr lang="es-ES" dirty="0" err="1" smtClean="0">
                <a:solidFill>
                  <a:srgbClr val="0070C0"/>
                </a:solidFill>
              </a:rPr>
              <a:t>Metaplasia</a:t>
            </a:r>
            <a:r>
              <a:rPr lang="es-ES" dirty="0" smtClean="0">
                <a:solidFill>
                  <a:srgbClr val="0070C0"/>
                </a:solidFill>
              </a:rPr>
              <a:t> -</a:t>
            </a:r>
            <a:r>
              <a:rPr lang="en-US" dirty="0"/>
              <a:t> is the reversible change in which one adult cell type is replaced by another adult cell type of the same germinal layer</a:t>
            </a:r>
            <a:endParaRPr lang="es-ES" dirty="0">
              <a:solidFill>
                <a:srgbClr val="0070C0"/>
              </a:solidFill>
            </a:endParaRPr>
          </a:p>
          <a:p>
            <a:r>
              <a:rPr lang="es-ES" dirty="0">
                <a:solidFill>
                  <a:srgbClr val="7030A0"/>
                </a:solidFill>
              </a:rPr>
              <a:t>Dysplasia  </a:t>
            </a:r>
            <a:r>
              <a:rPr lang="es-ES" dirty="0" smtClean="0">
                <a:solidFill>
                  <a:srgbClr val="7030A0"/>
                </a:solidFill>
              </a:rPr>
              <a:t>-</a:t>
            </a:r>
            <a:r>
              <a:rPr lang="en-US"/>
              <a:t>  is any of various types of abnormal growth or development of </a:t>
            </a:r>
            <a:r>
              <a:rPr lang="en-US" smtClean="0"/>
              <a:t>cells.</a:t>
            </a:r>
            <a:endParaRPr lang="es-ES" dirty="0">
              <a:solidFill>
                <a:srgbClr val="7030A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900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FF0000"/>
                </a:solidFill>
              </a:rPr>
              <a:t>Disturbances in Growth</a:t>
            </a:r>
            <a:br>
              <a:rPr lang="en-IN" b="1" dirty="0">
                <a:solidFill>
                  <a:srgbClr val="FF000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cells respond to altered physiological or pathological stimuli by adapting themselves. </a:t>
            </a:r>
            <a:endParaRPr lang="en-US" dirty="0" smtClean="0"/>
          </a:p>
          <a:p>
            <a:pPr algn="just"/>
            <a:r>
              <a:rPr lang="en-US" dirty="0" smtClean="0"/>
              <a:t>These </a:t>
            </a:r>
            <a:r>
              <a:rPr lang="en-US" dirty="0"/>
              <a:t>changes are reflected as atrophy, hyperplasia, hypertrophy, metaplasia and dysplasia besides aplasia and hypoplasia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Following an injurious stimulus or to stress, the normal cell’s homeostatic state may respond with cellular injury resulting in either death or adaption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Hence, the cellular adaptation to the increased demand is a state in between normal and stressed.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657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FF0000"/>
                </a:solidFill>
              </a:rPr>
              <a:t>Disturbances in Growth</a:t>
            </a:r>
            <a:br>
              <a:rPr lang="en-IN" b="1" dirty="0">
                <a:solidFill>
                  <a:srgbClr val="FF0000"/>
                </a:solidFill>
              </a:rPr>
            </a:b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136" y="1825625"/>
            <a:ext cx="5795727" cy="4351338"/>
          </a:xfrm>
        </p:spPr>
      </p:pic>
    </p:spTree>
    <p:extLst>
      <p:ext uri="{BB962C8B-B14F-4D97-AF65-F5344CB8AC3E}">
        <p14:creationId xmlns:p14="http://schemas.microsoft.com/office/powerpoint/2010/main" val="1326014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20380-1D91-4467-9E79-FD2BFFDD1E6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33600" y="2055814"/>
            <a:ext cx="8077200" cy="3354387"/>
          </a:xfrm>
        </p:spPr>
        <p:txBody>
          <a:bodyPr/>
          <a:lstStyle/>
          <a:p>
            <a:r>
              <a:rPr lang="en-US" altLang="en-US" sz="3600">
                <a:solidFill>
                  <a:srgbClr val="800080"/>
                </a:solidFill>
              </a:rPr>
              <a:t>Absence of any organ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600">
              <a:solidFill>
                <a:srgbClr val="80008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981200" y="838200"/>
            <a:ext cx="8229600" cy="609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tx1"/>
                </a:solidFill>
                <a:latin typeface="Tahoma" panose="020B0604030504040204" pitchFamily="34" charset="0"/>
              </a:rPr>
              <a:t>APLASIA/AGENESIS</a:t>
            </a:r>
          </a:p>
        </p:txBody>
      </p:sp>
    </p:spTree>
    <p:extLst>
      <p:ext uri="{BB962C8B-B14F-4D97-AF65-F5344CB8AC3E}">
        <p14:creationId xmlns:p14="http://schemas.microsoft.com/office/powerpoint/2010/main" val="379292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29CE9-F49F-4458-95BB-B0B1BA89474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2055813"/>
            <a:ext cx="4114800" cy="4113212"/>
          </a:xfrm>
        </p:spPr>
        <p:txBody>
          <a:bodyPr/>
          <a:lstStyle/>
          <a:p>
            <a:r>
              <a:rPr lang="en-US" altLang="en-US" sz="3600">
                <a:solidFill>
                  <a:srgbClr val="800080"/>
                </a:solidFill>
              </a:rPr>
              <a:t>Failure of an organ/ tissue to attain its full size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981200" y="838200"/>
            <a:ext cx="8229600" cy="609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tx1"/>
                </a:solidFill>
                <a:latin typeface="Tahoma" panose="020B0604030504040204" pitchFamily="34" charset="0"/>
              </a:rPr>
              <a:t>HYPOPLASIA</a:t>
            </a:r>
          </a:p>
        </p:txBody>
      </p:sp>
      <p:grpSp>
        <p:nvGrpSpPr>
          <p:cNvPr id="7172" name="Group 4"/>
          <p:cNvGrpSpPr>
            <a:grpSpLocks noChangeAspect="1"/>
          </p:cNvGrpSpPr>
          <p:nvPr/>
        </p:nvGrpSpPr>
        <p:grpSpPr bwMode="auto">
          <a:xfrm>
            <a:off x="6630988" y="2320926"/>
            <a:ext cx="3656012" cy="2860675"/>
            <a:chOff x="4055" y="2055"/>
            <a:chExt cx="1177" cy="921"/>
          </a:xfrm>
        </p:grpSpPr>
        <p:pic>
          <p:nvPicPr>
            <p:cNvPr id="7173" name="Picture 5" descr="auto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5" y="2055"/>
              <a:ext cx="588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4" name="Line 6"/>
            <p:cNvSpPr>
              <a:spLocks noChangeAspect="1" noChangeShapeType="1"/>
            </p:cNvSpPr>
            <p:nvPr/>
          </p:nvSpPr>
          <p:spPr bwMode="auto">
            <a:xfrm flipH="1">
              <a:off x="4423" y="2126"/>
              <a:ext cx="2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175" name="Line 7"/>
            <p:cNvSpPr>
              <a:spLocks noChangeAspect="1" noChangeShapeType="1"/>
            </p:cNvSpPr>
            <p:nvPr/>
          </p:nvSpPr>
          <p:spPr bwMode="auto">
            <a:xfrm flipH="1">
              <a:off x="4423" y="2338"/>
              <a:ext cx="2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176" name="Line 8"/>
            <p:cNvSpPr>
              <a:spLocks noChangeAspect="1" noChangeShapeType="1"/>
            </p:cNvSpPr>
            <p:nvPr/>
          </p:nvSpPr>
          <p:spPr bwMode="auto">
            <a:xfrm flipH="1">
              <a:off x="4496" y="2763"/>
              <a:ext cx="1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177" name="Text Box 9"/>
            <p:cNvSpPr txBox="1">
              <a:spLocks noChangeAspect="1" noChangeArrowheads="1"/>
            </p:cNvSpPr>
            <p:nvPr/>
          </p:nvSpPr>
          <p:spPr bwMode="auto">
            <a:xfrm>
              <a:off x="4643" y="2055"/>
              <a:ext cx="44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1600" b="1">
                  <a:latin typeface="Tahoma" panose="020B0604030504040204" pitchFamily="34" charset="0"/>
                  <a:cs typeface="Tahoma" panose="020B0604030504040204" pitchFamily="34" charset="0"/>
                </a:rPr>
                <a:t>Aplasia</a:t>
              </a:r>
            </a:p>
          </p:txBody>
        </p:sp>
        <p:sp>
          <p:nvSpPr>
            <p:cNvPr id="7178" name="Text Box 10"/>
            <p:cNvSpPr txBox="1">
              <a:spLocks noChangeAspect="1" noChangeArrowheads="1"/>
            </p:cNvSpPr>
            <p:nvPr/>
          </p:nvSpPr>
          <p:spPr bwMode="auto">
            <a:xfrm>
              <a:off x="4643" y="2267"/>
              <a:ext cx="58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1600" b="1">
                  <a:latin typeface="Tahoma" panose="020B0604030504040204" pitchFamily="34" charset="0"/>
                  <a:cs typeface="Tahoma" panose="020B0604030504040204" pitchFamily="34" charset="0"/>
                </a:rPr>
                <a:t>Hypoplasia</a:t>
              </a:r>
            </a:p>
          </p:txBody>
        </p:sp>
        <p:sp>
          <p:nvSpPr>
            <p:cNvPr id="7179" name="Text Box 11"/>
            <p:cNvSpPr txBox="1">
              <a:spLocks noChangeAspect="1" noChangeArrowheads="1"/>
            </p:cNvSpPr>
            <p:nvPr/>
          </p:nvSpPr>
          <p:spPr bwMode="auto">
            <a:xfrm>
              <a:off x="4643" y="2692"/>
              <a:ext cx="44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1600" b="1">
                  <a:latin typeface="Tahoma" panose="020B0604030504040204" pitchFamily="34" charset="0"/>
                  <a:cs typeface="Tahoma" panose="020B0604030504040204" pitchFamily="34" charset="0"/>
                </a:rPr>
                <a:t>Normal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27866-DDD5-4E30-B5E5-D51662DB03E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568825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 sz="3200">
                <a:solidFill>
                  <a:srgbClr val="800080"/>
                </a:solidFill>
              </a:rPr>
              <a:t>Etiology</a:t>
            </a:r>
          </a:p>
          <a:p>
            <a:pPr lvl="1">
              <a:spcBef>
                <a:spcPct val="40000"/>
              </a:spcBef>
            </a:pPr>
            <a:r>
              <a:rPr lang="en-US" altLang="en-US" sz="2800">
                <a:solidFill>
                  <a:srgbClr val="CC0000"/>
                </a:solidFill>
              </a:rPr>
              <a:t>Congenital anomalies e.g. Hypoplasia of kidneys in calves</a:t>
            </a:r>
          </a:p>
          <a:p>
            <a:pPr lvl="1">
              <a:spcBef>
                <a:spcPct val="40000"/>
              </a:spcBef>
            </a:pPr>
            <a:r>
              <a:rPr lang="en-US" altLang="en-US" sz="2800">
                <a:solidFill>
                  <a:srgbClr val="009900"/>
                </a:solidFill>
              </a:rPr>
              <a:t>Inadequate innervations</a:t>
            </a:r>
          </a:p>
          <a:p>
            <a:pPr lvl="1">
              <a:spcBef>
                <a:spcPct val="40000"/>
              </a:spcBef>
            </a:pPr>
            <a:r>
              <a:rPr lang="en-US" altLang="en-US" sz="2800">
                <a:solidFill>
                  <a:srgbClr val="3333FF"/>
                </a:solidFill>
              </a:rPr>
              <a:t>Inadequate blood supply</a:t>
            </a:r>
          </a:p>
          <a:p>
            <a:pPr lvl="1">
              <a:spcBef>
                <a:spcPct val="40000"/>
              </a:spcBef>
            </a:pPr>
            <a:r>
              <a:rPr lang="en-US" altLang="en-US" sz="2800">
                <a:solidFill>
                  <a:srgbClr val="CC0000"/>
                </a:solidFill>
              </a:rPr>
              <a:t>Malnutrition</a:t>
            </a:r>
          </a:p>
          <a:p>
            <a:pPr lvl="1">
              <a:spcBef>
                <a:spcPct val="40000"/>
              </a:spcBef>
            </a:pPr>
            <a:r>
              <a:rPr lang="en-US" altLang="en-US" sz="2800">
                <a:solidFill>
                  <a:srgbClr val="FF00FF"/>
                </a:solidFill>
              </a:rPr>
              <a:t>Infections e.g. cerebral hypoplasia in Bovine viral diarrhoea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81200" y="838200"/>
            <a:ext cx="8229600" cy="609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tx1"/>
                </a:solidFill>
                <a:latin typeface="Tahoma" panose="020B0604030504040204" pitchFamily="34" charset="0"/>
              </a:rPr>
              <a:t>HYPOPLASIA</a:t>
            </a:r>
          </a:p>
        </p:txBody>
      </p:sp>
    </p:spTree>
    <p:extLst>
      <p:ext uri="{BB962C8B-B14F-4D97-AF65-F5344CB8AC3E}">
        <p14:creationId xmlns:p14="http://schemas.microsoft.com/office/powerpoint/2010/main" val="13874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35F8-153B-4F9A-B0EF-C7499295F6A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676400"/>
            <a:ext cx="8229600" cy="426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800080"/>
                </a:solidFill>
              </a:rPr>
              <a:t>Macroscopic features</a:t>
            </a:r>
          </a:p>
          <a:p>
            <a:pPr lvl="1">
              <a:spcBef>
                <a:spcPct val="50000"/>
              </a:spcBef>
            </a:pPr>
            <a:r>
              <a:rPr lang="en-US" altLang="en-US" sz="2800">
                <a:solidFill>
                  <a:srgbClr val="CC0000"/>
                </a:solidFill>
              </a:rPr>
              <a:t>Organ size, weight, volume reduced</a:t>
            </a:r>
          </a:p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CC0000"/>
                </a:solidFill>
              </a:rPr>
              <a:t>Microscopic features</a:t>
            </a:r>
          </a:p>
          <a:p>
            <a:pPr lvl="1">
              <a:spcBef>
                <a:spcPct val="50000"/>
              </a:spcBef>
            </a:pPr>
            <a:r>
              <a:rPr lang="en-US" altLang="en-US" sz="2800">
                <a:solidFill>
                  <a:srgbClr val="800080"/>
                </a:solidFill>
              </a:rPr>
              <a:t>Reduced size of cells </a:t>
            </a:r>
          </a:p>
          <a:p>
            <a:pPr lvl="1">
              <a:spcBef>
                <a:spcPct val="50000"/>
              </a:spcBef>
            </a:pPr>
            <a:r>
              <a:rPr lang="en-US" altLang="en-US" sz="2800">
                <a:solidFill>
                  <a:srgbClr val="CC0000"/>
                </a:solidFill>
              </a:rPr>
              <a:t>Reduced number of cells</a:t>
            </a:r>
          </a:p>
          <a:p>
            <a:pPr lvl="1">
              <a:spcBef>
                <a:spcPct val="50000"/>
              </a:spcBef>
            </a:pPr>
            <a:r>
              <a:rPr lang="en-US" altLang="en-US" sz="2800">
                <a:solidFill>
                  <a:srgbClr val="009900"/>
                </a:solidFill>
              </a:rPr>
              <a:t>Connective tissue and fat is more</a:t>
            </a:r>
            <a:endParaRPr lang="en-US" altLang="en-US" sz="2800">
              <a:solidFill>
                <a:srgbClr val="800080"/>
              </a:solidFill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981200" y="838200"/>
            <a:ext cx="8229600" cy="609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defTabSz="979488"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defTabSz="979488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tx1"/>
                </a:solidFill>
                <a:latin typeface="Tahoma" panose="020B0604030504040204" pitchFamily="34" charset="0"/>
              </a:rPr>
              <a:t>HYPOPLASIA</a:t>
            </a:r>
          </a:p>
        </p:txBody>
      </p:sp>
    </p:spTree>
    <p:extLst>
      <p:ext uri="{BB962C8B-B14F-4D97-AF65-F5344CB8AC3E}">
        <p14:creationId xmlns:p14="http://schemas.microsoft.com/office/powerpoint/2010/main" val="210193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397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Wingdings</vt:lpstr>
      <vt:lpstr>Office Theme</vt:lpstr>
      <vt:lpstr>Disturbances in Growth          </vt:lpstr>
      <vt:lpstr>Disturbances in Growth </vt:lpstr>
      <vt:lpstr>Disturbances in Growth </vt:lpstr>
      <vt:lpstr>Disturbances in Growth </vt:lpstr>
      <vt:lpstr>Disturbances in Growth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</cp:revision>
  <dcterms:created xsi:type="dcterms:W3CDTF">2020-12-18T06:37:05Z</dcterms:created>
  <dcterms:modified xsi:type="dcterms:W3CDTF">2020-12-27T07:23:55Z</dcterms:modified>
</cp:coreProperties>
</file>