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59" r:id="rId6"/>
    <p:sldId id="264" r:id="rId7"/>
    <p:sldId id="272" r:id="rId8"/>
    <p:sldId id="266" r:id="rId9"/>
    <p:sldId id="267" r:id="rId10"/>
    <p:sldId id="269" r:id="rId11"/>
    <p:sldId id="265" r:id="rId12"/>
    <p:sldId id="275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FDD5-C12F-4683-926F-6204623ECBAD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8C709-FC8A-46CE-A081-292CF10C33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040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8C709-FC8A-46CE-A081-292CF10C330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94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8C709-FC8A-46CE-A081-292CF10C330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85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8C709-FC8A-46CE-A081-292CF10C330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03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8C709-FC8A-46CE-A081-292CF10C330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71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8C709-FC8A-46CE-A081-292CF10C330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67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8C709-FC8A-46CE-A081-292CF10C330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37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9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73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16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8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7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7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69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10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73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30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EB6F0-DCC0-41A3-86AA-386283890E83}" type="datetimeFigureOut">
              <a:rPr lang="en-IN" smtClean="0"/>
              <a:t>15-12-2020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AC7262-0356-470D-B369-F793F65A2701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5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4618" y="629158"/>
            <a:ext cx="7905349" cy="30781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Alkaline Phosphatase Test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Practical No. 3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food, small, kitchen&#10;&#10;Description automatically generated">
            <a:extLst>
              <a:ext uri="{FF2B5EF4-FFF2-40B4-BE49-F238E27FC236}">
                <a16:creationId xmlns:a16="http://schemas.microsoft.com/office/drawing/2014/main" id="{05262917-5912-44AF-845B-2A79CB054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91764" y="1563812"/>
            <a:ext cx="6281531" cy="34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3207091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673" y="1366981"/>
            <a:ext cx="741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Keep the samples in water bath at 37-38</a:t>
            </a:r>
            <a:r>
              <a:rPr lang="en-US" baseline="30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086641" y="37029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r="43902"/>
          <a:stretch/>
        </p:blipFill>
        <p:spPr>
          <a:xfrm rot="5400000">
            <a:off x="888361" y="2373578"/>
            <a:ext cx="4023362" cy="2967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8"/>
          <a:stretch/>
        </p:blipFill>
        <p:spPr>
          <a:xfrm rot="5400000">
            <a:off x="6301554" y="2311991"/>
            <a:ext cx="4023360" cy="30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1601" y="634947"/>
            <a:ext cx="6368142" cy="927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           Observation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Content Placeholder 11" descr="A picture containing indoor, sitting, food, small&#10;&#10;Description automatically generated">
            <a:extLst>
              <a:ext uri="{FF2B5EF4-FFF2-40B4-BE49-F238E27FC236}">
                <a16:creationId xmlns:a16="http://schemas.microsoft.com/office/drawing/2014/main" id="{BDE75C2C-7284-488E-831C-7A3E436C1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6" b="-1"/>
          <a:stretch/>
        </p:blipFill>
        <p:spPr>
          <a:xfrm rot="5400000">
            <a:off x="-905224" y="893094"/>
            <a:ext cx="6870127" cy="5059679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D7DBC02F-D6E7-43DA-BED9-0CB7DECC1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768" y="3167158"/>
            <a:ext cx="6368142" cy="502194"/>
          </a:xfrm>
        </p:spPr>
        <p:txBody>
          <a:bodyPr>
            <a:normAutofit/>
          </a:bodyPr>
          <a:lstStyle/>
          <a:p>
            <a:r>
              <a:rPr lang="en-US" dirty="0"/>
              <a:t>Development of yellow color in test samples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513" y="6334316"/>
            <a:ext cx="4840357" cy="46542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30 min. after incubation</a:t>
            </a:r>
            <a:endParaRPr lang="en-IN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5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ransport, wheel, sitting, table&#10;&#10;Description automatically generated">
            <a:extLst>
              <a:ext uri="{FF2B5EF4-FFF2-40B4-BE49-F238E27FC236}">
                <a16:creationId xmlns:a16="http://schemas.microsoft.com/office/drawing/2014/main" id="{617C2126-B165-498D-A789-607F829FD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6648" y="2749955"/>
            <a:ext cx="4279525" cy="2675353"/>
          </a:xfrm>
        </p:spPr>
      </p:pic>
      <p:pic>
        <p:nvPicPr>
          <p:cNvPr id="7" name="Picture 6" descr="A picture containing person, indoor, table, bottle&#10;&#10;Description automatically generated">
            <a:extLst>
              <a:ext uri="{FF2B5EF4-FFF2-40B4-BE49-F238E27FC236}">
                <a16:creationId xmlns:a16="http://schemas.microsoft.com/office/drawing/2014/main" id="{66464A49-80BD-4A2B-8096-80BEBE9068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/>
          <a:stretch/>
        </p:blipFill>
        <p:spPr>
          <a:xfrm>
            <a:off x="3635860" y="1952733"/>
            <a:ext cx="2935771" cy="4434196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9C6117D2-46AF-4959-B7C2-0209525DA3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r="26357" b="19214"/>
          <a:stretch/>
        </p:blipFill>
        <p:spPr>
          <a:xfrm>
            <a:off x="288512" y="1947869"/>
            <a:ext cx="3180245" cy="4439060"/>
          </a:xfrm>
          <a:prstGeom prst="rect">
            <a:avLst/>
          </a:prstGeom>
        </p:spPr>
      </p:pic>
      <p:pic>
        <p:nvPicPr>
          <p:cNvPr id="11" name="Picture 10" descr="A picture containing indoor, building, table, window&#10;&#10;Description automatically generated">
            <a:extLst>
              <a:ext uri="{FF2B5EF4-FFF2-40B4-BE49-F238E27FC236}">
                <a16:creationId xmlns:a16="http://schemas.microsoft.com/office/drawing/2014/main" id="{154957FA-2E40-4894-B0F1-E3D6B1BEEE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22174"/>
          <a:stretch/>
        </p:blipFill>
        <p:spPr>
          <a:xfrm rot="5400000">
            <a:off x="8507843" y="3027195"/>
            <a:ext cx="4279523" cy="22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Disc reading</a:t>
            </a:r>
            <a:endParaRPr lang="en-US" dirty="0"/>
          </a:p>
          <a:p>
            <a:r>
              <a:rPr lang="en-IN" dirty="0"/>
              <a:t>A. After 30 minutes of incubation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375814"/>
            <a:ext cx="3852407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Interpretation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89354"/>
              </p:ext>
            </p:extLst>
          </p:nvPr>
        </p:nvGraphicFramePr>
        <p:xfrm>
          <a:off x="1594625" y="3128329"/>
          <a:ext cx="879831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856">
                  <a:extLst>
                    <a:ext uri="{9D8B030D-6E8A-4147-A177-3AD203B41FA5}">
                      <a16:colId xmlns:a16="http://schemas.microsoft.com/office/drawing/2014/main" val="4135837889"/>
                    </a:ext>
                  </a:extLst>
                </a:gridCol>
                <a:gridCol w="3598456">
                  <a:extLst>
                    <a:ext uri="{9D8B030D-6E8A-4147-A177-3AD203B41FA5}">
                      <a16:colId xmlns:a16="http://schemas.microsoft.com/office/drawing/2014/main" val="1308730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 hr.)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IN" sz="20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Interpretation</a:t>
                      </a:r>
                      <a:endParaRPr lang="en-IN" sz="20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8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or traces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Properly pasteurized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6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Doubtful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or over 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Under pasteurized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6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8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Disc reading</a:t>
            </a:r>
            <a:endParaRPr lang="en-US" dirty="0"/>
          </a:p>
          <a:p>
            <a:r>
              <a:rPr lang="en-IN" dirty="0"/>
              <a:t>A. After 2 hr.  of incubation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375814"/>
            <a:ext cx="3852407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Interpretation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76481"/>
              </p:ext>
            </p:extLst>
          </p:nvPr>
        </p:nvGraphicFramePr>
        <p:xfrm>
          <a:off x="1594625" y="3128329"/>
          <a:ext cx="879831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053">
                  <a:extLst>
                    <a:ext uri="{9D8B030D-6E8A-4147-A177-3AD203B41FA5}">
                      <a16:colId xmlns:a16="http://schemas.microsoft.com/office/drawing/2014/main" val="4135837889"/>
                    </a:ext>
                  </a:extLst>
                </a:gridCol>
                <a:gridCol w="5115259">
                  <a:extLst>
                    <a:ext uri="{9D8B030D-6E8A-4147-A177-3AD203B41FA5}">
                      <a16:colId xmlns:a16="http://schemas.microsoft.com/office/drawing/2014/main" val="1308730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 hr.)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IN" sz="20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Interpretation</a:t>
                      </a:r>
                      <a:endParaRPr lang="en-IN" sz="2000" dirty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8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0-10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Properly pasteurized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6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10-18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Slightly under pasteurized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65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18-42 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Under pasteurized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2665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42 or over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Gross under heating of milk or raw milk</a:t>
                      </a:r>
                      <a:endParaRPr lang="en-I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4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9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2682983" cy="8508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Principle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11357"/>
            <a:ext cx="11519452" cy="49559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Pasteurization is an essential process in the production of milk which is safe and free from pathogens.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Alkaline Phosphatase is an enzyme which is naturally present in milk, but is destroyed at a temperature just near to the pasteurization temperature.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Alkaline Phosphatase test is used to indicate whether milk has been adequately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pasteurised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or whether it has been contaminated with raw milk after pasteurization.                                 </a:t>
            </a:r>
            <a:r>
              <a:rPr lang="en-US" sz="22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Phenol       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(Forms a yellow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coloured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complex at alkaline pH 9.5)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771" y="4211447"/>
            <a:ext cx="251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(Alkaline phosphatase) </a:t>
            </a:r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3085" y="5595730"/>
            <a:ext cx="406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IN" dirty="0"/>
              <a:t> disodium para-nitro phenyl phosphate</a:t>
            </a:r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586832" y="4580779"/>
            <a:ext cx="1" cy="1014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A68072-D02F-4960-A19F-9F9DECA30937}"/>
              </a:ext>
            </a:extLst>
          </p:cNvPr>
          <p:cNvCxnSpPr>
            <a:cxnSpLocks/>
          </p:cNvCxnSpPr>
          <p:nvPr/>
        </p:nvCxnSpPr>
        <p:spPr>
          <a:xfrm>
            <a:off x="3780263" y="5258224"/>
            <a:ext cx="554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5091647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Materials Required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/>
          <a:stretch/>
        </p:blipFill>
        <p:spPr>
          <a:xfrm rot="5400000">
            <a:off x="1866290" y="2788655"/>
            <a:ext cx="2968836" cy="1997537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r="43902"/>
          <a:stretch/>
        </p:blipFill>
        <p:spPr>
          <a:xfrm rot="5400000">
            <a:off x="3771209" y="2889651"/>
            <a:ext cx="2968835" cy="186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7884" y="5319061"/>
            <a:ext cx="3341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Test tubes with rubber stopper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8867" y="5248009"/>
            <a:ext cx="108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2. Pipette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0649" y="5329354"/>
            <a:ext cx="146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 Water bath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t="31804" r="26829" b="24089"/>
          <a:stretch/>
        </p:blipFill>
        <p:spPr>
          <a:xfrm rot="5400000">
            <a:off x="-218755" y="2798346"/>
            <a:ext cx="2949452" cy="1997538"/>
          </a:xfrm>
          <a:prstGeom prst="rect">
            <a:avLst/>
          </a:prstGeom>
        </p:spPr>
      </p:pic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937FD0CD-82F6-4EB3-8D09-E4CA7EAAE5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12174"/>
          <a:stretch/>
        </p:blipFill>
        <p:spPr>
          <a:xfrm rot="5400000">
            <a:off x="5911072" y="2806419"/>
            <a:ext cx="2933309" cy="1997539"/>
          </a:xfrm>
          <a:prstGeom prst="rect">
            <a:avLst/>
          </a:prstGeom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A519A0BE-8602-4D57-BD62-47A4C79DD7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6688" r="18551" b="8270"/>
          <a:stretch/>
        </p:blipFill>
        <p:spPr>
          <a:xfrm rot="5400000">
            <a:off x="7893814" y="3011246"/>
            <a:ext cx="2933309" cy="1587886"/>
          </a:xfrm>
          <a:prstGeom prst="rect">
            <a:avLst/>
          </a:prstGeom>
        </p:spPr>
      </p:pic>
      <p:pic>
        <p:nvPicPr>
          <p:cNvPr id="18" name="Picture 17" descr="A picture containing indoor, window, kitchen, table&#10;&#10;Description automatically generated">
            <a:extLst>
              <a:ext uri="{FF2B5EF4-FFF2-40B4-BE49-F238E27FC236}">
                <a16:creationId xmlns:a16="http://schemas.microsoft.com/office/drawing/2014/main" id="{521422D2-925B-4EE5-B8BB-6517237753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25333"/>
          <a:stretch/>
        </p:blipFill>
        <p:spPr>
          <a:xfrm rot="5400000">
            <a:off x="9648621" y="2993479"/>
            <a:ext cx="2968836" cy="15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7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02CF-5883-4989-94BC-FBE8CE05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05" y="415814"/>
            <a:ext cx="2669651" cy="70230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Reagents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580-7EF5-44B4-A7EB-9CEBF94C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845734"/>
            <a:ext cx="11300791" cy="40233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  Sodium Carbonate-Bicarbonate Buffer – 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(Dissolve 3.5 g of anhydrous sodium carbonate and 1.5 g of sodium bicarbonate in one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litre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of distilled water)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Substrate-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Di-sodium p-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nitrophenyle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phosphate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  Buffer Substrate solution– 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(Dissolve 1.5 g of disodium p-nitrophenyl phosphate in one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litre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of sodium carbonate-bicarbonate buffer. This solution is stable if stored in a refrigerator at 4°C or less for one month but 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colour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control test should be carried out on such stored solutions)</a:t>
            </a:r>
          </a:p>
          <a:p>
            <a:pPr algn="just"/>
            <a:endParaRPr lang="en-US" sz="2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0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924340"/>
            <a:ext cx="10737574" cy="521782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1. Take 10ml of buffer substrate solution in two test tubes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2. keep both test tube in water bath 37-38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3. Take 5 ml from test sample and boil for few min in boiling water bath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Cool the boiled milk under running tap water (control)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5. Add 2ml of milk in one of the test tube containing buffer substrate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6. Add 2ml of control milk in one of the test tube containing buffer substrate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7. Close the tube with rubber stopper and mix thoroughly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7. Incubate the test tube at 37-38</a:t>
            </a:r>
            <a:r>
              <a:rPr lang="en-US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  and see within 30 minutes for the development of yellow color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8. Return these test tubes to the water bath and take the second reading after incubation of 90 min.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9. Compare the color development using color disc comparator and interpret result or use any other calorimetric method to detect the intensity of yellow development</a:t>
            </a:r>
          </a:p>
          <a:p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293" y="97167"/>
            <a:ext cx="3207091" cy="637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4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13">
            <a:extLst>
              <a:ext uri="{FF2B5EF4-FFF2-40B4-BE49-F238E27FC236}">
                <a16:creationId xmlns:a16="http://schemas.microsoft.com/office/drawing/2014/main" id="{9B8C0162-C5D5-4B9A-89E4-99C5E4375B32}"/>
              </a:ext>
            </a:extLst>
          </p:cNvPr>
          <p:cNvSpPr/>
          <p:nvPr/>
        </p:nvSpPr>
        <p:spPr>
          <a:xfrm>
            <a:off x="9058557" y="3817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3207091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674" y="1366981"/>
            <a:ext cx="3406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Preparation of buffer  solution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91136" y="3787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6373638" y="3875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C8110E9A-72F7-4D80-9814-3DC84A7FC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12174"/>
          <a:stretch/>
        </p:blipFill>
        <p:spPr>
          <a:xfrm rot="5400000">
            <a:off x="-535114" y="3088564"/>
            <a:ext cx="3413224" cy="1822604"/>
          </a:xfrm>
          <a:prstGeom prst="rect">
            <a:avLst/>
          </a:prstGeom>
        </p:spPr>
      </p:pic>
      <p:pic>
        <p:nvPicPr>
          <p:cNvPr id="18" name="Picture 17" descr="A picture containing food&#10;&#10;Description automatically generated">
            <a:extLst>
              <a:ext uri="{FF2B5EF4-FFF2-40B4-BE49-F238E27FC236}">
                <a16:creationId xmlns:a16="http://schemas.microsoft.com/office/drawing/2014/main" id="{63354EAD-25F4-4A13-9AA0-0547BC8DE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6688" r="18551" b="8270"/>
          <a:stretch/>
        </p:blipFill>
        <p:spPr>
          <a:xfrm rot="5400000">
            <a:off x="1423810" y="3163847"/>
            <a:ext cx="3413227" cy="1731869"/>
          </a:xfrm>
          <a:prstGeom prst="rect">
            <a:avLst/>
          </a:prstGeom>
        </p:spPr>
      </p:pic>
      <p:pic>
        <p:nvPicPr>
          <p:cNvPr id="3" name="Picture 2" descr="A picture containing open, oven, refrigerator, microwave&#10;&#10;Description automatically generated">
            <a:extLst>
              <a:ext uri="{FF2B5EF4-FFF2-40B4-BE49-F238E27FC236}">
                <a16:creationId xmlns:a16="http://schemas.microsoft.com/office/drawing/2014/main" id="{3566A177-D98A-4DD4-9B3C-8CB9C1F48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2" r="9482"/>
          <a:stretch/>
        </p:blipFill>
        <p:spPr>
          <a:xfrm rot="5400000">
            <a:off x="3927057" y="2970176"/>
            <a:ext cx="3473667" cy="2179654"/>
          </a:xfrm>
          <a:prstGeom prst="rect">
            <a:avLst/>
          </a:prstGeom>
        </p:spPr>
      </p:pic>
      <p:pic>
        <p:nvPicPr>
          <p:cNvPr id="20" name="Content Placeholder 19" descr="A picture containing person, water, person, holding&#10;&#10;Description automatically generated">
            <a:extLst>
              <a:ext uri="{FF2B5EF4-FFF2-40B4-BE49-F238E27FC236}">
                <a16:creationId xmlns:a16="http://schemas.microsoft.com/office/drawing/2014/main" id="{2475B31C-879F-4A8F-B594-73DD8E333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8507" y="3016706"/>
            <a:ext cx="3473669" cy="2086595"/>
          </a:xfrm>
        </p:spPr>
      </p:pic>
      <p:pic>
        <p:nvPicPr>
          <p:cNvPr id="23" name="Picture 22" descr="A picture containing indoor, sitting, sink, close&#10;&#10;Description automatically generated">
            <a:extLst>
              <a:ext uri="{FF2B5EF4-FFF2-40B4-BE49-F238E27FC236}">
                <a16:creationId xmlns:a16="http://schemas.microsoft.com/office/drawing/2014/main" id="{8A6BC59C-03AC-42B0-BE00-9D3326E0A4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17129" r="21481" b="9362"/>
          <a:stretch/>
        </p:blipFill>
        <p:spPr>
          <a:xfrm rot="5400000">
            <a:off x="9130315" y="3082896"/>
            <a:ext cx="3591129" cy="20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13">
            <a:extLst>
              <a:ext uri="{FF2B5EF4-FFF2-40B4-BE49-F238E27FC236}">
                <a16:creationId xmlns:a16="http://schemas.microsoft.com/office/drawing/2014/main" id="{9B8C0162-C5D5-4B9A-89E4-99C5E4375B32}"/>
              </a:ext>
            </a:extLst>
          </p:cNvPr>
          <p:cNvSpPr/>
          <p:nvPr/>
        </p:nvSpPr>
        <p:spPr>
          <a:xfrm>
            <a:off x="8860814" y="38291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3207091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673" y="1366981"/>
            <a:ext cx="4548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Preparation of buffer substrate solution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447508" y="38467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5881780" y="38291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picture containing indoor, sitting, counter, sink&#10;&#10;Description automatically generated">
            <a:extLst>
              <a:ext uri="{FF2B5EF4-FFF2-40B4-BE49-F238E27FC236}">
                <a16:creationId xmlns:a16="http://schemas.microsoft.com/office/drawing/2014/main" id="{E57A34DB-96B4-4DAA-9092-AED7D48E6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20845" r="21883" b="6160"/>
          <a:stretch/>
        </p:blipFill>
        <p:spPr>
          <a:xfrm rot="5400000">
            <a:off x="9077452" y="3122675"/>
            <a:ext cx="3496541" cy="1973003"/>
          </a:xfrm>
          <a:prstGeom prst="rect">
            <a:avLst/>
          </a:prstGeom>
        </p:spPr>
      </p:pic>
      <p:pic>
        <p:nvPicPr>
          <p:cNvPr id="8" name="Content Placeholder 7" descr="A picture containing table, sitting, glass, light&#10;&#10;Description automatically generated">
            <a:extLst>
              <a:ext uri="{FF2B5EF4-FFF2-40B4-BE49-F238E27FC236}">
                <a16:creationId xmlns:a16="http://schemas.microsoft.com/office/drawing/2014/main" id="{14341873-3945-4E4A-8AC1-4E956769A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6"/>
          <a:stretch/>
        </p:blipFill>
        <p:spPr>
          <a:xfrm rot="5400000">
            <a:off x="6277373" y="2975297"/>
            <a:ext cx="3427230" cy="2261601"/>
          </a:xfrm>
        </p:spPr>
      </p:pic>
      <p:pic>
        <p:nvPicPr>
          <p:cNvPr id="19" name="Picture 18" descr="A picture containing indoor, window, kitchen, table&#10;&#10;Description automatically generated">
            <a:extLst>
              <a:ext uri="{FF2B5EF4-FFF2-40B4-BE49-F238E27FC236}">
                <a16:creationId xmlns:a16="http://schemas.microsoft.com/office/drawing/2014/main" id="{8DEBFEDF-9B29-4799-9306-41ACE333F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r="25333"/>
          <a:stretch/>
        </p:blipFill>
        <p:spPr>
          <a:xfrm rot="5400000">
            <a:off x="-119721" y="2869104"/>
            <a:ext cx="3427231" cy="242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7B07F6-830B-46C6-A6B1-3E37BE20D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r="22370"/>
          <a:stretch/>
        </p:blipFill>
        <p:spPr>
          <a:xfrm rot="5400000">
            <a:off x="2969865" y="2825659"/>
            <a:ext cx="3450106" cy="25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3207091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673" y="1366981"/>
            <a:ext cx="8307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Heating of milk sample for the destruction of alkaline phosphatase enzyme  </a:t>
            </a:r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r="8679"/>
          <a:stretch/>
        </p:blipFill>
        <p:spPr>
          <a:xfrm rot="5400000">
            <a:off x="3554015" y="2170551"/>
            <a:ext cx="3270585" cy="26316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06511" y="5400244"/>
            <a:ext cx="3289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Heating of milk sample: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  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3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1">
            <a:extLst>
              <a:ext uri="{FF2B5EF4-FFF2-40B4-BE49-F238E27FC236}">
                <a16:creationId xmlns:a16="http://schemas.microsoft.com/office/drawing/2014/main" id="{30ECD393-2674-44D4-BDB1-79476E949716}"/>
              </a:ext>
            </a:extLst>
          </p:cNvPr>
          <p:cNvSpPr/>
          <p:nvPr/>
        </p:nvSpPr>
        <p:spPr>
          <a:xfrm>
            <a:off x="8383639" y="37507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ED7D0F22-7B76-45ED-9BA4-BA6E025E7222}"/>
              </a:ext>
            </a:extLst>
          </p:cNvPr>
          <p:cNvSpPr/>
          <p:nvPr/>
        </p:nvSpPr>
        <p:spPr>
          <a:xfrm>
            <a:off x="5430580" y="3712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3207091" cy="895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Procedure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7262" y="1358491"/>
            <a:ext cx="1229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Take 10ml of buffer substrate solution in two test tubes and add 2ml of milk samples in test tube containing buffer</a:t>
            </a:r>
          </a:p>
          <a:p>
            <a:pPr algn="just"/>
            <a:endParaRPr lang="en-IN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523280" y="36586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 picture containing table, desk, person&#10;&#10;Description automatically generated">
            <a:extLst>
              <a:ext uri="{FF2B5EF4-FFF2-40B4-BE49-F238E27FC236}">
                <a16:creationId xmlns:a16="http://schemas.microsoft.com/office/drawing/2014/main" id="{58971E4E-7C56-48F2-9D99-DA64CE8C3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3302" y="2705261"/>
            <a:ext cx="4005716" cy="2391447"/>
          </a:xfrm>
          <a:prstGeom prst="rect">
            <a:avLst/>
          </a:prstGeom>
        </p:spPr>
      </p:pic>
      <p:pic>
        <p:nvPicPr>
          <p:cNvPr id="7" name="Picture 6" descr="A picture containing indoor, dog, keyboard, computer&#10;&#10;Description automatically generated">
            <a:extLst>
              <a:ext uri="{FF2B5EF4-FFF2-40B4-BE49-F238E27FC236}">
                <a16:creationId xmlns:a16="http://schemas.microsoft.com/office/drawing/2014/main" id="{C4070CD8-80A2-437C-9FD3-37FF800523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8"/>
          <a:stretch/>
        </p:blipFill>
        <p:spPr>
          <a:xfrm rot="5400000">
            <a:off x="2603470" y="2705264"/>
            <a:ext cx="4005716" cy="2391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6FA08A-A1EB-4E6A-A44D-EC6247339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" r="13773"/>
          <a:stretch/>
        </p:blipFill>
        <p:spPr>
          <a:xfrm rot="5400000">
            <a:off x="5582814" y="2705261"/>
            <a:ext cx="4005718" cy="2391449"/>
          </a:xfrm>
          <a:prstGeom prst="rect">
            <a:avLst/>
          </a:prstGeom>
        </p:spPr>
      </p:pic>
      <p:pic>
        <p:nvPicPr>
          <p:cNvPr id="15" name="Picture 14" descr="A picture containing table, food, keyboard, wooden&#10;&#10;Description automatically generated">
            <a:extLst>
              <a:ext uri="{FF2B5EF4-FFF2-40B4-BE49-F238E27FC236}">
                <a16:creationId xmlns:a16="http://schemas.microsoft.com/office/drawing/2014/main" id="{AF4E8B86-1BC7-4BBC-B179-3163F2BA0C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42" t="17799" r="9262" b="14402"/>
          <a:stretch/>
        </p:blipFill>
        <p:spPr>
          <a:xfrm rot="5400000">
            <a:off x="7752523" y="2084130"/>
            <a:ext cx="5436484" cy="2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1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530</Words>
  <Application>Microsoft Office PowerPoint</Application>
  <PresentationFormat>Widescreen</PresentationFormat>
  <Paragraphs>80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Cambria</vt:lpstr>
      <vt:lpstr>Wingdings</vt:lpstr>
      <vt:lpstr>Retrospect</vt:lpstr>
      <vt:lpstr>Alkaline Phosphatase Test </vt:lpstr>
      <vt:lpstr>Principle</vt:lpstr>
      <vt:lpstr>Materials Required</vt:lpstr>
      <vt:lpstr>   Reagents</vt:lpstr>
      <vt:lpstr>Procedure</vt:lpstr>
      <vt:lpstr>Procedure</vt:lpstr>
      <vt:lpstr>Procedure</vt:lpstr>
      <vt:lpstr>Procedure</vt:lpstr>
      <vt:lpstr>Procedure</vt:lpstr>
      <vt:lpstr>Procedure</vt:lpstr>
      <vt:lpstr>            Observation</vt:lpstr>
      <vt:lpstr>PowerPoint Presentation</vt:lpstr>
      <vt:lpstr>Interpretation</vt:lpstr>
      <vt:lpstr>Interpretation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Alkaline Phosphatase Test </dc:title>
  <dc:creator>BHUMIKA</dc:creator>
  <cp:lastModifiedBy>drbhoomika1986@gmail.com</cp:lastModifiedBy>
  <cp:revision>6</cp:revision>
  <dcterms:created xsi:type="dcterms:W3CDTF">2020-12-11T06:23:35Z</dcterms:created>
  <dcterms:modified xsi:type="dcterms:W3CDTF">2020-12-15T10:28:15Z</dcterms:modified>
</cp:coreProperties>
</file>