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4" r:id="rId2"/>
    <p:sldId id="264" r:id="rId3"/>
    <p:sldId id="265" r:id="rId4"/>
    <p:sldId id="266" r:id="rId5"/>
    <p:sldId id="267" r:id="rId6"/>
    <p:sldId id="275" r:id="rId7"/>
    <p:sldId id="279" r:id="rId8"/>
    <p:sldId id="268" r:id="rId9"/>
    <p:sldId id="281" r:id="rId10"/>
    <p:sldId id="274" r:id="rId11"/>
    <p:sldId id="282" r:id="rId12"/>
    <p:sldId id="283" r:id="rId13"/>
    <p:sldId id="256" r:id="rId14"/>
    <p:sldId id="258" r:id="rId15"/>
    <p:sldId id="259" r:id="rId16"/>
    <p:sldId id="260" r:id="rId17"/>
    <p:sldId id="261" r:id="rId18"/>
    <p:sldId id="262" r:id="rId19"/>
    <p:sldId id="263" r:id="rId20"/>
    <p:sldId id="257" r:id="rId21"/>
    <p:sldId id="28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6" d="100"/>
          <a:sy n="116" d="100"/>
        </p:scale>
        <p:origin x="-236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18C0C7-51F4-4E5E-BFCC-D4BC020CD504}" type="datetimeFigureOut">
              <a:rPr lang="en-US" smtClean="0"/>
              <a:pPr/>
              <a:t>12/5/2020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76BD47-6AEF-4D9F-B574-72AE1231FB4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76BD47-6AEF-4D9F-B574-72AE1231FB46}"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5.gif"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Bihar Animal Sciences University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6" descr="Bihar Animal Sciences University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8" descr="Bihar Animal Sciences University - Wikipedia"/>
          <p:cNvPicPr>
            <a:picLocks noChangeAspect="1" noChangeArrowheads="1"/>
          </p:cNvPicPr>
          <p:nvPr/>
        </p:nvPicPr>
        <p:blipFill>
          <a:blip r:embed="rId2" cstate="print"/>
          <a:srcRect/>
          <a:stretch>
            <a:fillRect/>
          </a:stretch>
        </p:blipFill>
        <p:spPr bwMode="auto">
          <a:xfrm>
            <a:off x="8382000" y="152401"/>
            <a:ext cx="685800" cy="685799"/>
          </a:xfrm>
          <a:prstGeom prst="rect">
            <a:avLst/>
          </a:prstGeom>
          <a:noFill/>
        </p:spPr>
      </p:pic>
      <p:sp>
        <p:nvSpPr>
          <p:cNvPr id="5" name="TextBox 4"/>
          <p:cNvSpPr txBox="1"/>
          <p:nvPr/>
        </p:nvSpPr>
        <p:spPr>
          <a:xfrm>
            <a:off x="1447800" y="3200400"/>
            <a:ext cx="6705600" cy="2092881"/>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US" b="1" dirty="0">
              <a:latin typeface="Times New Roman" pitchFamily="18" charset="0"/>
              <a:cs typeface="Times New Roman" pitchFamily="18" charset="0"/>
            </a:endParaRPr>
          </a:p>
          <a:p>
            <a:pPr algn="ctr"/>
            <a:r>
              <a:rPr lang="en-US" b="1" i="1" dirty="0">
                <a:latin typeface="Times New Roman" pitchFamily="18" charset="0"/>
                <a:cs typeface="Times New Roman" pitchFamily="18" charset="0"/>
              </a:rPr>
              <a:t>Prepared By--</a:t>
            </a:r>
          </a:p>
          <a:p>
            <a:pPr algn="ctr"/>
            <a:endParaRPr lang="en-US" b="1" dirty="0">
              <a:latin typeface="Times New Roman" pitchFamily="18" charset="0"/>
              <a:cs typeface="Times New Roman" pitchFamily="18" charset="0"/>
            </a:endParaRPr>
          </a:p>
          <a:p>
            <a:pPr algn="ctr"/>
            <a:r>
              <a:rPr lang="en-US" sz="2200" b="1" dirty="0">
                <a:solidFill>
                  <a:srgbClr val="7030A0"/>
                </a:solidFill>
                <a:latin typeface="Times New Roman" pitchFamily="18" charset="0"/>
                <a:cs typeface="Times New Roman" pitchFamily="18" charset="0"/>
              </a:rPr>
              <a:t>Dr. </a:t>
            </a:r>
            <a:r>
              <a:rPr lang="en-US" sz="2200" b="1" dirty="0" err="1">
                <a:solidFill>
                  <a:srgbClr val="7030A0"/>
                </a:solidFill>
                <a:latin typeface="Times New Roman" pitchFamily="18" charset="0"/>
                <a:cs typeface="Times New Roman" pitchFamily="18" charset="0"/>
              </a:rPr>
              <a:t>Suchit</a:t>
            </a:r>
            <a:r>
              <a:rPr lang="en-US" sz="2200" b="1" dirty="0">
                <a:solidFill>
                  <a:srgbClr val="7030A0"/>
                </a:solidFill>
                <a:latin typeface="Times New Roman" pitchFamily="18" charset="0"/>
                <a:cs typeface="Times New Roman" pitchFamily="18" charset="0"/>
              </a:rPr>
              <a:t> Kumar</a:t>
            </a:r>
          </a:p>
          <a:p>
            <a:pPr algn="ctr"/>
            <a:r>
              <a:rPr lang="en-US" b="1" dirty="0" err="1">
                <a:latin typeface="Times New Roman" pitchFamily="18" charset="0"/>
                <a:cs typeface="Times New Roman" pitchFamily="18" charset="0"/>
              </a:rPr>
              <a:t>Asstt</a:t>
            </a:r>
            <a:r>
              <a:rPr lang="en-US" b="1" dirty="0">
                <a:latin typeface="Times New Roman" pitchFamily="18" charset="0"/>
                <a:cs typeface="Times New Roman" pitchFamily="18" charset="0"/>
              </a:rPr>
              <a:t>. Prof. cum Jr. Scientist</a:t>
            </a:r>
          </a:p>
          <a:p>
            <a:pPr algn="ctr"/>
            <a:r>
              <a:rPr lang="en-US" b="1" dirty="0">
                <a:solidFill>
                  <a:srgbClr val="00B050"/>
                </a:solidFill>
                <a:latin typeface="Times New Roman" pitchFamily="18" charset="0"/>
                <a:cs typeface="Times New Roman" pitchFamily="18" charset="0"/>
              </a:rPr>
              <a:t>Department of Livestock Farm Complex</a:t>
            </a:r>
            <a:endParaRPr lang="en-US" b="1" dirty="0">
              <a:latin typeface="Times New Roman" pitchFamily="18" charset="0"/>
              <a:cs typeface="Times New Roman" pitchFamily="18" charset="0"/>
            </a:endParaRPr>
          </a:p>
          <a:p>
            <a:pPr algn="ctr"/>
            <a:r>
              <a:rPr lang="en-US" b="1" dirty="0">
                <a:solidFill>
                  <a:srgbClr val="0070C0"/>
                </a:solidFill>
                <a:latin typeface="Times New Roman" pitchFamily="18" charset="0"/>
                <a:cs typeface="Times New Roman" pitchFamily="18" charset="0"/>
              </a:rPr>
              <a:t>Bihar Veterinary College, BASU,  Patna-14</a:t>
            </a:r>
          </a:p>
        </p:txBody>
      </p:sp>
      <p:sp>
        <p:nvSpPr>
          <p:cNvPr id="6" name="TextBox 5"/>
          <p:cNvSpPr txBox="1"/>
          <p:nvPr/>
        </p:nvSpPr>
        <p:spPr>
          <a:xfrm>
            <a:off x="1981200" y="838200"/>
            <a:ext cx="5257800" cy="1231106"/>
          </a:xfrm>
          <a:prstGeom prst="rect">
            <a:avLst/>
          </a:prstGeom>
          <a:solidFill>
            <a:schemeClr val="accent6"/>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endParaRPr lang="en-US" sz="2800" b="1" dirty="0">
              <a:solidFill>
                <a:srgbClr val="FF0000"/>
              </a:solidFill>
              <a:latin typeface="Times New Roman" pitchFamily="18" charset="0"/>
              <a:cs typeface="Times New Roman" pitchFamily="18" charset="0"/>
            </a:endParaRPr>
          </a:p>
          <a:p>
            <a:pPr algn="ctr"/>
            <a:r>
              <a:rPr lang="en-US" sz="2800" b="1" dirty="0">
                <a:solidFill>
                  <a:schemeClr val="bg1"/>
                </a:solidFill>
                <a:latin typeface="Times New Roman" pitchFamily="18" charset="0"/>
                <a:cs typeface="Times New Roman" pitchFamily="18" charset="0"/>
              </a:rPr>
              <a:t>Poultry Breeding</a:t>
            </a:r>
          </a:p>
          <a:p>
            <a:endParaRPr lang="en-US" dirty="0">
              <a:solidFill>
                <a:schemeClr val="accent1"/>
              </a:solidFill>
              <a:latin typeface="Times New Roman" pitchFamily="18" charset="0"/>
              <a:cs typeface="Times New Roman" pitchFamily="18" charset="0"/>
            </a:endParaRPr>
          </a:p>
        </p:txBody>
      </p:sp>
      <p:pic>
        <p:nvPicPr>
          <p:cNvPr id="7" name="Picture 2" descr="C:\Users\HP\Desktop\BVC logo.jpg"/>
          <p:cNvPicPr>
            <a:picLocks noChangeAspect="1" noChangeArrowheads="1"/>
          </p:cNvPicPr>
          <p:nvPr/>
        </p:nvPicPr>
        <p:blipFill>
          <a:blip r:embed="rId3" cstate="print"/>
          <a:srcRect/>
          <a:stretch>
            <a:fillRect/>
          </a:stretch>
        </p:blipFill>
        <p:spPr bwMode="auto">
          <a:xfrm>
            <a:off x="152401" y="84099"/>
            <a:ext cx="685799" cy="72337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rossing systems"/>
          <p:cNvPicPr>
            <a:picLocks noChangeAspect="1" noChangeArrowheads="1"/>
          </p:cNvPicPr>
          <p:nvPr/>
        </p:nvPicPr>
        <p:blipFill>
          <a:blip r:embed="rId2" cstate="print"/>
          <a:srcRect/>
          <a:stretch>
            <a:fillRect/>
          </a:stretch>
        </p:blipFill>
        <p:spPr bwMode="auto">
          <a:xfrm>
            <a:off x="0" y="228600"/>
            <a:ext cx="9067800" cy="6477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2619628" cy="461665"/>
          </a:xfrm>
          <a:prstGeom prst="rect">
            <a:avLst/>
          </a:prstGeom>
          <a:solidFill>
            <a:srgbClr val="C00000"/>
          </a:solidFill>
        </p:spPr>
        <p:txBody>
          <a:bodyPr wrap="none" rtlCol="0">
            <a:spAutoFit/>
          </a:bodyPr>
          <a:lstStyle/>
          <a:p>
            <a:r>
              <a:rPr lang="en-US" sz="2400" dirty="0">
                <a:latin typeface="Times New Roman" pitchFamily="18" charset="0"/>
                <a:cs typeface="Times New Roman" pitchFamily="18" charset="0"/>
              </a:rPr>
              <a:t>Composite crossing</a:t>
            </a:r>
          </a:p>
        </p:txBody>
      </p:sp>
      <p:sp>
        <p:nvSpPr>
          <p:cNvPr id="3" name="TextBox 2"/>
          <p:cNvSpPr txBox="1"/>
          <p:nvPr/>
        </p:nvSpPr>
        <p:spPr>
          <a:xfrm>
            <a:off x="57217" y="990600"/>
            <a:ext cx="9086783" cy="2031325"/>
          </a:xfrm>
          <a:prstGeom prst="rect">
            <a:avLst/>
          </a:prstGeom>
          <a:noFill/>
        </p:spPr>
        <p:txBody>
          <a:bodyPr wrap="none" rtlCol="0">
            <a:spAutoFit/>
          </a:bodyPr>
          <a:lstStyle/>
          <a:p>
            <a:r>
              <a:rPr lang="en-US" dirty="0">
                <a:latin typeface="Times New Roman" pitchFamily="18" charset="0"/>
                <a:cs typeface="Times New Roman" pitchFamily="18" charset="0"/>
              </a:rPr>
              <a:t>Development of a composite or synthetic breed results from the crossing of two or more </a:t>
            </a:r>
          </a:p>
          <a:p>
            <a:r>
              <a:rPr lang="en-US" dirty="0">
                <a:latin typeface="Times New Roman" pitchFamily="18" charset="0"/>
                <a:cs typeface="Times New Roman" pitchFamily="18" charset="0"/>
              </a:rPr>
              <a:t>existing breeds.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This is alternate to regular crossing. It is done by producing one or few crosses between two or</a:t>
            </a:r>
          </a:p>
          <a:p>
            <a:r>
              <a:rPr lang="en-US" dirty="0">
                <a:latin typeface="Times New Roman" pitchFamily="18" charset="0"/>
                <a:cs typeface="Times New Roman" pitchFamily="18" charset="0"/>
              </a:rPr>
              <a:t> more population to produce a single population having genes from each of the population . This</a:t>
            </a:r>
          </a:p>
          <a:p>
            <a:r>
              <a:rPr lang="en-US" dirty="0">
                <a:latin typeface="Times New Roman" pitchFamily="18" charset="0"/>
                <a:cs typeface="Times New Roman" pitchFamily="18" charset="0"/>
              </a:rPr>
              <a:t> single population of a mixture of various crossbred population is called a</a:t>
            </a:r>
          </a:p>
          <a:p>
            <a:r>
              <a:rPr lang="en-US" dirty="0">
                <a:latin typeface="Times New Roman" pitchFamily="18" charset="0"/>
                <a:cs typeface="Times New Roman" pitchFamily="18" charset="0"/>
              </a:rPr>
              <a:t>Synthetic composite</a:t>
            </a:r>
          </a:p>
        </p:txBody>
      </p:sp>
      <p:sp>
        <p:nvSpPr>
          <p:cNvPr id="4" name="TextBox 3"/>
          <p:cNvSpPr txBox="1"/>
          <p:nvPr/>
        </p:nvSpPr>
        <p:spPr>
          <a:xfrm>
            <a:off x="152400" y="3124200"/>
            <a:ext cx="8763000" cy="2031325"/>
          </a:xfrm>
          <a:prstGeom prst="rect">
            <a:avLst/>
          </a:prstGeom>
          <a:noFill/>
        </p:spPr>
        <p:txBody>
          <a:bodyPr wrap="square" rtlCol="0">
            <a:spAutoFit/>
          </a:bodyPr>
          <a:lstStyle/>
          <a:p>
            <a:pPr algn="just"/>
            <a:r>
              <a:rPr lang="en-US" dirty="0">
                <a:solidFill>
                  <a:srgbClr val="FF0000"/>
                </a:solidFill>
                <a:latin typeface="Times New Roman" pitchFamily="18" charset="0"/>
                <a:cs typeface="Times New Roman" pitchFamily="18" charset="0"/>
              </a:rPr>
              <a:t>First, composite breeds can be developed to take advantage of the relative strengths of existing breeds. </a:t>
            </a:r>
            <a:endParaRPr lang="en-US" dirty="0"/>
          </a:p>
          <a:p>
            <a:pPr algn="just"/>
            <a:endParaRPr lang="en-US" dirty="0"/>
          </a:p>
          <a:p>
            <a:pPr algn="just"/>
            <a:r>
              <a:rPr lang="en-US" dirty="0">
                <a:latin typeface="Times New Roman" pitchFamily="18" charset="0"/>
                <a:cs typeface="Times New Roman" pitchFamily="18" charset="0"/>
              </a:rPr>
              <a:t>The second advantage of a composite breed is that it maintains hybrid vigor over time. Hybrid vigor is the added advantage realized by crossing breeds or lines. When genes from one breed are paired with genes from another breed, bad (recessive) genes tend to be masked by good (dominant) genes</a:t>
            </a:r>
            <a:r>
              <a:rPr lang="en-US"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240002" cy="5262979"/>
          </a:xfrm>
          <a:prstGeom prst="rect">
            <a:avLst/>
          </a:prstGeom>
          <a:noFill/>
        </p:spPr>
        <p:txBody>
          <a:bodyPr wrap="square" rtlCol="0">
            <a:spAutoFit/>
          </a:bodyPr>
          <a:lstStyle/>
          <a:p>
            <a:pPr algn="just">
              <a:lnSpc>
                <a:spcPct val="150000"/>
              </a:lnSpc>
            </a:pPr>
            <a:endParaRPr lang="en-US" sz="1600" dirty="0">
              <a:latin typeface="Times New Roman" pitchFamily="18" charset="0"/>
              <a:cs typeface="Times New Roman" pitchFamily="18" charset="0"/>
            </a:endParaRPr>
          </a:p>
          <a:p>
            <a:pPr algn="just">
              <a:lnSpc>
                <a:spcPct val="150000"/>
              </a:lnSpc>
            </a:pPr>
            <a:r>
              <a:rPr lang="en-US" sz="1600" dirty="0">
                <a:solidFill>
                  <a:srgbClr val="0070C0"/>
                </a:solidFill>
                <a:latin typeface="Times New Roman" pitchFamily="18" charset="0"/>
                <a:cs typeface="Times New Roman" pitchFamily="18" charset="0"/>
              </a:rPr>
              <a:t>In most situations, it is not feasible to maintain an F1 herd; so, we usually lose some of the advantages of hybrid vigor over time. Traditional methods used to maintain hybrid vigor require multiple breeding pastures and sire breeds.</a:t>
            </a:r>
          </a:p>
          <a:p>
            <a:pPr algn="just">
              <a:lnSpc>
                <a:spcPct val="150000"/>
              </a:lnSpc>
            </a:pPr>
            <a:endParaRPr lang="en-US" sz="1600" dirty="0">
              <a:latin typeface="Times New Roman" pitchFamily="18" charset="0"/>
              <a:cs typeface="Times New Roman" pitchFamily="18" charset="0"/>
            </a:endParaRPr>
          </a:p>
          <a:p>
            <a:pPr algn="just">
              <a:lnSpc>
                <a:spcPct val="150000"/>
              </a:lnSpc>
            </a:pPr>
            <a:r>
              <a:rPr lang="en-US" sz="1600" dirty="0">
                <a:latin typeface="Times New Roman" pitchFamily="18" charset="0"/>
                <a:cs typeface="Times New Roman" pitchFamily="18" charset="0"/>
              </a:rPr>
              <a:t>On the other hand, a properly designed composite breed will maintain most of the hybrid vigor present in the F1 even though the composite is mated like a purebred breed. The amount of hybrid vigor lost (relative to the F1) is a function of the probability of genes from the same parental breed pairing at any location on any chromosome.</a:t>
            </a:r>
          </a:p>
          <a:p>
            <a:pPr algn="just">
              <a:lnSpc>
                <a:spcPct val="150000"/>
              </a:lnSpc>
            </a:pPr>
            <a:endParaRPr lang="en-US" sz="1600" dirty="0">
              <a:latin typeface="Times New Roman" pitchFamily="18" charset="0"/>
              <a:cs typeface="Times New Roman" pitchFamily="18" charset="0"/>
            </a:endParaRPr>
          </a:p>
          <a:p>
            <a:pPr algn="just">
              <a:lnSpc>
                <a:spcPct val="150000"/>
              </a:lnSpc>
            </a:pPr>
            <a:r>
              <a:rPr lang="en-US" sz="1600" dirty="0">
                <a:latin typeface="Times New Roman" pitchFamily="18" charset="0"/>
                <a:cs typeface="Times New Roman" pitchFamily="18" charset="0"/>
              </a:rPr>
              <a:t>Conversely, </a:t>
            </a:r>
            <a:r>
              <a:rPr lang="en-US" sz="1600" dirty="0">
                <a:solidFill>
                  <a:srgbClr val="00B0F0"/>
                </a:solidFill>
                <a:latin typeface="Times New Roman" pitchFamily="18" charset="0"/>
                <a:cs typeface="Times New Roman" pitchFamily="18" charset="0"/>
              </a:rPr>
              <a:t>the amount of hybrid vigor maintained is a function of the probability of genes from different breeds pairing. </a:t>
            </a:r>
            <a:r>
              <a:rPr lang="en-US" sz="1600" dirty="0">
                <a:solidFill>
                  <a:srgbClr val="00B050"/>
                </a:solidFill>
                <a:latin typeface="Times New Roman" pitchFamily="18" charset="0"/>
                <a:cs typeface="Times New Roman" pitchFamily="18" charset="0"/>
              </a:rPr>
              <a:t>In a composite breed, the probability that genes at any </a:t>
            </a:r>
            <a:r>
              <a:rPr lang="en-US" sz="1600" dirty="0" err="1">
                <a:solidFill>
                  <a:srgbClr val="00B050"/>
                </a:solidFill>
                <a:latin typeface="Times New Roman" pitchFamily="18" charset="0"/>
                <a:cs typeface="Times New Roman" pitchFamily="18" charset="0"/>
              </a:rPr>
              <a:t>locationcome</a:t>
            </a:r>
            <a:r>
              <a:rPr lang="en-US" sz="1600" dirty="0">
                <a:solidFill>
                  <a:srgbClr val="00B050"/>
                </a:solidFill>
                <a:latin typeface="Times New Roman" pitchFamily="18" charset="0"/>
                <a:cs typeface="Times New Roman" pitchFamily="18" charset="0"/>
              </a:rPr>
              <a:t> from different breeds is determined by the number and proportion of breeds used in the development process.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12845"/>
            <a:ext cx="8763000" cy="5866350"/>
          </a:xfrm>
          <a:prstGeom prst="rect">
            <a:avLst/>
          </a:prstGeom>
        </p:spPr>
        <p:txBody>
          <a:bodyPr wrap="square">
            <a:spAutoFit/>
          </a:bodyPr>
          <a:lstStyle/>
          <a:p>
            <a:pPr>
              <a:lnSpc>
                <a:spcPct val="150000"/>
              </a:lnSpc>
            </a:pPr>
            <a:r>
              <a:rPr lang="en-US" b="1" dirty="0">
                <a:latin typeface="Times New Roman" pitchFamily="18" charset="0"/>
                <a:cs typeface="Times New Roman" pitchFamily="18" charset="0"/>
              </a:rPr>
              <a:t>Cross-breeding </a:t>
            </a:r>
          </a:p>
          <a:p>
            <a:pPr algn="just">
              <a:lnSpc>
                <a:spcPct val="150000"/>
              </a:lnSpc>
            </a:pPr>
            <a:r>
              <a:rPr lang="en-US" dirty="0">
                <a:solidFill>
                  <a:srgbClr val="00B050"/>
                </a:solidFill>
                <a:latin typeface="Times New Roman" pitchFamily="18" charset="0"/>
                <a:cs typeface="Times New Roman" pitchFamily="18" charset="0"/>
              </a:rPr>
              <a:t>In many regions, local indigenous and commercial genotypes have been crossed in attempts to provide birds that are tolerant to local conditions while also capable of reasonable performance. In nearly all cross-breeding </a:t>
            </a:r>
            <a:r>
              <a:rPr lang="en-US" dirty="0" err="1">
                <a:solidFill>
                  <a:srgbClr val="00B050"/>
                </a:solidFill>
                <a:latin typeface="Times New Roman" pitchFamily="18" charset="0"/>
                <a:cs typeface="Times New Roman" pitchFamily="18" charset="0"/>
              </a:rPr>
              <a:t>programmes</a:t>
            </a:r>
            <a:r>
              <a:rPr lang="en-US" dirty="0">
                <a:solidFill>
                  <a:srgbClr val="00B050"/>
                </a:solidFill>
                <a:latin typeface="Times New Roman" pitchFamily="18" charset="0"/>
                <a:cs typeface="Times New Roman" pitchFamily="18" charset="0"/>
              </a:rPr>
              <a:t>, the cross-bred bird exhibits considerably better egg production and/or growth rate than the indigenous breed parent, </a:t>
            </a:r>
            <a:r>
              <a:rPr lang="en-US" dirty="0">
                <a:solidFill>
                  <a:srgbClr val="FF0000"/>
                </a:solidFill>
                <a:latin typeface="Times New Roman" pitchFamily="18" charset="0"/>
                <a:cs typeface="Times New Roman" pitchFamily="18" charset="0"/>
              </a:rPr>
              <a:t>but problems can be encountered with: </a:t>
            </a:r>
          </a:p>
          <a:p>
            <a:pPr>
              <a:lnSpc>
                <a:spcPct val="150000"/>
              </a:lnSpc>
            </a:pPr>
            <a:r>
              <a:rPr lang="en-US" dirty="0">
                <a:solidFill>
                  <a:srgbClr val="FF0000"/>
                </a:solidFill>
                <a:latin typeface="Times New Roman" pitchFamily="18" charset="0"/>
                <a:cs typeface="Times New Roman" pitchFamily="18" charset="0"/>
              </a:rPr>
              <a:t>• Loss of broodiness in hens, making them incapable of reproducing naturally; </a:t>
            </a:r>
          </a:p>
          <a:p>
            <a:pPr>
              <a:lnSpc>
                <a:spcPct val="150000"/>
              </a:lnSpc>
            </a:pPr>
            <a:r>
              <a:rPr lang="en-US" dirty="0">
                <a:solidFill>
                  <a:srgbClr val="FF0000"/>
                </a:solidFill>
                <a:latin typeface="Times New Roman" pitchFamily="18" charset="0"/>
                <a:cs typeface="Times New Roman" pitchFamily="18" charset="0"/>
              </a:rPr>
              <a:t>• The need for maintaining separate parent lines/breeds and for the annual replacement of F1 cross-bred chicks;</a:t>
            </a:r>
          </a:p>
          <a:p>
            <a:pPr>
              <a:lnSpc>
                <a:spcPct val="150000"/>
              </a:lnSpc>
            </a:pPr>
            <a:r>
              <a:rPr lang="en-US" dirty="0">
                <a:solidFill>
                  <a:srgbClr val="FF0000"/>
                </a:solidFill>
                <a:latin typeface="Times New Roman" pitchFamily="18" charset="0"/>
                <a:cs typeface="Times New Roman" pitchFamily="18" charset="0"/>
              </a:rPr>
              <a:t> • The need for additional inputs (particularly feed) to achieve the birds’ genetic potential for production; </a:t>
            </a:r>
          </a:p>
          <a:p>
            <a:pPr>
              <a:lnSpc>
                <a:spcPct val="150000"/>
              </a:lnSpc>
            </a:pPr>
            <a:r>
              <a:rPr lang="en-US" dirty="0">
                <a:solidFill>
                  <a:srgbClr val="FF0000"/>
                </a:solidFill>
                <a:latin typeface="Times New Roman" pitchFamily="18" charset="0"/>
                <a:cs typeface="Times New Roman" pitchFamily="18" charset="0"/>
              </a:rPr>
              <a:t>• A change in appearance and “type”, which affects the birds’ acceptability to farmers and the consumers of poultry eggs and meat; </a:t>
            </a:r>
          </a:p>
          <a:p>
            <a:pPr>
              <a:lnSpc>
                <a:spcPct val="150000"/>
              </a:lnSpc>
            </a:pPr>
            <a:r>
              <a:rPr lang="en-US" dirty="0">
                <a:solidFill>
                  <a:srgbClr val="FF0000"/>
                </a:solidFill>
                <a:latin typeface="Times New Roman" pitchFamily="18" charset="0"/>
                <a:cs typeface="Times New Roman" pitchFamily="18" charset="0"/>
              </a:rPr>
              <a:t>• Erosion of the genetic resource.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0"/>
            <a:ext cx="8458200" cy="3000821"/>
          </a:xfrm>
          <a:prstGeom prst="rect">
            <a:avLst/>
          </a:prstGeom>
        </p:spPr>
        <p:txBody>
          <a:bodyPr wrap="square">
            <a:spAutoFit/>
          </a:bodyPr>
          <a:lstStyle/>
          <a:p>
            <a:pPr>
              <a:lnSpc>
                <a:spcPct val="150000"/>
              </a:lnSpc>
              <a:buFont typeface="Wingdings" pitchFamily="2" charset="2"/>
              <a:buChar char="v"/>
            </a:pPr>
            <a:r>
              <a:rPr lang="en-US" dirty="0">
                <a:solidFill>
                  <a:srgbClr val="C00000"/>
                </a:solidFill>
                <a:latin typeface="Times New Roman" pitchFamily="18" charset="0"/>
                <a:cs typeface="Times New Roman" pitchFamily="18" charset="0"/>
              </a:rPr>
              <a:t>The following methods of mating are generally used:</a:t>
            </a:r>
            <a:br>
              <a:rPr lang="en-US" dirty="0">
                <a:solidFill>
                  <a:srgbClr val="C00000"/>
                </a:solidFill>
                <a:latin typeface="Times New Roman" pitchFamily="18" charset="0"/>
                <a:cs typeface="Times New Roman" pitchFamily="18" charset="0"/>
              </a:rPr>
            </a:br>
            <a:r>
              <a:rPr lang="en-US" dirty="0">
                <a:solidFill>
                  <a:srgbClr val="00B0F0"/>
                </a:solidFill>
                <a:latin typeface="Times New Roman" pitchFamily="18" charset="0"/>
                <a:cs typeface="Times New Roman" pitchFamily="18" charset="0"/>
              </a:rPr>
              <a:t>[A] Natural mating </a:t>
            </a:r>
          </a:p>
          <a:p>
            <a:pPr>
              <a:lnSpc>
                <a:spcPct val="150000"/>
              </a:lnSpc>
              <a:buFont typeface="Wingdings" pitchFamily="2" charset="2"/>
              <a:buChar char="v"/>
            </a:pPr>
            <a:r>
              <a:rPr lang="en-US" dirty="0">
                <a:latin typeface="Times New Roman" pitchFamily="18" charset="0"/>
                <a:cs typeface="Times New Roman" pitchFamily="18" charset="0"/>
              </a:rPr>
              <a:t>Pen mating</a:t>
            </a:r>
          </a:p>
          <a:p>
            <a:pPr>
              <a:lnSpc>
                <a:spcPct val="150000"/>
              </a:lnSpc>
              <a:buFont typeface="Wingdings" pitchFamily="2" charset="2"/>
              <a:buChar char="v"/>
            </a:pPr>
            <a:r>
              <a:rPr lang="en-US" dirty="0">
                <a:latin typeface="Times New Roman" pitchFamily="18" charset="0"/>
                <a:cs typeface="Times New Roman" pitchFamily="18" charset="0"/>
              </a:rPr>
              <a:t> Flock mating</a:t>
            </a:r>
          </a:p>
          <a:p>
            <a:pPr>
              <a:lnSpc>
                <a:spcPct val="150000"/>
              </a:lnSpc>
              <a:buFont typeface="Wingdings" pitchFamily="2" charset="2"/>
              <a:buChar char="v"/>
            </a:pPr>
            <a:r>
              <a:rPr lang="en-US" dirty="0">
                <a:latin typeface="Times New Roman" pitchFamily="18" charset="0"/>
                <a:cs typeface="Times New Roman" pitchFamily="18" charset="0"/>
              </a:rPr>
              <a:t>Stud mating</a:t>
            </a:r>
          </a:p>
          <a:p>
            <a:pPr>
              <a:lnSpc>
                <a:spcPct val="150000"/>
              </a:lnSpc>
              <a:buFont typeface="Wingdings" pitchFamily="2" charset="2"/>
              <a:buChar char="v"/>
            </a:pPr>
            <a:r>
              <a:rPr lang="en-US" dirty="0">
                <a:latin typeface="Times New Roman" pitchFamily="18" charset="0"/>
                <a:cs typeface="Times New Roman" pitchFamily="18" charset="0"/>
              </a:rPr>
              <a:t> Shift mating.</a:t>
            </a:r>
            <a:br>
              <a:rPr lang="en-US" dirty="0">
                <a:latin typeface="Times New Roman" pitchFamily="18" charset="0"/>
                <a:cs typeface="Times New Roman" pitchFamily="18" charset="0"/>
              </a:rPr>
            </a:br>
            <a:r>
              <a:rPr lang="en-US" dirty="0">
                <a:solidFill>
                  <a:srgbClr val="C00000"/>
                </a:solidFill>
                <a:latin typeface="Times New Roman" pitchFamily="18" charset="0"/>
                <a:cs typeface="Times New Roman" pitchFamily="18" charset="0"/>
              </a:rPr>
              <a:t>[B] Artificial insemination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457200"/>
            <a:ext cx="5410200" cy="584775"/>
          </a:xfrm>
          <a:prstGeom prst="rect">
            <a:avLst/>
          </a:prstGeom>
          <a:solidFill>
            <a:srgbClr val="C00000"/>
          </a:solidFill>
        </p:spPr>
        <p:txBody>
          <a:bodyPr wrap="square" rtlCol="0">
            <a:spAutoFit/>
          </a:bodyPr>
          <a:lstStyle/>
          <a:p>
            <a:pPr algn="ctr"/>
            <a:r>
              <a:rPr lang="en-US" sz="3200" dirty="0"/>
              <a:t>Pen Mating</a:t>
            </a:r>
          </a:p>
        </p:txBody>
      </p:sp>
      <p:sp>
        <p:nvSpPr>
          <p:cNvPr id="4" name="TextBox 3"/>
          <p:cNvSpPr txBox="1"/>
          <p:nvPr/>
        </p:nvSpPr>
        <p:spPr>
          <a:xfrm>
            <a:off x="276060" y="1143000"/>
            <a:ext cx="8867940" cy="3000821"/>
          </a:xfrm>
          <a:prstGeom prst="rect">
            <a:avLst/>
          </a:prstGeom>
          <a:noFill/>
        </p:spPr>
        <p:txBody>
          <a:bodyPr wrap="none" rtlCol="0">
            <a:spAutoFit/>
          </a:bodyPr>
          <a:lstStyle/>
          <a:p>
            <a:pPr>
              <a:lnSpc>
                <a:spcPct val="150000"/>
              </a:lnSpc>
              <a:buFont typeface="Wingdings" pitchFamily="2" charset="2"/>
              <a:buChar char="v"/>
            </a:pPr>
            <a:r>
              <a:rPr lang="en-US" dirty="0">
                <a:latin typeface="Times New Roman" pitchFamily="18" charset="0"/>
                <a:cs typeface="Times New Roman" pitchFamily="18" charset="0"/>
              </a:rPr>
              <a:t>Usual method of mating used for pedigree hatching.</a:t>
            </a:r>
          </a:p>
          <a:p>
            <a:pPr>
              <a:lnSpc>
                <a:spcPct val="150000"/>
              </a:lnSpc>
              <a:buFont typeface="Wingdings" pitchFamily="2" charset="2"/>
              <a:buChar char="v"/>
            </a:pPr>
            <a:r>
              <a:rPr lang="en-US" dirty="0">
                <a:latin typeface="Times New Roman" pitchFamily="18" charset="0"/>
                <a:cs typeface="Times New Roman" pitchFamily="18" charset="0"/>
              </a:rPr>
              <a:t>A group of hens are allowed to mate with a cock in a pen.</a:t>
            </a:r>
          </a:p>
          <a:p>
            <a:pPr>
              <a:lnSpc>
                <a:spcPct val="150000"/>
              </a:lnSpc>
              <a:buFont typeface="Wingdings" pitchFamily="2" charset="2"/>
              <a:buChar char="v"/>
            </a:pPr>
            <a:r>
              <a:rPr lang="en-US" dirty="0">
                <a:solidFill>
                  <a:srgbClr val="C00000"/>
                </a:solidFill>
                <a:latin typeface="Times New Roman" pitchFamily="18" charset="0"/>
                <a:cs typeface="Times New Roman" pitchFamily="18" charset="0"/>
              </a:rPr>
              <a:t>The mating pens are of 8ft x 6ft size</a:t>
            </a:r>
            <a:r>
              <a:rPr lang="en-US" dirty="0">
                <a:latin typeface="Times New Roman" pitchFamily="18" charset="0"/>
                <a:cs typeface="Times New Roman" pitchFamily="18" charset="0"/>
              </a:rPr>
              <a:t>.</a:t>
            </a:r>
          </a:p>
          <a:p>
            <a:pPr>
              <a:lnSpc>
                <a:spcPct val="150000"/>
              </a:lnSpc>
              <a:buFont typeface="Wingdings" pitchFamily="2" charset="2"/>
              <a:buChar char="v"/>
            </a:pPr>
            <a:r>
              <a:rPr lang="en-US" dirty="0">
                <a:solidFill>
                  <a:srgbClr val="00B0F0"/>
                </a:solidFill>
                <a:latin typeface="Times New Roman" pitchFamily="18" charset="0"/>
                <a:cs typeface="Times New Roman" pitchFamily="18" charset="0"/>
              </a:rPr>
              <a:t>The male to female ratio is 1: 10 or 12 for light breeds and 1: 8 or 10 for heavy breeds.</a:t>
            </a:r>
          </a:p>
          <a:p>
            <a:pPr>
              <a:lnSpc>
                <a:spcPct val="150000"/>
              </a:lnSpc>
              <a:buFont typeface="Wingdings" pitchFamily="2" charset="2"/>
              <a:buChar char="v"/>
            </a:pPr>
            <a:r>
              <a:rPr lang="en-US" dirty="0">
                <a:solidFill>
                  <a:schemeClr val="accent2">
                    <a:lumMod val="75000"/>
                  </a:schemeClr>
                </a:solidFill>
                <a:latin typeface="Times New Roman" pitchFamily="18" charset="0"/>
                <a:cs typeface="Times New Roman" pitchFamily="18" charset="0"/>
              </a:rPr>
              <a:t>The fertility is lower in this mating compare to flock mating due to preferential </a:t>
            </a:r>
            <a:r>
              <a:rPr lang="en-US" dirty="0" err="1">
                <a:solidFill>
                  <a:schemeClr val="accent2">
                    <a:lumMod val="75000"/>
                  </a:schemeClr>
                </a:solidFill>
                <a:latin typeface="Times New Roman" pitchFamily="18" charset="0"/>
                <a:cs typeface="Times New Roman" pitchFamily="18" charset="0"/>
              </a:rPr>
              <a:t>matings</a:t>
            </a:r>
            <a:r>
              <a:rPr lang="en-US" dirty="0">
                <a:solidFill>
                  <a:schemeClr val="accent2">
                    <a:lumMod val="75000"/>
                  </a:schemeClr>
                </a:solidFill>
                <a:latin typeface="Times New Roman" pitchFamily="18" charset="0"/>
                <a:cs typeface="Times New Roman" pitchFamily="18" charset="0"/>
              </a:rPr>
              <a:t> </a:t>
            </a:r>
          </a:p>
          <a:p>
            <a:pPr marL="342900" indent="-342900">
              <a:lnSpc>
                <a:spcPct val="150000"/>
              </a:lnSpc>
            </a:pPr>
            <a:r>
              <a:rPr lang="en-US" dirty="0">
                <a:latin typeface="Times New Roman" pitchFamily="18" charset="0"/>
                <a:cs typeface="Times New Roman" pitchFamily="18" charset="0"/>
              </a:rPr>
              <a:t>i.e. a male may mate more frequently with certain females than with others. The preference </a:t>
            </a:r>
          </a:p>
          <a:p>
            <a:pPr marL="342900" indent="-342900">
              <a:lnSpc>
                <a:spcPct val="150000"/>
              </a:lnSpc>
            </a:pPr>
            <a:r>
              <a:rPr lang="en-US" dirty="0">
                <a:latin typeface="Times New Roman" pitchFamily="18" charset="0"/>
                <a:cs typeface="Times New Roman" pitchFamily="18" charset="0"/>
              </a:rPr>
              <a:t>for mating is generally attributed to plumage </a:t>
            </a:r>
            <a:r>
              <a:rPr lang="en-US" dirty="0" err="1">
                <a:latin typeface="Times New Roman" pitchFamily="18" charset="0"/>
                <a:cs typeface="Times New Roman" pitchFamily="18" charset="0"/>
              </a:rPr>
              <a:t>colour</a:t>
            </a:r>
            <a:r>
              <a:rPr lang="en-US" dirty="0">
                <a:latin typeface="Times New Roman" pitchFamily="18" charset="0"/>
                <a:cs typeface="Times New Roman" pitchFamily="18" charset="0"/>
              </a:rPr>
              <a:t> etc.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90600"/>
            <a:ext cx="8458200" cy="4662815"/>
          </a:xfrm>
          <a:prstGeom prst="rect">
            <a:avLst/>
          </a:prstGeom>
        </p:spPr>
        <p:txBody>
          <a:bodyPr wrap="square">
            <a:spAutoFit/>
          </a:bodyPr>
          <a:lstStyle/>
          <a:p>
            <a:pPr>
              <a:lnSpc>
                <a:spcPct val="150000"/>
              </a:lnSpc>
              <a:buFont typeface="Wingdings" pitchFamily="2" charset="2"/>
              <a:buChar char="v"/>
            </a:pPr>
            <a:r>
              <a:rPr lang="en-US" dirty="0">
                <a:solidFill>
                  <a:schemeClr val="accent3">
                    <a:lumMod val="75000"/>
                  </a:schemeClr>
                </a:solidFill>
                <a:latin typeface="Times New Roman" pitchFamily="18" charset="0"/>
                <a:cs typeface="Times New Roman" pitchFamily="18" charset="0"/>
              </a:rPr>
              <a:t>It is mass mating system wherein two or more males are mated with several females housed in single pen.</a:t>
            </a:r>
          </a:p>
          <a:p>
            <a:pPr>
              <a:lnSpc>
                <a:spcPct val="150000"/>
              </a:lnSpc>
              <a:buFont typeface="Wingdings" pitchFamily="2" charset="2"/>
              <a:buChar char="v"/>
            </a:pPr>
            <a:r>
              <a:rPr lang="en-US" dirty="0">
                <a:latin typeface="Times New Roman" pitchFamily="18" charset="0"/>
                <a:cs typeface="Times New Roman" pitchFamily="18" charset="0"/>
              </a:rPr>
              <a:t> </a:t>
            </a:r>
            <a:r>
              <a:rPr lang="en-US" dirty="0">
                <a:solidFill>
                  <a:srgbClr val="C00000"/>
                </a:solidFill>
                <a:latin typeface="Times New Roman" pitchFamily="18" charset="0"/>
                <a:cs typeface="Times New Roman" pitchFamily="18" charset="0"/>
              </a:rPr>
              <a:t>Male to female ratio is generally higher in this method i.e. one male for 12 to 15 females of light breeds and 10 to 12 females of heavy breeds.</a:t>
            </a:r>
          </a:p>
          <a:p>
            <a:pPr>
              <a:lnSpc>
                <a:spcPct val="150000"/>
              </a:lnSpc>
              <a:buFont typeface="Wingdings" pitchFamily="2" charset="2"/>
              <a:buChar char="v"/>
            </a:pPr>
            <a:r>
              <a:rPr lang="en-US" dirty="0">
                <a:latin typeface="Times New Roman" pitchFamily="18" charset="0"/>
                <a:cs typeface="Times New Roman" pitchFamily="18" charset="0"/>
              </a:rPr>
              <a:t> </a:t>
            </a:r>
            <a:r>
              <a:rPr lang="en-US" dirty="0">
                <a:solidFill>
                  <a:srgbClr val="0070C0"/>
                </a:solidFill>
                <a:latin typeface="Times New Roman" pitchFamily="18" charset="0"/>
                <a:cs typeface="Times New Roman" pitchFamily="18" charset="0"/>
              </a:rPr>
              <a:t>From pedigree hatching point of view, the eggs cannot be identified for their parentage.</a:t>
            </a:r>
          </a:p>
          <a:p>
            <a:pPr>
              <a:lnSpc>
                <a:spcPct val="150000"/>
              </a:lnSpc>
              <a:buFont typeface="Wingdings" pitchFamily="2" charset="2"/>
              <a:buChar char="v"/>
            </a:pPr>
            <a:r>
              <a:rPr lang="en-US" dirty="0">
                <a:latin typeface="Times New Roman" pitchFamily="18" charset="0"/>
                <a:cs typeface="Times New Roman" pitchFamily="18" charset="0"/>
              </a:rPr>
              <a:t> Under this system, sometimes the aggressive males scare away other males preventing them from mating. Such aggressive males should be removed from the flock.</a:t>
            </a:r>
          </a:p>
          <a:p>
            <a:pPr>
              <a:lnSpc>
                <a:spcPct val="150000"/>
              </a:lnSpc>
              <a:buFont typeface="Wingdings" pitchFamily="2" charset="2"/>
              <a:buChar char="v"/>
            </a:pPr>
            <a:r>
              <a:rPr lang="en-US" dirty="0">
                <a:latin typeface="Times New Roman" pitchFamily="18" charset="0"/>
                <a:cs typeface="Times New Roman" pitchFamily="18" charset="0"/>
              </a:rPr>
              <a:t>This method also provides an opportunity for the birds to mate with the mates of their choice whereas there is no such choice in stud or pen mating.</a:t>
            </a:r>
          </a:p>
          <a:p>
            <a:pPr>
              <a:lnSpc>
                <a:spcPct val="150000"/>
              </a:lnSpc>
              <a:buFont typeface="Wingdings" pitchFamily="2" charset="2"/>
              <a:buChar char="v"/>
            </a:pPr>
            <a:r>
              <a:rPr lang="en-US" dirty="0">
                <a:solidFill>
                  <a:srgbClr val="00B050"/>
                </a:solidFill>
                <a:latin typeface="Times New Roman" pitchFamily="18" charset="0"/>
                <a:cs typeface="Times New Roman" pitchFamily="18" charset="0"/>
              </a:rPr>
              <a:t>The fertility is generally high and, therefore, much desirable for producing chicks meant for commercial purpose.</a:t>
            </a:r>
          </a:p>
        </p:txBody>
      </p:sp>
      <p:sp>
        <p:nvSpPr>
          <p:cNvPr id="3" name="TextBox 2"/>
          <p:cNvSpPr txBox="1"/>
          <p:nvPr/>
        </p:nvSpPr>
        <p:spPr>
          <a:xfrm>
            <a:off x="1371600" y="0"/>
            <a:ext cx="5486400" cy="584775"/>
          </a:xfrm>
          <a:prstGeom prst="rect">
            <a:avLst/>
          </a:prstGeom>
          <a:solidFill>
            <a:srgbClr val="C00000"/>
          </a:solidFill>
        </p:spPr>
        <p:txBody>
          <a:bodyPr wrap="square" rtlCol="0">
            <a:spAutoFit/>
          </a:bodyPr>
          <a:lstStyle/>
          <a:p>
            <a:pPr algn="ctr"/>
            <a:r>
              <a:rPr lang="en-US" sz="3200" dirty="0">
                <a:latin typeface="Times New Roman" pitchFamily="18" charset="0"/>
                <a:cs typeface="Times New Roman" pitchFamily="18" charset="0"/>
              </a:rPr>
              <a:t>Flock Mating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89844"/>
            <a:ext cx="8534400" cy="3782061"/>
          </a:xfrm>
          <a:prstGeom prst="rect">
            <a:avLst/>
          </a:prstGeom>
        </p:spPr>
        <p:txBody>
          <a:bodyPr wrap="square">
            <a:spAutoFit/>
          </a:bodyPr>
          <a:lstStyle/>
          <a:p>
            <a:pPr>
              <a:lnSpc>
                <a:spcPct val="150000"/>
              </a:lnSpc>
              <a:buFont typeface="Wingdings" pitchFamily="2" charset="2"/>
              <a:buChar char="v"/>
            </a:pPr>
            <a:r>
              <a:rPr lang="en-US" dirty="0"/>
              <a:t> </a:t>
            </a:r>
            <a:r>
              <a:rPr lang="en-US" dirty="0">
                <a:latin typeface="Times New Roman" pitchFamily="18" charset="0"/>
                <a:cs typeface="Times New Roman" pitchFamily="18" charset="0"/>
              </a:rPr>
              <a:t>In this type of mating the male is kept separately in coop or pen (2 ft * 3 ft size).</a:t>
            </a:r>
          </a:p>
          <a:p>
            <a:pPr>
              <a:lnSpc>
                <a:spcPct val="150000"/>
              </a:lnSpc>
              <a:buFont typeface="Wingdings" pitchFamily="2" charset="2"/>
              <a:buChar char="v"/>
            </a:pPr>
            <a:r>
              <a:rPr lang="en-US" dirty="0">
                <a:latin typeface="Times New Roman" pitchFamily="18" charset="0"/>
                <a:cs typeface="Times New Roman" pitchFamily="18" charset="0"/>
              </a:rPr>
              <a:t>The females are picked up from the pen one by one and put into the coop. After the mating is accomplished, another female and so on replace the female.</a:t>
            </a:r>
          </a:p>
          <a:p>
            <a:pPr>
              <a:lnSpc>
                <a:spcPct val="150000"/>
              </a:lnSpc>
              <a:buFont typeface="Wingdings" pitchFamily="2" charset="2"/>
              <a:buChar char="v"/>
            </a:pPr>
            <a:r>
              <a:rPr lang="en-US" dirty="0">
                <a:latin typeface="Times New Roman" pitchFamily="18" charset="0"/>
                <a:cs typeface="Times New Roman" pitchFamily="18" charset="0"/>
              </a:rPr>
              <a:t> In comparison to flock or pen mating, it involves more work and labor.</a:t>
            </a:r>
          </a:p>
          <a:p>
            <a:pPr>
              <a:lnSpc>
                <a:spcPct val="150000"/>
              </a:lnSpc>
              <a:buFont typeface="Wingdings" pitchFamily="2" charset="2"/>
              <a:buChar char="v"/>
            </a:pPr>
            <a:r>
              <a:rPr lang="en-US" dirty="0">
                <a:latin typeface="Times New Roman" pitchFamily="18" charset="0"/>
                <a:cs typeface="Times New Roman" pitchFamily="18" charset="0"/>
              </a:rPr>
              <a:t> More offspring’s can be obtained from sire of high merit. By this method it is possible to mate one male to many females.</a:t>
            </a:r>
          </a:p>
          <a:p>
            <a:pPr>
              <a:lnSpc>
                <a:spcPct val="150000"/>
              </a:lnSpc>
              <a:buFont typeface="Wingdings" pitchFamily="2" charset="2"/>
              <a:buChar char="v"/>
            </a:pPr>
            <a:r>
              <a:rPr lang="en-US" dirty="0">
                <a:latin typeface="Times New Roman" pitchFamily="18" charset="0"/>
                <a:cs typeface="Times New Roman" pitchFamily="18" charset="0"/>
              </a:rPr>
              <a:t> To ensure good fertility, the hen should be stud mated at least once a </a:t>
            </a:r>
            <a:r>
              <a:rPr lang="en-US" dirty="0" err="1">
                <a:latin typeface="Times New Roman" pitchFamily="18" charset="0"/>
                <a:cs typeface="Times New Roman" pitchFamily="18" charset="0"/>
              </a:rPr>
              <a:t>week.As</a:t>
            </a:r>
            <a:r>
              <a:rPr lang="en-US" dirty="0">
                <a:latin typeface="Times New Roman" pitchFamily="18" charset="0"/>
                <a:cs typeface="Times New Roman" pitchFamily="18" charset="0"/>
              </a:rPr>
              <a:t> compared to flock or pen mating this method results in higher fertility.</a:t>
            </a:r>
          </a:p>
          <a:p>
            <a:pPr>
              <a:lnSpc>
                <a:spcPct val="150000"/>
              </a:lnSpc>
              <a:buFont typeface="Wingdings" pitchFamily="2" charset="2"/>
              <a:buChar char="v"/>
            </a:pPr>
            <a:r>
              <a:rPr lang="en-US" dirty="0">
                <a:latin typeface="Times New Roman" pitchFamily="18" charset="0"/>
                <a:cs typeface="Times New Roman" pitchFamily="18" charset="0"/>
              </a:rPr>
              <a:t> This method of mating can also be employed if the birds are kept in the cages.</a:t>
            </a:r>
          </a:p>
        </p:txBody>
      </p:sp>
      <p:sp>
        <p:nvSpPr>
          <p:cNvPr id="3" name="TextBox 2"/>
          <p:cNvSpPr txBox="1"/>
          <p:nvPr/>
        </p:nvSpPr>
        <p:spPr>
          <a:xfrm>
            <a:off x="2438400" y="152400"/>
            <a:ext cx="4343400" cy="584775"/>
          </a:xfrm>
          <a:prstGeom prst="rect">
            <a:avLst/>
          </a:prstGeom>
          <a:solidFill>
            <a:srgbClr val="C00000"/>
          </a:solidFill>
        </p:spPr>
        <p:txBody>
          <a:bodyPr wrap="square" rtlCol="0">
            <a:spAutoFit/>
          </a:bodyPr>
          <a:lstStyle/>
          <a:p>
            <a:pPr algn="ctr"/>
            <a:r>
              <a:rPr lang="en-US" sz="3200" dirty="0">
                <a:latin typeface="Times New Roman" pitchFamily="18" charset="0"/>
                <a:cs typeface="Times New Roman" pitchFamily="18" charset="0"/>
              </a:rPr>
              <a:t>Stud Mating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686800" cy="6186309"/>
          </a:xfrm>
          <a:prstGeom prst="rect">
            <a:avLst/>
          </a:prstGeom>
        </p:spPr>
        <p:txBody>
          <a:bodyPr wrap="square">
            <a:spAutoFit/>
          </a:bodyPr>
          <a:lstStyle/>
          <a:p>
            <a:pPr>
              <a:lnSpc>
                <a:spcPct val="150000"/>
              </a:lnSpc>
              <a:buFont typeface="Wingdings" pitchFamily="2" charset="2"/>
              <a:buChar char="v"/>
            </a:pPr>
            <a:r>
              <a:rPr lang="en-US" dirty="0">
                <a:latin typeface="Times New Roman" pitchFamily="18" charset="0"/>
                <a:cs typeface="Times New Roman" pitchFamily="18" charset="0"/>
              </a:rPr>
              <a:t>In this type of mating the </a:t>
            </a:r>
            <a:r>
              <a:rPr lang="en-US" b="1" u="sng" dirty="0">
                <a:latin typeface="Times New Roman" pitchFamily="18" charset="0"/>
                <a:cs typeface="Times New Roman" pitchFamily="18" charset="0"/>
              </a:rPr>
              <a:t>sires</a:t>
            </a:r>
            <a:r>
              <a:rPr lang="en-US" dirty="0">
                <a:latin typeface="Times New Roman" pitchFamily="18" charset="0"/>
                <a:cs typeface="Times New Roman" pitchFamily="18" charset="0"/>
              </a:rPr>
              <a:t> are shifted in breeding pens.</a:t>
            </a:r>
          </a:p>
          <a:p>
            <a:pPr>
              <a:lnSpc>
                <a:spcPct val="150000"/>
              </a:lnSpc>
              <a:buFont typeface="Wingdings" pitchFamily="2" charset="2"/>
              <a:buChar char="v"/>
            </a:pPr>
            <a:r>
              <a:rPr lang="en-US" dirty="0">
                <a:latin typeface="Times New Roman" pitchFamily="18" charset="0"/>
                <a:cs typeface="Times New Roman" pitchFamily="18" charset="0"/>
              </a:rPr>
              <a:t>This method can be employed in breeding programs (family breeding) where the breeding value of more number of males needs to be tested for locating really superior males.</a:t>
            </a:r>
          </a:p>
          <a:p>
            <a:pPr>
              <a:lnSpc>
                <a:spcPct val="150000"/>
              </a:lnSpc>
              <a:buFont typeface="Wingdings" pitchFamily="2" charset="2"/>
              <a:buChar char="v"/>
            </a:pPr>
            <a:r>
              <a:rPr lang="en-US" dirty="0">
                <a:latin typeface="Times New Roman" pitchFamily="18" charset="0"/>
                <a:cs typeface="Times New Roman" pitchFamily="18" charset="0"/>
              </a:rPr>
              <a:t>At the same time by shifting the male, a female can be mated with several males and her breeding worth can be evaluated more precisely.</a:t>
            </a:r>
          </a:p>
          <a:p>
            <a:pPr algn="just">
              <a:lnSpc>
                <a:spcPct val="150000"/>
              </a:lnSpc>
              <a:buFont typeface="Wingdings" pitchFamily="2" charset="2"/>
              <a:buChar char="v"/>
            </a:pPr>
            <a:r>
              <a:rPr lang="en-US" dirty="0">
                <a:solidFill>
                  <a:srgbClr val="C00000"/>
                </a:solidFill>
                <a:latin typeface="Times New Roman" pitchFamily="18" charset="0"/>
                <a:cs typeface="Times New Roman" pitchFamily="18" charset="0"/>
              </a:rPr>
              <a:t>The major hindrance in shifting of males in a breeding pen during the season is the problem of accuracy of the parentage of the progeny since the fertility is maintained for 2-3 weeks even after removing the cock.</a:t>
            </a:r>
          </a:p>
          <a:p>
            <a:pPr>
              <a:lnSpc>
                <a:spcPct val="150000"/>
              </a:lnSpc>
              <a:buFont typeface="Wingdings" pitchFamily="2" charset="2"/>
              <a:buChar char="v"/>
            </a:pPr>
            <a:r>
              <a:rPr lang="en-US" dirty="0">
                <a:solidFill>
                  <a:srgbClr val="00B0F0"/>
                </a:solidFill>
                <a:latin typeface="Times New Roman" pitchFamily="18" charset="0"/>
                <a:cs typeface="Times New Roman" pitchFamily="18" charset="0"/>
              </a:rPr>
              <a:t>This difficulty may be overcome by discarding the eggs for one week after the change of males</a:t>
            </a:r>
            <a:r>
              <a:rPr lang="en-US" dirty="0">
                <a:latin typeface="Times New Roman" pitchFamily="18" charset="0"/>
                <a:cs typeface="Times New Roman" pitchFamily="18" charset="0"/>
              </a:rPr>
              <a:t>.</a:t>
            </a:r>
          </a:p>
          <a:p>
            <a:pPr>
              <a:lnSpc>
                <a:spcPct val="150000"/>
              </a:lnSpc>
              <a:buFont typeface="Wingdings" pitchFamily="2" charset="2"/>
              <a:buChar char="v"/>
            </a:pPr>
            <a:r>
              <a:rPr lang="en-US" dirty="0">
                <a:solidFill>
                  <a:srgbClr val="00B050"/>
                </a:solidFill>
                <a:latin typeface="Times New Roman" pitchFamily="18" charset="0"/>
                <a:cs typeface="Times New Roman" pitchFamily="18" charset="0"/>
              </a:rPr>
              <a:t>The main advantage of this system is that a large number of males can be tested in a limited space.</a:t>
            </a:r>
          </a:p>
          <a:p>
            <a:pPr>
              <a:lnSpc>
                <a:spcPct val="150000"/>
              </a:lnSpc>
              <a:buFont typeface="Wingdings" pitchFamily="2" charset="2"/>
              <a:buChar char="v"/>
            </a:pPr>
            <a:r>
              <a:rPr lang="en-US" dirty="0">
                <a:latin typeface="Times New Roman" pitchFamily="18" charset="0"/>
                <a:cs typeface="Times New Roman" pitchFamily="18" charset="0"/>
              </a:rPr>
              <a:t>The pen mating doesn’t differ from this system except the mates are shifted from one pen to another in a sequence.</a:t>
            </a:r>
          </a:p>
          <a:p>
            <a:endParaRPr lang="en-US" dirty="0"/>
          </a:p>
        </p:txBody>
      </p:sp>
      <p:sp>
        <p:nvSpPr>
          <p:cNvPr id="3" name="TextBox 2"/>
          <p:cNvSpPr txBox="1"/>
          <p:nvPr/>
        </p:nvSpPr>
        <p:spPr>
          <a:xfrm>
            <a:off x="2514600" y="0"/>
            <a:ext cx="3962400" cy="584775"/>
          </a:xfrm>
          <a:prstGeom prst="rect">
            <a:avLst/>
          </a:prstGeom>
          <a:solidFill>
            <a:srgbClr val="C00000"/>
          </a:solidFill>
        </p:spPr>
        <p:txBody>
          <a:bodyPr wrap="square" rtlCol="0">
            <a:spAutoFit/>
          </a:bodyPr>
          <a:lstStyle/>
          <a:p>
            <a:pPr algn="ctr"/>
            <a:r>
              <a:rPr lang="en-US" sz="3200" dirty="0">
                <a:latin typeface="Times New Roman" pitchFamily="18" charset="0"/>
                <a:cs typeface="Times New Roman" pitchFamily="18" charset="0"/>
              </a:rPr>
              <a:t>Shift Mating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8610600" cy="5493812"/>
          </a:xfrm>
          <a:prstGeom prst="rect">
            <a:avLst/>
          </a:prstGeom>
        </p:spPr>
        <p:txBody>
          <a:bodyPr wrap="square">
            <a:spAutoFit/>
          </a:bodyPr>
          <a:lstStyle/>
          <a:p>
            <a:pPr algn="just">
              <a:lnSpc>
                <a:spcPct val="150000"/>
              </a:lnSpc>
              <a:buFont typeface="Wingdings" pitchFamily="2" charset="2"/>
              <a:buChar char="v"/>
            </a:pPr>
            <a:r>
              <a:rPr lang="en-US" dirty="0">
                <a:solidFill>
                  <a:srgbClr val="00B050"/>
                </a:solidFill>
                <a:latin typeface="Times New Roman" pitchFamily="18" charset="0"/>
                <a:cs typeface="Times New Roman" pitchFamily="18" charset="0"/>
              </a:rPr>
              <a:t>Artificial insemination (A.I.) means the deposition of semen into reproductive tract of female by some means other than natural mating.</a:t>
            </a:r>
          </a:p>
          <a:p>
            <a:pPr algn="just">
              <a:lnSpc>
                <a:spcPct val="150000"/>
              </a:lnSpc>
            </a:pPr>
            <a:endParaRPr lang="en-US" dirty="0">
              <a:latin typeface="Times New Roman" pitchFamily="18" charset="0"/>
              <a:cs typeface="Times New Roman" pitchFamily="18" charset="0"/>
            </a:endParaRPr>
          </a:p>
          <a:p>
            <a:pPr algn="just">
              <a:lnSpc>
                <a:spcPct val="150000"/>
              </a:lnSpc>
              <a:buFont typeface="Wingdings" pitchFamily="2" charset="2"/>
              <a:buChar char="v"/>
            </a:pPr>
            <a:r>
              <a:rPr lang="en-US" dirty="0">
                <a:solidFill>
                  <a:srgbClr val="00B0F0"/>
                </a:solidFill>
                <a:latin typeface="Times New Roman" pitchFamily="18" charset="0"/>
                <a:cs typeface="Times New Roman" pitchFamily="18" charset="0"/>
              </a:rPr>
              <a:t>It starts from the collection of the semen from the male and its evaluation in terms of motility, viability and concentration followed by its deposition into female reproductive tract.</a:t>
            </a:r>
          </a:p>
          <a:p>
            <a:pPr algn="just">
              <a:lnSpc>
                <a:spcPct val="150000"/>
              </a:lnSpc>
            </a:pPr>
            <a:endParaRPr lang="en-US" dirty="0">
              <a:latin typeface="Times New Roman" pitchFamily="18" charset="0"/>
              <a:cs typeface="Times New Roman" pitchFamily="18" charset="0"/>
            </a:endParaRPr>
          </a:p>
          <a:p>
            <a:pPr algn="just">
              <a:lnSpc>
                <a:spcPct val="150000"/>
              </a:lnSpc>
              <a:buFont typeface="Wingdings" pitchFamily="2" charset="2"/>
              <a:buChar char="v"/>
            </a:pPr>
            <a:r>
              <a:rPr lang="en-US" dirty="0">
                <a:latin typeface="Times New Roman" pitchFamily="18" charset="0"/>
                <a:cs typeface="Times New Roman" pitchFamily="18" charset="0"/>
              </a:rPr>
              <a:t> </a:t>
            </a:r>
            <a:r>
              <a:rPr lang="en-US" dirty="0">
                <a:solidFill>
                  <a:srgbClr val="FFC000"/>
                </a:solidFill>
                <a:latin typeface="Times New Roman" pitchFamily="18" charset="0"/>
                <a:cs typeface="Times New Roman" pitchFamily="18" charset="0"/>
              </a:rPr>
              <a:t>Sexual maturity in both male and female bird occurs at 18 weeks of age. One ejaculate of a male can cover up 20 female birds by using AI. </a:t>
            </a:r>
          </a:p>
          <a:p>
            <a:pPr algn="just">
              <a:lnSpc>
                <a:spcPct val="150000"/>
              </a:lnSpc>
            </a:pPr>
            <a:endParaRPr lang="en-US" dirty="0">
              <a:latin typeface="Times New Roman" pitchFamily="18" charset="0"/>
              <a:cs typeface="Times New Roman" pitchFamily="18" charset="0"/>
            </a:endParaRPr>
          </a:p>
          <a:p>
            <a:pPr algn="just">
              <a:lnSpc>
                <a:spcPct val="150000"/>
              </a:lnSpc>
              <a:buFont typeface="Wingdings" pitchFamily="2" charset="2"/>
              <a:buChar char="v"/>
            </a:pPr>
            <a:r>
              <a:rPr lang="en-US" dirty="0">
                <a:solidFill>
                  <a:srgbClr val="FF0000"/>
                </a:solidFill>
                <a:latin typeface="Times New Roman" pitchFamily="18" charset="0"/>
                <a:cs typeface="Times New Roman" pitchFamily="18" charset="0"/>
              </a:rPr>
              <a:t>Dose of semen is 100–200 million spermatozoa/insemination in 50 </a:t>
            </a:r>
            <a:r>
              <a:rPr lang="en-US" dirty="0" err="1">
                <a:solidFill>
                  <a:srgbClr val="FF0000"/>
                </a:solidFill>
                <a:latin typeface="Times New Roman" pitchFamily="18" charset="0"/>
                <a:cs typeface="Times New Roman" pitchFamily="18" charset="0"/>
              </a:rPr>
              <a:t>microliter</a:t>
            </a:r>
            <a:r>
              <a:rPr lang="en-US" dirty="0">
                <a:solidFill>
                  <a:srgbClr val="FF0000"/>
                </a:solidFill>
                <a:latin typeface="Times New Roman" pitchFamily="18" charset="0"/>
                <a:cs typeface="Times New Roman" pitchFamily="18" charset="0"/>
              </a:rPr>
              <a:t> volume. Poultry semen shows poor response for cryopreservation so AI is done as soon as semen is collected</a:t>
            </a:r>
          </a:p>
        </p:txBody>
      </p:sp>
      <p:sp>
        <p:nvSpPr>
          <p:cNvPr id="3" name="TextBox 2"/>
          <p:cNvSpPr txBox="1"/>
          <p:nvPr/>
        </p:nvSpPr>
        <p:spPr>
          <a:xfrm>
            <a:off x="228600" y="0"/>
            <a:ext cx="184731" cy="646331"/>
          </a:xfrm>
          <a:prstGeom prst="rect">
            <a:avLst/>
          </a:prstGeom>
          <a:noFill/>
        </p:spPr>
        <p:txBody>
          <a:bodyPr wrap="none" rtlCol="0">
            <a:spAutoFit/>
          </a:bodyPr>
          <a:lstStyle/>
          <a:p>
            <a:endParaRPr lang="en-US" dirty="0">
              <a:latin typeface="Times New Roman" pitchFamily="18" charset="0"/>
              <a:cs typeface="Times New Roman" pitchFamily="18" charset="0"/>
            </a:endParaRPr>
          </a:p>
          <a:p>
            <a:endParaRPr lang="en-US" dirty="0"/>
          </a:p>
        </p:txBody>
      </p:sp>
      <p:sp>
        <p:nvSpPr>
          <p:cNvPr id="4" name="TextBox 3"/>
          <p:cNvSpPr txBox="1"/>
          <p:nvPr/>
        </p:nvSpPr>
        <p:spPr>
          <a:xfrm>
            <a:off x="304800" y="0"/>
            <a:ext cx="4424416" cy="584775"/>
          </a:xfrm>
          <a:prstGeom prst="rect">
            <a:avLst/>
          </a:prstGeom>
          <a:solidFill>
            <a:srgbClr val="C00000"/>
          </a:solidFill>
        </p:spPr>
        <p:txBody>
          <a:bodyPr wrap="none" rtlCol="0">
            <a:spAutoFit/>
          </a:bodyPr>
          <a:lstStyle/>
          <a:p>
            <a:r>
              <a:rPr lang="en-US" sz="3200" dirty="0">
                <a:latin typeface="Times New Roman" pitchFamily="18" charset="0"/>
                <a:cs typeface="Times New Roman" pitchFamily="18" charset="0"/>
              </a:rPr>
              <a:t>B] Artificial Insemination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3813865" cy="461665"/>
          </a:xfrm>
          <a:prstGeom prst="rect">
            <a:avLst/>
          </a:prstGeom>
          <a:solidFill>
            <a:srgbClr val="C00000"/>
          </a:solidFill>
        </p:spPr>
        <p:txBody>
          <a:bodyPr wrap="none" rtlCol="0">
            <a:spAutoFit/>
          </a:bodyPr>
          <a:lstStyle/>
          <a:p>
            <a:r>
              <a:rPr lang="en-US" sz="2400" dirty="0">
                <a:latin typeface="Times New Roman" pitchFamily="18" charset="0"/>
                <a:cs typeface="Times New Roman" pitchFamily="18" charset="0"/>
              </a:rPr>
              <a:t>Principle of Poultry Breeding</a:t>
            </a:r>
          </a:p>
        </p:txBody>
      </p:sp>
      <p:sp>
        <p:nvSpPr>
          <p:cNvPr id="3" name="TextBox 2"/>
          <p:cNvSpPr txBox="1"/>
          <p:nvPr/>
        </p:nvSpPr>
        <p:spPr>
          <a:xfrm>
            <a:off x="152400" y="810191"/>
            <a:ext cx="8848897" cy="5998052"/>
          </a:xfrm>
          <a:prstGeom prst="rect">
            <a:avLst/>
          </a:prstGeom>
          <a:noFill/>
        </p:spPr>
        <p:txBody>
          <a:bodyPr wrap="none" rtlCol="0">
            <a:spAutoFit/>
          </a:bodyPr>
          <a:lstStyle/>
          <a:p>
            <a:pPr>
              <a:buFont typeface="Wingdings" pitchFamily="2" charset="2"/>
              <a:buChar char="ü"/>
            </a:pPr>
            <a:r>
              <a:rPr lang="en-US" dirty="0">
                <a:latin typeface="Times New Roman" pitchFamily="18" charset="0"/>
                <a:cs typeface="Times New Roman" pitchFamily="18" charset="0"/>
              </a:rPr>
              <a:t>Breeding should be purposefully </a:t>
            </a:r>
          </a:p>
          <a:p>
            <a:pPr>
              <a:buFont typeface="Wingdings" pitchFamily="2" charset="2"/>
              <a:buChar char="ü"/>
            </a:pPr>
            <a:endParaRPr lang="en-US" dirty="0">
              <a:latin typeface="Times New Roman" pitchFamily="18" charset="0"/>
              <a:cs typeface="Times New Roman" pitchFamily="18" charset="0"/>
            </a:endParaRPr>
          </a:p>
          <a:p>
            <a:pPr>
              <a:lnSpc>
                <a:spcPct val="150000"/>
              </a:lnSpc>
              <a:buFont typeface="Wingdings" pitchFamily="2" charset="2"/>
              <a:buChar char="ü"/>
            </a:pPr>
            <a:r>
              <a:rPr lang="en-US" dirty="0">
                <a:solidFill>
                  <a:srgbClr val="00B050"/>
                </a:solidFill>
                <a:latin typeface="Times New Roman" pitchFamily="18" charset="0"/>
                <a:cs typeface="Times New Roman" pitchFamily="18" charset="0"/>
              </a:rPr>
              <a:t>Breeder regulate the standard to which birds are to be bred. It may be for size, weight, egg </a:t>
            </a:r>
          </a:p>
          <a:p>
            <a:pPr>
              <a:lnSpc>
                <a:spcPct val="150000"/>
              </a:lnSpc>
            </a:pPr>
            <a:r>
              <a:rPr lang="en-US" dirty="0">
                <a:solidFill>
                  <a:srgbClr val="00B050"/>
                </a:solidFill>
                <a:latin typeface="Times New Roman" pitchFamily="18" charset="0"/>
                <a:cs typeface="Times New Roman" pitchFamily="18" charset="0"/>
              </a:rPr>
              <a:t>Production, meat quality or combination of these factors.</a:t>
            </a:r>
          </a:p>
          <a:p>
            <a:pPr>
              <a:lnSpc>
                <a:spcPct val="150000"/>
              </a:lnSpc>
              <a:buFont typeface="Wingdings" pitchFamily="2" charset="2"/>
              <a:buChar char="ü"/>
            </a:pPr>
            <a:endParaRPr lang="en-US" dirty="0">
              <a:latin typeface="Times New Roman" pitchFamily="18" charset="0"/>
              <a:cs typeface="Times New Roman" pitchFamily="18" charset="0"/>
            </a:endParaRPr>
          </a:p>
          <a:p>
            <a:pPr>
              <a:lnSpc>
                <a:spcPct val="150000"/>
              </a:lnSpc>
              <a:buFont typeface="Wingdings" pitchFamily="2" charset="2"/>
              <a:buChar char="ü"/>
            </a:pPr>
            <a:r>
              <a:rPr lang="en-US" dirty="0">
                <a:latin typeface="Times New Roman" pitchFamily="18" charset="0"/>
                <a:cs typeface="Times New Roman" pitchFamily="18" charset="0"/>
              </a:rPr>
              <a:t>Breeding should be done from parents which conform as closely as possible to the required </a:t>
            </a:r>
          </a:p>
          <a:p>
            <a:pPr>
              <a:lnSpc>
                <a:spcPct val="150000"/>
              </a:lnSpc>
            </a:pPr>
            <a:r>
              <a:rPr lang="en-US" dirty="0">
                <a:latin typeface="Times New Roman" pitchFamily="18" charset="0"/>
                <a:cs typeface="Times New Roman" pitchFamily="18" charset="0"/>
              </a:rPr>
              <a:t>Standard</a:t>
            </a:r>
          </a:p>
          <a:p>
            <a:pPr>
              <a:lnSpc>
                <a:spcPct val="150000"/>
              </a:lnSpc>
              <a:buFont typeface="Wingdings" pitchFamily="2" charset="2"/>
              <a:buChar char="ü"/>
            </a:pPr>
            <a:endParaRPr lang="en-US" dirty="0">
              <a:latin typeface="Times New Roman" pitchFamily="18" charset="0"/>
              <a:cs typeface="Times New Roman" pitchFamily="18" charset="0"/>
            </a:endParaRPr>
          </a:p>
          <a:p>
            <a:pPr>
              <a:lnSpc>
                <a:spcPct val="150000"/>
              </a:lnSpc>
              <a:buFont typeface="Wingdings" pitchFamily="2" charset="2"/>
              <a:buChar char="ü"/>
            </a:pPr>
            <a:r>
              <a:rPr lang="en-US" dirty="0">
                <a:solidFill>
                  <a:srgbClr val="C00000"/>
                </a:solidFill>
                <a:latin typeface="Times New Roman" pitchFamily="18" charset="0"/>
                <a:cs typeface="Times New Roman" pitchFamily="18" charset="0"/>
              </a:rPr>
              <a:t>In selection and mating, all the birds which fail to possess the desired standards should be </a:t>
            </a:r>
          </a:p>
          <a:p>
            <a:pPr>
              <a:lnSpc>
                <a:spcPct val="150000"/>
              </a:lnSpc>
            </a:pPr>
            <a:r>
              <a:rPr lang="en-US" dirty="0">
                <a:solidFill>
                  <a:srgbClr val="C00000"/>
                </a:solidFill>
                <a:latin typeface="Times New Roman" pitchFamily="18" charset="0"/>
                <a:cs typeface="Times New Roman" pitchFamily="18" charset="0"/>
              </a:rPr>
              <a:t>discarded and never used for breeding</a:t>
            </a:r>
          </a:p>
          <a:p>
            <a:pPr>
              <a:lnSpc>
                <a:spcPct val="150000"/>
              </a:lnSpc>
              <a:buFont typeface="Wingdings" pitchFamily="2" charset="2"/>
              <a:buChar char="ü"/>
            </a:pPr>
            <a:endParaRPr lang="en-US" dirty="0">
              <a:latin typeface="Times New Roman" pitchFamily="18" charset="0"/>
              <a:cs typeface="Times New Roman" pitchFamily="18" charset="0"/>
            </a:endParaRPr>
          </a:p>
          <a:p>
            <a:pPr>
              <a:lnSpc>
                <a:spcPct val="150000"/>
              </a:lnSpc>
              <a:buFont typeface="Wingdings" pitchFamily="2" charset="2"/>
              <a:buChar char="ü"/>
            </a:pPr>
            <a:r>
              <a:rPr lang="en-US" dirty="0">
                <a:latin typeface="Times New Roman" pitchFamily="18" charset="0"/>
                <a:cs typeface="Times New Roman" pitchFamily="18" charset="0"/>
              </a:rPr>
              <a:t>The parents selected for breeding should be pure breeds</a:t>
            </a:r>
          </a:p>
          <a:p>
            <a:pPr>
              <a:lnSpc>
                <a:spcPct val="150000"/>
              </a:lnSpc>
              <a:buFont typeface="Wingdings" pitchFamily="2" charset="2"/>
              <a:buChar char="ü"/>
            </a:pPr>
            <a:endParaRPr lang="en-US" dirty="0">
              <a:latin typeface="Times New Roman" pitchFamily="18" charset="0"/>
              <a:cs typeface="Times New Roman" pitchFamily="18" charset="0"/>
            </a:endParaRPr>
          </a:p>
          <a:p>
            <a:pPr>
              <a:lnSpc>
                <a:spcPct val="150000"/>
              </a:lnSpc>
              <a:buFont typeface="Wingdings" pitchFamily="2" charset="2"/>
              <a:buChar char="ü"/>
            </a:pPr>
            <a:r>
              <a:rPr lang="en-US" dirty="0">
                <a:solidFill>
                  <a:srgbClr val="00B0F0"/>
                </a:solidFill>
                <a:latin typeface="Times New Roman" pitchFamily="18" charset="0"/>
                <a:cs typeface="Times New Roman" pitchFamily="18" charset="0"/>
              </a:rPr>
              <a:t>For a successful breeding, selection must be practiced continuously and carefully, from </a:t>
            </a:r>
          </a:p>
          <a:p>
            <a:pPr>
              <a:lnSpc>
                <a:spcPct val="150000"/>
              </a:lnSpc>
            </a:pPr>
            <a:r>
              <a:rPr lang="en-US" dirty="0">
                <a:solidFill>
                  <a:srgbClr val="00B0F0"/>
                </a:solidFill>
                <a:latin typeface="Times New Roman" pitchFamily="18" charset="0"/>
                <a:cs typeface="Times New Roman" pitchFamily="18" charset="0"/>
              </a:rPr>
              <a:t>hatching to maturity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CEPT OF MATING &amp; ARTIFICIAL INSEMINATION IN POULTRY"/>
          <p:cNvPicPr>
            <a:picLocks noChangeAspect="1" noChangeArrowheads="1"/>
          </p:cNvPicPr>
          <p:nvPr/>
        </p:nvPicPr>
        <p:blipFill>
          <a:blip r:embed="rId2" cstate="print"/>
          <a:srcRect/>
          <a:stretch>
            <a:fillRect/>
          </a:stretch>
        </p:blipFill>
        <p:spPr bwMode="auto">
          <a:xfrm>
            <a:off x="76200" y="209550"/>
            <a:ext cx="8763000" cy="64960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010917">
            <a:off x="1905000" y="2438400"/>
            <a:ext cx="5018169" cy="1446550"/>
          </a:xfrm>
          <a:prstGeom prst="rect">
            <a:avLst/>
          </a:prstGeom>
          <a:noFill/>
        </p:spPr>
        <p:txBody>
          <a:bodyPr wrap="none" rtlCol="0">
            <a:spAutoFit/>
            <a:scene3d>
              <a:camera prst="orthographicFront"/>
              <a:lightRig rig="flat" dir="tl"/>
            </a:scene3d>
            <a:sp3d contourW="19050" prstMaterial="clear">
              <a:bevelT w="50800" h="50800"/>
              <a:contourClr>
                <a:schemeClr val="accent5">
                  <a:tint val="70000"/>
                  <a:satMod val="180000"/>
                  <a:alpha val="70000"/>
                </a:schemeClr>
              </a:contourClr>
            </a:sp3d>
          </a:bodyPr>
          <a:lstStyle/>
          <a:p>
            <a:r>
              <a:rPr lang="en-US" sz="8800" b="1" dirty="0">
                <a:ln/>
                <a:solidFill>
                  <a:schemeClr val="accent5">
                    <a:tint val="50000"/>
                    <a:satMod val="180000"/>
                  </a:schemeClr>
                </a:solidFill>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059" y="533400"/>
            <a:ext cx="8629541" cy="5078313"/>
          </a:xfrm>
          <a:prstGeom prst="rect">
            <a:avLst/>
          </a:prstGeom>
          <a:noFill/>
        </p:spPr>
        <p:txBody>
          <a:bodyPr wrap="square" rtlCol="0">
            <a:spAutoFit/>
          </a:bodyPr>
          <a:lstStyle/>
          <a:p>
            <a:pPr algn="just">
              <a:lnSpc>
                <a:spcPct val="150000"/>
              </a:lnSpc>
              <a:buFont typeface="Wingdings" pitchFamily="2" charset="2"/>
              <a:buChar char="ü"/>
            </a:pPr>
            <a:r>
              <a:rPr lang="en-US" dirty="0">
                <a:solidFill>
                  <a:srgbClr val="00B050"/>
                </a:solidFill>
                <a:latin typeface="Times New Roman" pitchFamily="18" charset="0"/>
                <a:cs typeface="Times New Roman" pitchFamily="18" charset="0"/>
              </a:rPr>
              <a:t>Environment plays an important part in breeding. </a:t>
            </a:r>
            <a:r>
              <a:rPr lang="en-US" dirty="0">
                <a:solidFill>
                  <a:srgbClr val="FFC000"/>
                </a:solidFill>
                <a:latin typeface="Times New Roman" pitchFamily="18" charset="0"/>
                <a:cs typeface="Times New Roman" pitchFamily="18" charset="0"/>
              </a:rPr>
              <a:t>So a favorable condition should be created in respect of housing, feeding, sanitation and general care</a:t>
            </a:r>
          </a:p>
          <a:p>
            <a:pPr algn="just">
              <a:lnSpc>
                <a:spcPct val="150000"/>
              </a:lnSpc>
            </a:pPr>
            <a:endParaRPr lang="en-US" dirty="0">
              <a:latin typeface="Times New Roman" pitchFamily="18" charset="0"/>
              <a:cs typeface="Times New Roman" pitchFamily="18" charset="0"/>
            </a:endParaRPr>
          </a:p>
          <a:p>
            <a:pPr algn="just">
              <a:lnSpc>
                <a:spcPct val="150000"/>
              </a:lnSpc>
              <a:buFont typeface="Wingdings" pitchFamily="2" charset="2"/>
              <a:buChar char="ü"/>
            </a:pPr>
            <a:r>
              <a:rPr lang="en-US" dirty="0">
                <a:solidFill>
                  <a:srgbClr val="00B0F0"/>
                </a:solidFill>
                <a:latin typeface="Times New Roman" pitchFamily="18" charset="0"/>
                <a:cs typeface="Times New Roman" pitchFamily="18" charset="0"/>
              </a:rPr>
              <a:t>Pedigree breeding is an important practices wherein efficiency of matting can be measure.</a:t>
            </a:r>
          </a:p>
          <a:p>
            <a:pPr algn="just">
              <a:lnSpc>
                <a:spcPct val="150000"/>
              </a:lnSpc>
            </a:pPr>
            <a:endParaRPr lang="en-US" dirty="0">
              <a:latin typeface="Times New Roman" pitchFamily="18" charset="0"/>
              <a:cs typeface="Times New Roman" pitchFamily="18" charset="0"/>
            </a:endParaRPr>
          </a:p>
          <a:p>
            <a:pPr algn="just">
              <a:lnSpc>
                <a:spcPct val="150000"/>
              </a:lnSpc>
            </a:pPr>
            <a:r>
              <a:rPr lang="en-US" dirty="0">
                <a:latin typeface="Times New Roman" pitchFamily="18" charset="0"/>
                <a:cs typeface="Times New Roman" pitchFamily="18" charset="0"/>
              </a:rPr>
              <a:t> </a:t>
            </a:r>
          </a:p>
          <a:p>
            <a:pPr algn="just">
              <a:lnSpc>
                <a:spcPct val="150000"/>
              </a:lnSpc>
              <a:buFont typeface="Wingdings" pitchFamily="2" charset="2"/>
              <a:buChar char="ü"/>
            </a:pPr>
            <a:r>
              <a:rPr lang="en-US" dirty="0">
                <a:solidFill>
                  <a:srgbClr val="C00000"/>
                </a:solidFill>
                <a:latin typeface="Times New Roman" pitchFamily="18" charset="0"/>
                <a:cs typeface="Times New Roman" pitchFamily="18" charset="0"/>
              </a:rPr>
              <a:t>The selection and mating operation modified to ensure improvement. </a:t>
            </a:r>
            <a:r>
              <a:rPr lang="en-US" dirty="0">
                <a:latin typeface="Times New Roman" pitchFamily="18" charset="0"/>
                <a:cs typeface="Times New Roman" pitchFamily="18" charset="0"/>
              </a:rPr>
              <a:t>But this is possible only in well-established farms, requiring lot of technical expertise, and accurate mating and </a:t>
            </a:r>
          </a:p>
          <a:p>
            <a:pPr algn="just">
              <a:lnSpc>
                <a:spcPct val="150000"/>
              </a:lnSpc>
            </a:pPr>
            <a:r>
              <a:rPr lang="en-US" dirty="0">
                <a:latin typeface="Times New Roman" pitchFamily="18" charset="0"/>
                <a:cs typeface="Times New Roman" pitchFamily="18" charset="0"/>
              </a:rPr>
              <a:t>breeding rewards </a:t>
            </a:r>
          </a:p>
          <a:p>
            <a:pPr algn="just">
              <a:lnSpc>
                <a:spcPct val="150000"/>
              </a:lnSpc>
            </a:pPr>
            <a:endParaRPr lang="en-US" dirty="0">
              <a:latin typeface="Times New Roman" pitchFamily="18" charset="0"/>
              <a:cs typeface="Times New Roman" pitchFamily="18" charset="0"/>
            </a:endParaRPr>
          </a:p>
          <a:p>
            <a:pPr algn="just">
              <a:lnSpc>
                <a:spcPct val="150000"/>
              </a:lnSpc>
              <a:buFont typeface="Wingdings" pitchFamily="2" charset="2"/>
              <a:buChar char="ü"/>
            </a:pPr>
            <a:r>
              <a:rPr lang="en-US" dirty="0">
                <a:solidFill>
                  <a:srgbClr val="00B050"/>
                </a:solidFill>
                <a:latin typeface="Times New Roman" pitchFamily="18" charset="0"/>
                <a:cs typeface="Times New Roman" pitchFamily="18" charset="0"/>
              </a:rPr>
              <a:t>Introduce new stock into your breeding program to prevent inbreeding and weakening your flock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89844"/>
            <a:ext cx="8305800" cy="646331"/>
          </a:xfrm>
          <a:prstGeom prst="rect">
            <a:avLst/>
          </a:prstGeom>
        </p:spPr>
        <p:txBody>
          <a:bodyPr wrap="square">
            <a:spAutoFit/>
          </a:bodyPr>
          <a:lstStyle/>
          <a:p>
            <a:pPr algn="just"/>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sp>
        <p:nvSpPr>
          <p:cNvPr id="3" name="TextBox 2"/>
          <p:cNvSpPr txBox="1"/>
          <p:nvPr/>
        </p:nvSpPr>
        <p:spPr>
          <a:xfrm>
            <a:off x="491928" y="228600"/>
            <a:ext cx="2858475" cy="369332"/>
          </a:xfrm>
          <a:prstGeom prst="rect">
            <a:avLst/>
          </a:prstGeom>
          <a:solidFill>
            <a:srgbClr val="C00000"/>
          </a:solidFill>
        </p:spPr>
        <p:txBody>
          <a:bodyPr wrap="none" rtlCol="0">
            <a:spAutoFit/>
          </a:bodyPr>
          <a:lstStyle/>
          <a:p>
            <a:pPr algn="just"/>
            <a:r>
              <a:rPr lang="en-US" dirty="0">
                <a:latin typeface="Times New Roman" pitchFamily="18" charset="0"/>
                <a:cs typeface="Times New Roman" pitchFamily="18" charset="0"/>
              </a:rPr>
              <a:t>SYSTEMS OF BREEDING </a:t>
            </a:r>
          </a:p>
        </p:txBody>
      </p:sp>
      <p:sp>
        <p:nvSpPr>
          <p:cNvPr id="5" name="TextBox 4"/>
          <p:cNvSpPr txBox="1"/>
          <p:nvPr/>
        </p:nvSpPr>
        <p:spPr>
          <a:xfrm>
            <a:off x="168466" y="685800"/>
            <a:ext cx="8746934" cy="6324808"/>
          </a:xfrm>
          <a:prstGeom prst="rect">
            <a:avLst/>
          </a:prstGeom>
          <a:noFill/>
        </p:spPr>
        <p:txBody>
          <a:bodyPr wrap="square" rtlCol="0">
            <a:spAutoFit/>
          </a:bodyPr>
          <a:lstStyle/>
          <a:p>
            <a:pPr algn="just">
              <a:lnSpc>
                <a:spcPct val="150000"/>
              </a:lnSpc>
            </a:pPr>
            <a:r>
              <a:rPr lang="en-US" dirty="0">
                <a:solidFill>
                  <a:srgbClr val="002060"/>
                </a:solidFill>
                <a:latin typeface="Times New Roman" pitchFamily="18" charset="0"/>
                <a:cs typeface="Times New Roman" pitchFamily="18" charset="0"/>
              </a:rPr>
              <a:t>The </a:t>
            </a:r>
            <a:r>
              <a:rPr lang="en-US" dirty="0">
                <a:solidFill>
                  <a:srgbClr val="FFC000"/>
                </a:solidFill>
                <a:latin typeface="Times New Roman" pitchFamily="18" charset="0"/>
                <a:cs typeface="Times New Roman" pitchFamily="18" charset="0"/>
              </a:rPr>
              <a:t>mating system and selection </a:t>
            </a:r>
            <a:r>
              <a:rPr lang="en-US" dirty="0">
                <a:solidFill>
                  <a:srgbClr val="002060"/>
                </a:solidFill>
                <a:latin typeface="Times New Roman" pitchFamily="18" charset="0"/>
                <a:cs typeface="Times New Roman" pitchFamily="18" charset="0"/>
              </a:rPr>
              <a:t>both are require for bringing genetic improvement of livestock.</a:t>
            </a:r>
          </a:p>
          <a:p>
            <a:pPr algn="just">
              <a:lnSpc>
                <a:spcPct val="150000"/>
              </a:lnSpc>
            </a:pPr>
            <a:endParaRPr lang="en-US" dirty="0">
              <a:latin typeface="Times New Roman" pitchFamily="18" charset="0"/>
              <a:cs typeface="Times New Roman" pitchFamily="18" charset="0"/>
            </a:endParaRPr>
          </a:p>
          <a:p>
            <a:pPr algn="just">
              <a:lnSpc>
                <a:spcPct val="150000"/>
              </a:lnSpc>
            </a:pPr>
            <a:r>
              <a:rPr lang="en-US" dirty="0">
                <a:solidFill>
                  <a:srgbClr val="00B0F0"/>
                </a:solidFill>
                <a:latin typeface="Times New Roman" pitchFamily="18" charset="0"/>
                <a:cs typeface="Times New Roman" pitchFamily="18" charset="0"/>
              </a:rPr>
              <a:t>The mating systems have been regulated </a:t>
            </a:r>
            <a:r>
              <a:rPr lang="en-US" dirty="0">
                <a:solidFill>
                  <a:srgbClr val="FFC000"/>
                </a:solidFill>
                <a:latin typeface="Times New Roman" pitchFamily="18" charset="0"/>
                <a:cs typeface="Times New Roman" pitchFamily="18" charset="0"/>
              </a:rPr>
              <a:t>on the basis of genetic relationship of the mates that is whether the mates are genetically related or not</a:t>
            </a:r>
            <a:r>
              <a:rPr lang="en-US" dirty="0">
                <a:solidFill>
                  <a:srgbClr val="00B0F0"/>
                </a:solidFill>
                <a:latin typeface="Times New Roman" pitchFamily="18" charset="0"/>
                <a:cs typeface="Times New Roman" pitchFamily="18" charset="0"/>
              </a:rPr>
              <a:t>.</a:t>
            </a:r>
          </a:p>
          <a:p>
            <a:pPr algn="just">
              <a:lnSpc>
                <a:spcPct val="150000"/>
              </a:lnSpc>
            </a:pPr>
            <a:endParaRPr lang="en-US" dirty="0">
              <a:latin typeface="Times New Roman" pitchFamily="18" charset="0"/>
              <a:cs typeface="Times New Roman" pitchFamily="18" charset="0"/>
            </a:endParaRPr>
          </a:p>
          <a:p>
            <a:pPr algn="just">
              <a:lnSpc>
                <a:spcPct val="150000"/>
              </a:lnSpc>
            </a:pPr>
            <a:r>
              <a:rPr lang="en-US" dirty="0">
                <a:solidFill>
                  <a:srgbClr val="00B050"/>
                </a:solidFill>
                <a:latin typeface="Times New Roman" pitchFamily="18" charset="0"/>
                <a:cs typeface="Times New Roman" pitchFamily="18" charset="0"/>
              </a:rPr>
              <a:t>The mating system can also be classified on the basis of phenotypic similarity or dissimilarity of the mated individuals.</a:t>
            </a:r>
          </a:p>
          <a:p>
            <a:pPr algn="just">
              <a:lnSpc>
                <a:spcPct val="150000"/>
              </a:lnSpc>
            </a:pPr>
            <a:endParaRPr lang="en-US" dirty="0">
              <a:latin typeface="Times New Roman" pitchFamily="18" charset="0"/>
              <a:cs typeface="Times New Roman" pitchFamily="18" charset="0"/>
            </a:endParaRPr>
          </a:p>
          <a:p>
            <a:pPr algn="just">
              <a:lnSpc>
                <a:spcPct val="150000"/>
              </a:lnSpc>
            </a:pPr>
            <a:r>
              <a:rPr lang="en-US" dirty="0">
                <a:solidFill>
                  <a:srgbClr val="C00000"/>
                </a:solidFill>
                <a:latin typeface="Times New Roman" pitchFamily="18" charset="0"/>
                <a:cs typeface="Times New Roman" pitchFamily="18" charset="0"/>
              </a:rPr>
              <a:t>When mated individuals;</a:t>
            </a:r>
          </a:p>
          <a:p>
            <a:pPr algn="just">
              <a:lnSpc>
                <a:spcPct val="150000"/>
              </a:lnSpc>
              <a:buFont typeface="Wingdings" pitchFamily="2" charset="2"/>
              <a:buChar char="§"/>
            </a:pPr>
            <a:r>
              <a:rPr lang="en-US" dirty="0">
                <a:solidFill>
                  <a:srgbClr val="00B050"/>
                </a:solidFill>
                <a:latin typeface="Times New Roman" pitchFamily="18" charset="0"/>
                <a:cs typeface="Times New Roman" pitchFamily="18" charset="0"/>
              </a:rPr>
              <a:t>Alike in  phenotype - Increases in </a:t>
            </a:r>
            <a:r>
              <a:rPr lang="en-US" dirty="0" err="1">
                <a:solidFill>
                  <a:srgbClr val="00B050"/>
                </a:solidFill>
                <a:latin typeface="Times New Roman" pitchFamily="18" charset="0"/>
                <a:cs typeface="Times New Roman" pitchFamily="18" charset="0"/>
              </a:rPr>
              <a:t>homozygosity</a:t>
            </a:r>
            <a:r>
              <a:rPr lang="en-US" dirty="0">
                <a:solidFill>
                  <a:srgbClr val="00B050"/>
                </a:solidFill>
                <a:latin typeface="Times New Roman" pitchFamily="18" charset="0"/>
                <a:cs typeface="Times New Roman" pitchFamily="18" charset="0"/>
              </a:rPr>
              <a:t> </a:t>
            </a:r>
          </a:p>
          <a:p>
            <a:pPr algn="just">
              <a:lnSpc>
                <a:spcPct val="150000"/>
              </a:lnSpc>
              <a:buFont typeface="Wingdings" pitchFamily="2" charset="2"/>
              <a:buChar char="§"/>
            </a:pPr>
            <a:r>
              <a:rPr lang="en-US" dirty="0">
                <a:solidFill>
                  <a:srgbClr val="C00000"/>
                </a:solidFill>
                <a:latin typeface="Times New Roman" pitchFamily="18" charset="0"/>
                <a:cs typeface="Times New Roman" pitchFamily="18" charset="0"/>
              </a:rPr>
              <a:t> </a:t>
            </a:r>
            <a:r>
              <a:rPr lang="en-US" dirty="0">
                <a:solidFill>
                  <a:srgbClr val="00B0F0"/>
                </a:solidFill>
                <a:latin typeface="Times New Roman" pitchFamily="18" charset="0"/>
                <a:cs typeface="Times New Roman" pitchFamily="18" charset="0"/>
              </a:rPr>
              <a:t>Unlike in phenotype -  Increases in </a:t>
            </a:r>
            <a:r>
              <a:rPr lang="en-US" dirty="0" err="1">
                <a:solidFill>
                  <a:srgbClr val="00B0F0"/>
                </a:solidFill>
                <a:latin typeface="Times New Roman" pitchFamily="18" charset="0"/>
                <a:cs typeface="Times New Roman" pitchFamily="18" charset="0"/>
              </a:rPr>
              <a:t>heterozygosity</a:t>
            </a:r>
            <a:r>
              <a:rPr lang="en-US" dirty="0">
                <a:solidFill>
                  <a:srgbClr val="00B0F0"/>
                </a:solidFill>
                <a:latin typeface="Times New Roman" pitchFamily="18" charset="0"/>
                <a:cs typeface="Times New Roman" pitchFamily="18" charset="0"/>
              </a:rPr>
              <a:t>,</a:t>
            </a:r>
            <a:r>
              <a:rPr lang="en-US" dirty="0">
                <a:solidFill>
                  <a:srgbClr val="C00000"/>
                </a:solidFill>
                <a:latin typeface="Times New Roman" pitchFamily="18" charset="0"/>
                <a:cs typeface="Times New Roman" pitchFamily="18" charset="0"/>
              </a:rPr>
              <a:t> </a:t>
            </a:r>
          </a:p>
          <a:p>
            <a:pPr algn="just">
              <a:lnSpc>
                <a:spcPct val="150000"/>
              </a:lnSpc>
            </a:pPr>
            <a:r>
              <a:rPr lang="en-US" dirty="0">
                <a:solidFill>
                  <a:srgbClr val="C00000"/>
                </a:solidFill>
                <a:latin typeface="Times New Roman" pitchFamily="18" charset="0"/>
                <a:cs typeface="Times New Roman" pitchFamily="18" charset="0"/>
              </a:rPr>
              <a:t>                                                  </a:t>
            </a:r>
            <a:r>
              <a:rPr lang="en-US" dirty="0">
                <a:solidFill>
                  <a:srgbClr val="00B050"/>
                </a:solidFill>
                <a:latin typeface="Times New Roman" pitchFamily="18" charset="0"/>
                <a:cs typeface="Times New Roman" pitchFamily="18" charset="0"/>
              </a:rPr>
              <a:t>The reason is that the genetic make-up of the zygote produced by mating of alike or unlike mates is influenced</a:t>
            </a:r>
          </a:p>
          <a:p>
            <a:pPr algn="just">
              <a:lnSpc>
                <a:spcPct val="150000"/>
              </a:lnSpc>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686800" cy="3831818"/>
          </a:xfrm>
          <a:prstGeom prst="rect">
            <a:avLst/>
          </a:prstGeom>
          <a:noFill/>
        </p:spPr>
        <p:txBody>
          <a:bodyPr wrap="square" rtlCol="0">
            <a:spAutoFit/>
          </a:bodyPr>
          <a:lstStyle/>
          <a:p>
            <a:pPr algn="just">
              <a:lnSpc>
                <a:spcPct val="150000"/>
              </a:lnSpc>
            </a:pPr>
            <a:r>
              <a:rPr lang="en-US" dirty="0">
                <a:latin typeface="Times New Roman" pitchFamily="18" charset="0"/>
                <a:cs typeface="Times New Roman" pitchFamily="18" charset="0"/>
              </a:rPr>
              <a:t>The breeding systems can be classified depending on whether </a:t>
            </a:r>
            <a:r>
              <a:rPr lang="en-US" dirty="0">
                <a:solidFill>
                  <a:srgbClr val="00B050"/>
                </a:solidFill>
                <a:latin typeface="Times New Roman" pitchFamily="18" charset="0"/>
                <a:cs typeface="Times New Roman" pitchFamily="18" charset="0"/>
              </a:rPr>
              <a:t>it is aimed to increase homozygosity or </a:t>
            </a:r>
            <a:r>
              <a:rPr lang="en-US" dirty="0" err="1">
                <a:solidFill>
                  <a:srgbClr val="00B050"/>
                </a:solidFill>
                <a:latin typeface="Times New Roman" pitchFamily="18" charset="0"/>
                <a:cs typeface="Times New Roman" pitchFamily="18" charset="0"/>
              </a:rPr>
              <a:t>heterozygosity</a:t>
            </a:r>
            <a:r>
              <a:rPr lang="en-US" dirty="0">
                <a:solidFill>
                  <a:srgbClr val="00B050"/>
                </a:solidFill>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
              <a:lnSpc>
                <a:spcPct val="150000"/>
              </a:lnSpc>
            </a:pPr>
            <a:r>
              <a:rPr lang="en-US" b="1" u="sng" dirty="0">
                <a:solidFill>
                  <a:srgbClr val="C00000"/>
                </a:solidFill>
                <a:latin typeface="Times New Roman" pitchFamily="18" charset="0"/>
                <a:cs typeface="Times New Roman" pitchFamily="18" charset="0"/>
              </a:rPr>
              <a:t>Inbreeding</a:t>
            </a:r>
            <a:r>
              <a:rPr lang="en-US" dirty="0">
                <a:latin typeface="Times New Roman" pitchFamily="18" charset="0"/>
                <a:cs typeface="Times New Roman" pitchFamily="18" charset="0"/>
              </a:rPr>
              <a:t> </a:t>
            </a:r>
          </a:p>
          <a:p>
            <a:pPr algn="just">
              <a:lnSpc>
                <a:spcPct val="150000"/>
              </a:lnSpc>
            </a:pPr>
            <a:r>
              <a:rPr lang="en-US" dirty="0">
                <a:latin typeface="Times New Roman" pitchFamily="18" charset="0"/>
                <a:cs typeface="Times New Roman" pitchFamily="18" charset="0"/>
              </a:rPr>
              <a:t>It is defined as mating between individuals which are more closely related to each other than the average relationship between all individuals in a population. Inbreeding can be consistently carried out for several generations. </a:t>
            </a:r>
          </a:p>
          <a:p>
            <a:pPr algn="just">
              <a:lnSpc>
                <a:spcPct val="150000"/>
              </a:lnSpc>
            </a:pPr>
            <a:r>
              <a:rPr lang="en-US" dirty="0">
                <a:latin typeface="Times New Roman" pitchFamily="18" charset="0"/>
                <a:cs typeface="Times New Roman" pitchFamily="18" charset="0"/>
              </a:rPr>
              <a:t>There are following methods: </a:t>
            </a:r>
          </a:p>
          <a:p>
            <a:pPr marL="342900" indent="-342900" algn="just">
              <a:lnSpc>
                <a:spcPct val="150000"/>
              </a:lnSpc>
              <a:buAutoNum type="alphaLcParenR"/>
            </a:pPr>
            <a:r>
              <a:rPr lang="en-US" b="1" dirty="0">
                <a:solidFill>
                  <a:srgbClr val="C00000"/>
                </a:solidFill>
                <a:latin typeface="Times New Roman" pitchFamily="18" charset="0"/>
                <a:cs typeface="Times New Roman" pitchFamily="18" charset="0"/>
              </a:rPr>
              <a:t>Close inbreeding</a:t>
            </a:r>
            <a:r>
              <a:rPr lang="en-US" dirty="0">
                <a:latin typeface="Times New Roman" pitchFamily="18" charset="0"/>
                <a:cs typeface="Times New Roman" pitchFamily="18" charset="0"/>
              </a:rPr>
              <a:t>: The close breeding is the mating of more closely related individual like parent - offspring mating ( sire-daughter, son-dam) </a:t>
            </a:r>
          </a:p>
        </p:txBody>
      </p:sp>
      <p:cxnSp>
        <p:nvCxnSpPr>
          <p:cNvPr id="4" name="Straight Arrow Connector 3"/>
          <p:cNvCxnSpPr/>
          <p:nvPr/>
        </p:nvCxnSpPr>
        <p:spPr>
          <a:xfrm flipH="1">
            <a:off x="4075492" y="5943600"/>
            <a:ext cx="356142" cy="381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5" name="Straight Arrow Connector 4"/>
          <p:cNvCxnSpPr/>
          <p:nvPr/>
        </p:nvCxnSpPr>
        <p:spPr>
          <a:xfrm>
            <a:off x="3999292" y="5105400"/>
            <a:ext cx="0" cy="1143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 name="Straight Arrow Connector 6"/>
          <p:cNvCxnSpPr/>
          <p:nvPr/>
        </p:nvCxnSpPr>
        <p:spPr>
          <a:xfrm>
            <a:off x="5142292" y="5257800"/>
            <a:ext cx="0" cy="1066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5" name="TextBox 14"/>
          <p:cNvSpPr txBox="1"/>
          <p:nvPr/>
        </p:nvSpPr>
        <p:spPr>
          <a:xfrm>
            <a:off x="3923092" y="4343400"/>
            <a:ext cx="420308" cy="369332"/>
          </a:xfrm>
          <a:prstGeom prst="rect">
            <a:avLst/>
          </a:prstGeom>
          <a:noFill/>
        </p:spPr>
        <p:txBody>
          <a:bodyPr wrap="none" rtlCol="0">
            <a:spAutoFit/>
          </a:bodyPr>
          <a:lstStyle/>
          <a:p>
            <a:r>
              <a:rPr lang="en-US" dirty="0"/>
              <a:t>P1</a:t>
            </a:r>
          </a:p>
        </p:txBody>
      </p:sp>
      <p:sp>
        <p:nvSpPr>
          <p:cNvPr id="16" name="TextBox 15"/>
          <p:cNvSpPr txBox="1"/>
          <p:nvPr/>
        </p:nvSpPr>
        <p:spPr>
          <a:xfrm>
            <a:off x="4837492" y="4343400"/>
            <a:ext cx="420308" cy="369332"/>
          </a:xfrm>
          <a:prstGeom prst="rect">
            <a:avLst/>
          </a:prstGeom>
          <a:noFill/>
        </p:spPr>
        <p:txBody>
          <a:bodyPr wrap="none" rtlCol="0">
            <a:spAutoFit/>
          </a:bodyPr>
          <a:lstStyle/>
          <a:p>
            <a:r>
              <a:rPr lang="en-US" dirty="0"/>
              <a:t>P2</a:t>
            </a:r>
          </a:p>
        </p:txBody>
      </p:sp>
      <p:sp>
        <p:nvSpPr>
          <p:cNvPr id="18" name="Left-Right-Up Arrow 17"/>
          <p:cNvSpPr/>
          <p:nvPr/>
        </p:nvSpPr>
        <p:spPr>
          <a:xfrm rot="10800000">
            <a:off x="3999292" y="4724400"/>
            <a:ext cx="1216152" cy="850392"/>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380292" y="5638800"/>
            <a:ext cx="407484" cy="369332"/>
          </a:xfrm>
          <a:prstGeom prst="rect">
            <a:avLst/>
          </a:prstGeom>
          <a:noFill/>
        </p:spPr>
        <p:txBody>
          <a:bodyPr wrap="none" rtlCol="0">
            <a:spAutoFit/>
          </a:bodyPr>
          <a:lstStyle/>
          <a:p>
            <a:r>
              <a:rPr lang="en-US" dirty="0"/>
              <a:t>F1</a:t>
            </a:r>
          </a:p>
        </p:txBody>
      </p:sp>
      <p:cxnSp>
        <p:nvCxnSpPr>
          <p:cNvPr id="26" name="Straight Arrow Connector 25"/>
          <p:cNvCxnSpPr/>
          <p:nvPr/>
        </p:nvCxnSpPr>
        <p:spPr>
          <a:xfrm>
            <a:off x="4685092" y="6019800"/>
            <a:ext cx="304800" cy="304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9" name="TextBox 28"/>
          <p:cNvSpPr txBox="1"/>
          <p:nvPr/>
        </p:nvSpPr>
        <p:spPr>
          <a:xfrm>
            <a:off x="3770692" y="6400800"/>
            <a:ext cx="407484" cy="369332"/>
          </a:xfrm>
          <a:prstGeom prst="rect">
            <a:avLst/>
          </a:prstGeom>
          <a:noFill/>
        </p:spPr>
        <p:txBody>
          <a:bodyPr wrap="none" rtlCol="0">
            <a:spAutoFit/>
          </a:bodyPr>
          <a:lstStyle/>
          <a:p>
            <a:r>
              <a:rPr lang="en-US" dirty="0"/>
              <a:t>F2</a:t>
            </a:r>
          </a:p>
        </p:txBody>
      </p:sp>
      <p:sp>
        <p:nvSpPr>
          <p:cNvPr id="34" name="TextBox 33"/>
          <p:cNvSpPr txBox="1"/>
          <p:nvPr/>
        </p:nvSpPr>
        <p:spPr>
          <a:xfrm>
            <a:off x="4837492" y="6400800"/>
            <a:ext cx="407484" cy="369332"/>
          </a:xfrm>
          <a:prstGeom prst="rect">
            <a:avLst/>
          </a:prstGeom>
          <a:noFill/>
        </p:spPr>
        <p:txBody>
          <a:bodyPr wrap="none" rtlCol="0">
            <a:spAutoFit/>
          </a:bodyPr>
          <a:lstStyle/>
          <a:p>
            <a:r>
              <a:rPr lang="en-US" dirty="0"/>
              <a:t>F2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76200"/>
            <a:ext cx="5017720" cy="461665"/>
          </a:xfrm>
          <a:prstGeom prst="rect">
            <a:avLst/>
          </a:prstGeom>
          <a:solidFill>
            <a:srgbClr val="C00000"/>
          </a:solidFill>
        </p:spPr>
        <p:txBody>
          <a:bodyPr wrap="none" rtlCol="0">
            <a:spAutoFit/>
          </a:bodyPr>
          <a:lstStyle/>
          <a:p>
            <a:r>
              <a:rPr lang="en-US" sz="2400" dirty="0">
                <a:latin typeface="Times New Roman" pitchFamily="18" charset="0"/>
                <a:cs typeface="Times New Roman" pitchFamily="18" charset="0"/>
              </a:rPr>
              <a:t>The line breeding is taken in two ways.</a:t>
            </a:r>
          </a:p>
        </p:txBody>
      </p:sp>
      <p:pic>
        <p:nvPicPr>
          <p:cNvPr id="4" name="Picture 2"/>
          <p:cNvPicPr>
            <a:picLocks noChangeAspect="1" noChangeArrowheads="1"/>
          </p:cNvPicPr>
          <p:nvPr/>
        </p:nvPicPr>
        <p:blipFill>
          <a:blip r:embed="rId2" cstate="print"/>
          <a:srcRect l="23215" t="20000" r="50397" b="36000"/>
          <a:stretch>
            <a:fillRect/>
          </a:stretch>
        </p:blipFill>
        <p:spPr bwMode="auto">
          <a:xfrm>
            <a:off x="228600" y="1600200"/>
            <a:ext cx="8610600" cy="5257800"/>
          </a:xfrm>
          <a:prstGeom prst="rect">
            <a:avLst/>
          </a:prstGeom>
          <a:noFill/>
          <a:ln w="9525">
            <a:noFill/>
            <a:miter lim="800000"/>
            <a:headEnd/>
            <a:tailEnd/>
          </a:ln>
        </p:spPr>
      </p:pic>
      <p:sp>
        <p:nvSpPr>
          <p:cNvPr id="5" name="TextBox 4"/>
          <p:cNvSpPr txBox="1"/>
          <p:nvPr/>
        </p:nvSpPr>
        <p:spPr>
          <a:xfrm>
            <a:off x="218223" y="609600"/>
            <a:ext cx="8943474" cy="923330"/>
          </a:xfrm>
          <a:prstGeom prst="rect">
            <a:avLst/>
          </a:prstGeom>
          <a:noFill/>
        </p:spPr>
        <p:txBody>
          <a:bodyPr wrap="none" rtlCol="0">
            <a:spAutoFit/>
          </a:bodyPr>
          <a:lstStyle/>
          <a:p>
            <a:r>
              <a:rPr lang="en-US" dirty="0">
                <a:solidFill>
                  <a:srgbClr val="00B050"/>
                </a:solidFill>
                <a:latin typeface="Times New Roman" pitchFamily="18" charset="0"/>
                <a:cs typeface="Times New Roman" pitchFamily="18" charset="0"/>
              </a:rPr>
              <a:t>The first way is the mating of animals which are more distantly related like cousins mating. In </a:t>
            </a:r>
          </a:p>
          <a:p>
            <a:r>
              <a:rPr lang="en-US" dirty="0">
                <a:solidFill>
                  <a:srgbClr val="00B050"/>
                </a:solidFill>
                <a:latin typeface="Times New Roman" pitchFamily="18" charset="0"/>
                <a:cs typeface="Times New Roman" pitchFamily="18" charset="0"/>
              </a:rPr>
              <a:t>This system the rate of inbreeding is less than close breeding and hence the inbreeding  </a:t>
            </a:r>
          </a:p>
          <a:p>
            <a:r>
              <a:rPr lang="en-US" dirty="0">
                <a:solidFill>
                  <a:srgbClr val="00B050"/>
                </a:solidFill>
                <a:latin typeface="Times New Roman" pitchFamily="18" charset="0"/>
                <a:cs typeface="Times New Roman" pitchFamily="18" charset="0"/>
              </a:rPr>
              <a:t>depressions is less.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8937062" cy="1200329"/>
          </a:xfrm>
          <a:prstGeom prst="rect">
            <a:avLst/>
          </a:prstGeom>
          <a:noFill/>
        </p:spPr>
        <p:txBody>
          <a:bodyPr wrap="none" rtlCol="0">
            <a:spAutoFit/>
          </a:bodyPr>
          <a:lstStyle/>
          <a:p>
            <a:r>
              <a:rPr lang="en-US" dirty="0">
                <a:solidFill>
                  <a:srgbClr val="C00000"/>
                </a:solidFill>
                <a:latin typeface="Times New Roman" pitchFamily="18" charset="0"/>
                <a:cs typeface="Times New Roman" pitchFamily="18" charset="0"/>
              </a:rPr>
              <a:t>The second way is the mating of animals in such a way that their descendants are kept closely</a:t>
            </a:r>
          </a:p>
          <a:p>
            <a:r>
              <a:rPr lang="en-US" dirty="0">
                <a:solidFill>
                  <a:srgbClr val="C00000"/>
                </a:solidFill>
                <a:latin typeface="Times New Roman" pitchFamily="18" charset="0"/>
                <a:cs typeface="Times New Roman" pitchFamily="18" charset="0"/>
              </a:rPr>
              <a:t> related to an outstanding animals. In another words, the descendants are mated to outstanding </a:t>
            </a:r>
          </a:p>
          <a:p>
            <a:r>
              <a:rPr lang="en-US" dirty="0">
                <a:solidFill>
                  <a:srgbClr val="C00000"/>
                </a:solidFill>
                <a:latin typeface="Times New Roman" pitchFamily="18" charset="0"/>
                <a:cs typeface="Times New Roman" pitchFamily="18" charset="0"/>
              </a:rPr>
              <a:t>animal(Sire) </a:t>
            </a:r>
            <a:r>
              <a:rPr lang="en-US" dirty="0" err="1">
                <a:solidFill>
                  <a:srgbClr val="C00000"/>
                </a:solidFill>
                <a:latin typeface="Times New Roman" pitchFamily="18" charset="0"/>
                <a:cs typeface="Times New Roman" pitchFamily="18" charset="0"/>
              </a:rPr>
              <a:t>upto</a:t>
            </a:r>
            <a:r>
              <a:rPr lang="en-US" dirty="0">
                <a:solidFill>
                  <a:srgbClr val="C00000"/>
                </a:solidFill>
                <a:latin typeface="Times New Roman" pitchFamily="18" charset="0"/>
                <a:cs typeface="Times New Roman" pitchFamily="18" charset="0"/>
              </a:rPr>
              <a:t> 3-4 generation</a:t>
            </a:r>
          </a:p>
          <a:p>
            <a:endParaRPr lang="en-US" dirty="0"/>
          </a:p>
        </p:txBody>
      </p:sp>
      <p:cxnSp>
        <p:nvCxnSpPr>
          <p:cNvPr id="4" name="Straight Arrow Connector 3"/>
          <p:cNvCxnSpPr/>
          <p:nvPr/>
        </p:nvCxnSpPr>
        <p:spPr>
          <a:xfrm flipH="1">
            <a:off x="3657600" y="4343400"/>
            <a:ext cx="1371600" cy="76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219200" y="2133600"/>
            <a:ext cx="4876800" cy="76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334000" y="2209800"/>
            <a:ext cx="838200" cy="1981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0" idx="1"/>
            <a:endCxn id="31" idx="3"/>
          </p:cNvCxnSpPr>
          <p:nvPr/>
        </p:nvCxnSpPr>
        <p:spPr>
          <a:xfrm flipH="1">
            <a:off x="1971558" y="4375666"/>
            <a:ext cx="1228842"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477000" y="1981200"/>
            <a:ext cx="535916" cy="369332"/>
          </a:xfrm>
          <a:prstGeom prst="rect">
            <a:avLst/>
          </a:prstGeom>
          <a:noFill/>
          <a:ln>
            <a:solidFill>
              <a:srgbClr val="00B050"/>
            </a:solidFill>
          </a:ln>
        </p:spPr>
        <p:txBody>
          <a:bodyPr wrap="none" rtlCol="0">
            <a:spAutoFit/>
          </a:bodyPr>
          <a:lstStyle/>
          <a:p>
            <a:r>
              <a:rPr lang="en-US" dirty="0"/>
              <a:t>Sire</a:t>
            </a:r>
          </a:p>
        </p:txBody>
      </p:sp>
      <p:sp>
        <p:nvSpPr>
          <p:cNvPr id="24" name="TextBox 23"/>
          <p:cNvSpPr txBox="1"/>
          <p:nvPr/>
        </p:nvSpPr>
        <p:spPr>
          <a:xfrm>
            <a:off x="6705600" y="3276600"/>
            <a:ext cx="622286" cy="369332"/>
          </a:xfrm>
          <a:prstGeom prst="rect">
            <a:avLst/>
          </a:prstGeom>
          <a:noFill/>
          <a:ln>
            <a:solidFill>
              <a:srgbClr val="00B050"/>
            </a:solidFill>
          </a:ln>
        </p:spPr>
        <p:txBody>
          <a:bodyPr wrap="none" rtlCol="0">
            <a:spAutoFit/>
          </a:bodyPr>
          <a:lstStyle/>
          <a:p>
            <a:r>
              <a:rPr lang="en-US" dirty="0"/>
              <a:t>Dam</a:t>
            </a:r>
          </a:p>
        </p:txBody>
      </p:sp>
      <p:cxnSp>
        <p:nvCxnSpPr>
          <p:cNvPr id="25" name="Straight Arrow Connector 24"/>
          <p:cNvCxnSpPr/>
          <p:nvPr/>
        </p:nvCxnSpPr>
        <p:spPr>
          <a:xfrm flipH="1">
            <a:off x="5486400" y="3505200"/>
            <a:ext cx="1143000"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105400" y="4191000"/>
            <a:ext cx="447558" cy="369332"/>
          </a:xfrm>
          <a:prstGeom prst="rect">
            <a:avLst/>
          </a:prstGeom>
          <a:noFill/>
          <a:ln>
            <a:solidFill>
              <a:srgbClr val="00B050"/>
            </a:solidFill>
          </a:ln>
        </p:spPr>
        <p:txBody>
          <a:bodyPr wrap="none" rtlCol="0">
            <a:spAutoFit/>
          </a:bodyPr>
          <a:lstStyle/>
          <a:p>
            <a:r>
              <a:rPr lang="en-US" dirty="0"/>
              <a:t>G1</a:t>
            </a:r>
          </a:p>
        </p:txBody>
      </p:sp>
      <p:sp>
        <p:nvSpPr>
          <p:cNvPr id="30" name="TextBox 29"/>
          <p:cNvSpPr txBox="1"/>
          <p:nvPr/>
        </p:nvSpPr>
        <p:spPr>
          <a:xfrm>
            <a:off x="3200400" y="4191000"/>
            <a:ext cx="447558" cy="369332"/>
          </a:xfrm>
          <a:prstGeom prst="rect">
            <a:avLst/>
          </a:prstGeom>
          <a:noFill/>
          <a:ln>
            <a:solidFill>
              <a:srgbClr val="00B050"/>
            </a:solidFill>
          </a:ln>
        </p:spPr>
        <p:txBody>
          <a:bodyPr wrap="none" rtlCol="0">
            <a:spAutoFit/>
          </a:bodyPr>
          <a:lstStyle/>
          <a:p>
            <a:r>
              <a:rPr lang="en-US" dirty="0"/>
              <a:t>G2</a:t>
            </a:r>
          </a:p>
        </p:txBody>
      </p:sp>
      <p:sp>
        <p:nvSpPr>
          <p:cNvPr id="31" name="TextBox 30"/>
          <p:cNvSpPr txBox="1"/>
          <p:nvPr/>
        </p:nvSpPr>
        <p:spPr>
          <a:xfrm>
            <a:off x="1524000" y="4191000"/>
            <a:ext cx="447558" cy="369332"/>
          </a:xfrm>
          <a:prstGeom prst="rect">
            <a:avLst/>
          </a:prstGeom>
          <a:noFill/>
          <a:ln>
            <a:solidFill>
              <a:srgbClr val="00B050"/>
            </a:solidFill>
          </a:ln>
        </p:spPr>
        <p:txBody>
          <a:bodyPr wrap="none" rtlCol="0">
            <a:spAutoFit/>
          </a:bodyPr>
          <a:lstStyle/>
          <a:p>
            <a:r>
              <a:rPr lang="en-US" dirty="0"/>
              <a:t>G3</a:t>
            </a:r>
          </a:p>
        </p:txBody>
      </p:sp>
      <p:cxnSp>
        <p:nvCxnSpPr>
          <p:cNvPr id="47" name="Straight Arrow Connector 46"/>
          <p:cNvCxnSpPr/>
          <p:nvPr/>
        </p:nvCxnSpPr>
        <p:spPr>
          <a:xfrm flipH="1" flipV="1">
            <a:off x="1066800" y="2590800"/>
            <a:ext cx="533400" cy="1676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914400" y="2362200"/>
            <a:ext cx="184731" cy="369332"/>
          </a:xfrm>
          <a:prstGeom prst="rect">
            <a:avLst/>
          </a:prstGeom>
          <a:noFill/>
        </p:spPr>
        <p:txBody>
          <a:bodyPr wrap="none" rtlCol="0">
            <a:spAutoFit/>
          </a:bodyPr>
          <a:lstStyle/>
          <a:p>
            <a:endParaRPr lang="en-US" dirty="0"/>
          </a:p>
        </p:txBody>
      </p:sp>
      <p:sp>
        <p:nvSpPr>
          <p:cNvPr id="54" name="TextBox 53"/>
          <p:cNvSpPr txBox="1"/>
          <p:nvPr/>
        </p:nvSpPr>
        <p:spPr>
          <a:xfrm>
            <a:off x="685800" y="2057400"/>
            <a:ext cx="447558" cy="369332"/>
          </a:xfrm>
          <a:prstGeom prst="rect">
            <a:avLst/>
          </a:prstGeom>
          <a:noFill/>
          <a:ln>
            <a:solidFill>
              <a:srgbClr val="00B050"/>
            </a:solidFill>
          </a:ln>
        </p:spPr>
        <p:txBody>
          <a:bodyPr wrap="none" rtlCol="0">
            <a:spAutoFit/>
          </a:bodyPr>
          <a:lstStyle/>
          <a:p>
            <a:r>
              <a:rPr lang="en-US" dirty="0"/>
              <a:t>G4</a:t>
            </a:r>
          </a:p>
        </p:txBody>
      </p:sp>
      <p:sp>
        <p:nvSpPr>
          <p:cNvPr id="55" name="TextBox 54"/>
          <p:cNvSpPr txBox="1"/>
          <p:nvPr/>
        </p:nvSpPr>
        <p:spPr>
          <a:xfrm>
            <a:off x="152400" y="4876800"/>
            <a:ext cx="8711744" cy="923330"/>
          </a:xfrm>
          <a:prstGeom prst="rect">
            <a:avLst/>
          </a:prstGeom>
          <a:noFill/>
        </p:spPr>
        <p:txBody>
          <a:bodyPr wrap="none" rtlCol="0">
            <a:spAutoFit/>
          </a:bodyPr>
          <a:lstStyle/>
          <a:p>
            <a:r>
              <a:rPr lang="en-US" dirty="0">
                <a:solidFill>
                  <a:srgbClr val="00B050"/>
                </a:solidFill>
              </a:rPr>
              <a:t>As line breeding is practices to retains or concentrates the genes of an outstanding animal, </a:t>
            </a:r>
          </a:p>
          <a:p>
            <a:r>
              <a:rPr lang="en-US" dirty="0">
                <a:solidFill>
                  <a:srgbClr val="00B050"/>
                </a:solidFill>
              </a:rPr>
              <a:t>it should be carried out in better than average herds particularly when it is not possible to</a:t>
            </a:r>
          </a:p>
          <a:p>
            <a:r>
              <a:rPr lang="en-US" dirty="0">
                <a:solidFill>
                  <a:srgbClr val="00B050"/>
                </a:solidFill>
              </a:rPr>
              <a:t> get good quality sires from outside.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166843"/>
            <a:ext cx="8686800" cy="646331"/>
          </a:xfrm>
          <a:prstGeom prst="rect">
            <a:avLst/>
          </a:prstGeom>
        </p:spPr>
        <p:txBody>
          <a:bodyPr wrap="square">
            <a:spAutoFit/>
          </a:bodyPr>
          <a:lstStyle/>
          <a:p>
            <a:r>
              <a:rPr lang="en-US" dirty="0"/>
              <a:t> The mating of animals from different established breeds is called crossbreeding. The progeny produced is called crossbred.</a:t>
            </a:r>
            <a:endParaRPr lang="en-US" dirty="0">
              <a:latin typeface="Times New Roman" pitchFamily="18" charset="0"/>
              <a:cs typeface="Times New Roman" pitchFamily="18" charset="0"/>
            </a:endParaRPr>
          </a:p>
        </p:txBody>
      </p:sp>
      <p:sp>
        <p:nvSpPr>
          <p:cNvPr id="4" name="TextBox 3"/>
          <p:cNvSpPr txBox="1"/>
          <p:nvPr/>
        </p:nvSpPr>
        <p:spPr>
          <a:xfrm>
            <a:off x="914400" y="457200"/>
            <a:ext cx="2257349" cy="523220"/>
          </a:xfrm>
          <a:prstGeom prst="rect">
            <a:avLst/>
          </a:prstGeom>
          <a:solidFill>
            <a:srgbClr val="C00000"/>
          </a:solidFill>
        </p:spPr>
        <p:txBody>
          <a:bodyPr wrap="none" rtlCol="0">
            <a:spAutoFit/>
          </a:bodyPr>
          <a:lstStyle/>
          <a:p>
            <a:r>
              <a:rPr lang="en-US" sz="2800" dirty="0">
                <a:latin typeface="Times New Roman" pitchFamily="18" charset="0"/>
                <a:cs typeface="Times New Roman" pitchFamily="18" charset="0"/>
              </a:rPr>
              <a:t>Crossbreeding</a:t>
            </a:r>
          </a:p>
        </p:txBody>
      </p:sp>
      <p:pic>
        <p:nvPicPr>
          <p:cNvPr id="5" name="Picture 2" descr="poultry Breeding"/>
          <p:cNvPicPr>
            <a:picLocks noChangeAspect="1" noChangeArrowheads="1"/>
          </p:cNvPicPr>
          <p:nvPr/>
        </p:nvPicPr>
        <p:blipFill>
          <a:blip r:embed="rId2" cstate="print"/>
          <a:srcRect/>
          <a:stretch>
            <a:fillRect/>
          </a:stretch>
        </p:blipFill>
        <p:spPr bwMode="auto">
          <a:xfrm>
            <a:off x="152400" y="2590800"/>
            <a:ext cx="8763000" cy="3962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7367" y="174724"/>
            <a:ext cx="3071162" cy="400110"/>
          </a:xfrm>
          <a:prstGeom prst="rect">
            <a:avLst/>
          </a:prstGeom>
          <a:solidFill>
            <a:srgbClr val="C00000"/>
          </a:solidFill>
        </p:spPr>
        <p:txBody>
          <a:bodyPr wrap="square" rtlCol="0">
            <a:spAutoFit/>
          </a:bodyPr>
          <a:lstStyle/>
          <a:p>
            <a:pPr algn="ctr"/>
            <a:r>
              <a:rPr lang="en-US" sz="2000" dirty="0">
                <a:solidFill>
                  <a:schemeClr val="bg1"/>
                </a:solidFill>
                <a:latin typeface="Times New Roman" pitchFamily="18" charset="0"/>
                <a:cs typeface="Times New Roman" pitchFamily="18" charset="0"/>
              </a:rPr>
              <a:t>Types of Crossbreeding</a:t>
            </a:r>
          </a:p>
        </p:txBody>
      </p:sp>
      <p:sp>
        <p:nvSpPr>
          <p:cNvPr id="4" name="Left-Right-Up Arrow 3"/>
          <p:cNvSpPr/>
          <p:nvPr/>
        </p:nvSpPr>
        <p:spPr>
          <a:xfrm>
            <a:off x="4038600" y="838200"/>
            <a:ext cx="1216152" cy="1040773"/>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3767" y="1295400"/>
            <a:ext cx="3063659" cy="369332"/>
          </a:xfrm>
          <a:prstGeom prst="rect">
            <a:avLst/>
          </a:prstGeom>
          <a:solidFill>
            <a:srgbClr val="00B050"/>
          </a:solidFill>
        </p:spPr>
        <p:txBody>
          <a:bodyPr wrap="square" rtlCol="0">
            <a:spAutoFit/>
          </a:bodyPr>
          <a:lstStyle/>
          <a:p>
            <a:r>
              <a:rPr lang="en-US" dirty="0">
                <a:solidFill>
                  <a:schemeClr val="bg1"/>
                </a:solidFill>
                <a:latin typeface="Times New Roman" pitchFamily="18" charset="0"/>
                <a:cs typeface="Times New Roman" pitchFamily="18" charset="0"/>
              </a:rPr>
              <a:t>Regular or Systematic crossing</a:t>
            </a:r>
          </a:p>
        </p:txBody>
      </p:sp>
      <p:sp>
        <p:nvSpPr>
          <p:cNvPr id="7" name="TextBox 6"/>
          <p:cNvSpPr txBox="1"/>
          <p:nvPr/>
        </p:nvSpPr>
        <p:spPr>
          <a:xfrm>
            <a:off x="5486400" y="1143000"/>
            <a:ext cx="3134833" cy="646331"/>
          </a:xfrm>
          <a:prstGeom prst="rect">
            <a:avLst/>
          </a:prstGeom>
          <a:solidFill>
            <a:srgbClr val="00B050"/>
          </a:solidFill>
        </p:spPr>
        <p:txBody>
          <a:bodyPr wrap="square" rtlCol="0">
            <a:spAutoFit/>
          </a:bodyPr>
          <a:lstStyle/>
          <a:p>
            <a:r>
              <a:rPr lang="en-US" dirty="0">
                <a:solidFill>
                  <a:schemeClr val="bg1"/>
                </a:solidFill>
                <a:latin typeface="Times New Roman" pitchFamily="18" charset="0"/>
                <a:cs typeface="Times New Roman" pitchFamily="18" charset="0"/>
              </a:rPr>
              <a:t>Composite crossing to produce </a:t>
            </a:r>
          </a:p>
          <a:p>
            <a:r>
              <a:rPr lang="en-US" dirty="0">
                <a:solidFill>
                  <a:schemeClr val="bg1"/>
                </a:solidFill>
                <a:latin typeface="Times New Roman" pitchFamily="18" charset="0"/>
                <a:cs typeface="Times New Roman" pitchFamily="18" charset="0"/>
              </a:rPr>
              <a:t>synthetic breed</a:t>
            </a:r>
          </a:p>
        </p:txBody>
      </p:sp>
      <p:sp>
        <p:nvSpPr>
          <p:cNvPr id="8" name="Left Arrow Callout 7"/>
          <p:cNvSpPr/>
          <p:nvPr/>
        </p:nvSpPr>
        <p:spPr>
          <a:xfrm rot="5400000">
            <a:off x="-124933" y="2857500"/>
            <a:ext cx="4876800" cy="2514600"/>
          </a:xfrm>
          <a:prstGeom prst="leftArrowCallout">
            <a:avLst>
              <a:gd name="adj1" fmla="val 25000"/>
              <a:gd name="adj2" fmla="val 25000"/>
              <a:gd name="adj3" fmla="val 25000"/>
              <a:gd name="adj4" fmla="val 754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628167" y="-2057400"/>
            <a:ext cx="2411109" cy="923330"/>
          </a:xfrm>
          <a:prstGeom prst="rect">
            <a:avLst/>
          </a:prstGeom>
          <a:noFill/>
        </p:spPr>
        <p:txBody>
          <a:bodyPr wrap="square" rtlCol="0">
            <a:spAutoFit/>
          </a:bodyPr>
          <a:lstStyle/>
          <a:p>
            <a:pPr marL="342900" indent="-342900">
              <a:buAutoNum type="arabicPeriod"/>
            </a:pPr>
            <a:endParaRPr lang="en-US" dirty="0"/>
          </a:p>
          <a:p>
            <a:pPr marL="342900" indent="-342900"/>
            <a:endParaRPr lang="en-US" dirty="0"/>
          </a:p>
          <a:p>
            <a:pPr marL="342900" indent="-342900"/>
            <a:endParaRPr lang="en-US" dirty="0"/>
          </a:p>
        </p:txBody>
      </p:sp>
      <p:sp>
        <p:nvSpPr>
          <p:cNvPr id="12" name="TextBox 11"/>
          <p:cNvSpPr txBox="1"/>
          <p:nvPr/>
        </p:nvSpPr>
        <p:spPr>
          <a:xfrm>
            <a:off x="1143000" y="3200400"/>
            <a:ext cx="2411109" cy="3373359"/>
          </a:xfrm>
          <a:prstGeom prst="rect">
            <a:avLst/>
          </a:prstGeom>
          <a:solidFill>
            <a:srgbClr val="C00000"/>
          </a:solidFill>
        </p:spPr>
        <p:txBody>
          <a:bodyPr wrap="square" rtlCol="0">
            <a:spAutoFit/>
          </a:bodyPr>
          <a:lstStyle/>
          <a:p>
            <a:pPr marL="342900" indent="-342900">
              <a:lnSpc>
                <a:spcPct val="150000"/>
              </a:lnSpc>
              <a:buAutoNum type="alphaUcPeriod"/>
            </a:pPr>
            <a:r>
              <a:rPr lang="en-US" dirty="0">
                <a:solidFill>
                  <a:schemeClr val="bg1"/>
                </a:solidFill>
                <a:latin typeface="Times New Roman" pitchFamily="18" charset="0"/>
                <a:cs typeface="Times New Roman" pitchFamily="18" charset="0"/>
              </a:rPr>
              <a:t>Specific crossing</a:t>
            </a:r>
          </a:p>
          <a:p>
            <a:pPr marL="342900" indent="-342900">
              <a:lnSpc>
                <a:spcPct val="150000"/>
              </a:lnSpc>
              <a:buAutoNum type="arabicPeriod"/>
            </a:pPr>
            <a:r>
              <a:rPr lang="en-US" dirty="0">
                <a:solidFill>
                  <a:schemeClr val="bg1"/>
                </a:solidFill>
                <a:latin typeface="Times New Roman" pitchFamily="18" charset="0"/>
                <a:cs typeface="Times New Roman" pitchFamily="18" charset="0"/>
              </a:rPr>
              <a:t>Two breed crosses</a:t>
            </a:r>
          </a:p>
          <a:p>
            <a:pPr marL="342900" indent="-342900">
              <a:lnSpc>
                <a:spcPct val="150000"/>
              </a:lnSpc>
              <a:buAutoNum type="arabicPeriod"/>
            </a:pPr>
            <a:r>
              <a:rPr lang="en-US" dirty="0">
                <a:solidFill>
                  <a:schemeClr val="bg1"/>
                </a:solidFill>
                <a:latin typeface="Times New Roman" pitchFamily="18" charset="0"/>
                <a:cs typeface="Times New Roman" pitchFamily="18" charset="0"/>
              </a:rPr>
              <a:t>Three breed crosses</a:t>
            </a:r>
          </a:p>
          <a:p>
            <a:pPr marL="342900" indent="-342900">
              <a:lnSpc>
                <a:spcPct val="150000"/>
              </a:lnSpc>
              <a:buAutoNum type="arabicPeriod"/>
            </a:pPr>
            <a:r>
              <a:rPr lang="en-US" dirty="0">
                <a:solidFill>
                  <a:schemeClr val="bg1"/>
                </a:solidFill>
                <a:latin typeface="Times New Roman" pitchFamily="18" charset="0"/>
                <a:cs typeface="Times New Roman" pitchFamily="18" charset="0"/>
              </a:rPr>
              <a:t>Four breed crosses</a:t>
            </a:r>
          </a:p>
          <a:p>
            <a:pPr marL="342900" indent="-342900">
              <a:lnSpc>
                <a:spcPct val="150000"/>
              </a:lnSpc>
            </a:pPr>
            <a:endParaRPr lang="en-US" dirty="0">
              <a:solidFill>
                <a:schemeClr val="bg1"/>
              </a:solidFill>
              <a:latin typeface="Times New Roman" pitchFamily="18" charset="0"/>
              <a:cs typeface="Times New Roman" pitchFamily="18" charset="0"/>
            </a:endParaRPr>
          </a:p>
          <a:p>
            <a:pPr marL="342900" indent="-342900">
              <a:lnSpc>
                <a:spcPct val="150000"/>
              </a:lnSpc>
            </a:pPr>
            <a:r>
              <a:rPr lang="en-US" dirty="0">
                <a:solidFill>
                  <a:schemeClr val="bg1"/>
                </a:solidFill>
                <a:latin typeface="Times New Roman" pitchFamily="18" charset="0"/>
                <a:cs typeface="Times New Roman" pitchFamily="18" charset="0"/>
              </a:rPr>
              <a:t>Rotational Crosses</a:t>
            </a:r>
          </a:p>
          <a:p>
            <a:pPr marL="342900" indent="-342900">
              <a:lnSpc>
                <a:spcPct val="150000"/>
              </a:lnSpc>
              <a:buAutoNum type="arabicPeriod"/>
            </a:pPr>
            <a:r>
              <a:rPr lang="en-US" dirty="0">
                <a:solidFill>
                  <a:schemeClr val="bg1"/>
                </a:solidFill>
                <a:latin typeface="Times New Roman" pitchFamily="18" charset="0"/>
                <a:cs typeface="Times New Roman" pitchFamily="18" charset="0"/>
              </a:rPr>
              <a:t>2 Sire breeds</a:t>
            </a:r>
          </a:p>
          <a:p>
            <a:pPr marL="342900" indent="-342900">
              <a:lnSpc>
                <a:spcPct val="150000"/>
              </a:lnSpc>
              <a:buFontTx/>
              <a:buAutoNum type="arabicPeriod"/>
            </a:pPr>
            <a:r>
              <a:rPr lang="en-US" dirty="0">
                <a:solidFill>
                  <a:schemeClr val="bg1"/>
                </a:solidFill>
                <a:latin typeface="Times New Roman" pitchFamily="18" charset="0"/>
                <a:cs typeface="Times New Roman" pitchFamily="18" charset="0"/>
              </a:rPr>
              <a:t>3 Sire breed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1701</Words>
  <Application>Microsoft Office PowerPoint</Application>
  <PresentationFormat>On-screen Show (4:3)</PresentationFormat>
  <Paragraphs>155</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Unknown User</cp:lastModifiedBy>
  <cp:revision>96</cp:revision>
  <dcterms:created xsi:type="dcterms:W3CDTF">2006-08-16T00:00:00Z</dcterms:created>
  <dcterms:modified xsi:type="dcterms:W3CDTF">2020-12-05T14:28:31Z</dcterms:modified>
</cp:coreProperties>
</file>