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73" r:id="rId2"/>
    <p:sldId id="276" r:id="rId3"/>
    <p:sldId id="277" r:id="rId4"/>
    <p:sldId id="256" r:id="rId5"/>
    <p:sldId id="280" r:id="rId6"/>
    <p:sldId id="278" r:id="rId7"/>
    <p:sldId id="279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0C056-351A-4678-80E5-EDA488B20C21}" type="datetimeFigureOut">
              <a:rPr lang="en-US" smtClean="0"/>
              <a:pPr/>
              <a:t>12/15/2020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EC629-2E11-4799-B198-381A78491BE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EC629-2E11-4799-B198-381A78491BE9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12/15/2020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12/15/2020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12/15/2020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12/15/2020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0027AA-383B-4C98-B836-1EB9616768F4}" type="datetimeFigureOut">
              <a:rPr lang="en-US" smtClean="0"/>
              <a:pPr/>
              <a:t>12/15/2020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868680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                                </a:t>
            </a:r>
            <a:r>
              <a:rPr lang="en-IN" b="1" dirty="0" smtClean="0"/>
              <a:t>Anaesthesiology  </a:t>
            </a:r>
          </a:p>
          <a:p>
            <a:pPr>
              <a:buNone/>
            </a:pPr>
            <a:r>
              <a:rPr lang="en-IN" sz="2800" b="1" dirty="0" smtClean="0"/>
              <a:t>              </a:t>
            </a:r>
            <a:r>
              <a:rPr lang="en-IN" sz="2400" b="1" dirty="0" smtClean="0"/>
              <a:t>Pre-anaesthetic  agent and their classification</a:t>
            </a:r>
            <a:endParaRPr lang="en-IN" sz="2800" b="1" dirty="0" smtClean="0"/>
          </a:p>
          <a:p>
            <a:pPr>
              <a:buNone/>
            </a:pPr>
            <a:r>
              <a:rPr lang="en-IN" sz="2800" b="1" dirty="0" smtClean="0"/>
              <a:t>   </a:t>
            </a:r>
          </a:p>
          <a:p>
            <a:pPr>
              <a:buNone/>
            </a:pPr>
            <a:endParaRPr lang="en-IN" sz="2800" b="1" dirty="0" smtClean="0"/>
          </a:p>
          <a:p>
            <a:pPr>
              <a:buNone/>
            </a:pPr>
            <a:endParaRPr lang="en-IN" sz="2800" b="1" dirty="0" smtClean="0"/>
          </a:p>
          <a:p>
            <a:pPr>
              <a:buNone/>
            </a:pPr>
            <a:r>
              <a:rPr lang="en-IN" sz="2800" b="1" dirty="0" smtClean="0"/>
              <a:t>                                                                       </a:t>
            </a:r>
          </a:p>
          <a:p>
            <a:pPr>
              <a:buNone/>
            </a:pPr>
            <a:r>
              <a:rPr lang="en-IN" sz="2800" b="1" dirty="0" smtClean="0"/>
              <a:t>															              By </a:t>
            </a:r>
          </a:p>
          <a:p>
            <a:pPr>
              <a:buNone/>
            </a:pPr>
            <a:r>
              <a:rPr lang="en-IN" sz="2800" b="1" dirty="0" smtClean="0"/>
              <a:t>                                                       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Dr. Rajesh Kumar </a:t>
            </a:r>
          </a:p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Assistant Professor </a:t>
            </a:r>
          </a:p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Department of Surgery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m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00108"/>
            <a:ext cx="1143008" cy="1357322"/>
          </a:xfrm>
          <a:prstGeom prst="rect">
            <a:avLst/>
          </a:prstGeom>
          <a:noFill/>
        </p:spPr>
      </p:pic>
      <p:pic>
        <p:nvPicPr>
          <p:cNvPr id="1029" name="Picture 5" descr="C:\Users\m\Desktop\BASU-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857232"/>
            <a:ext cx="1000164" cy="1428760"/>
          </a:xfrm>
          <a:prstGeom prst="rect">
            <a:avLst/>
          </a:prstGeom>
          <a:noFill/>
        </p:spPr>
      </p:pic>
      <p:pic>
        <p:nvPicPr>
          <p:cNvPr id="8" name="Picture 3" descr="C:\Users\m\Desktop\p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2000240"/>
            <a:ext cx="2786082" cy="2214578"/>
          </a:xfrm>
          <a:prstGeom prst="rect">
            <a:avLst/>
          </a:prstGeom>
          <a:noFill/>
        </p:spPr>
      </p:pic>
      <p:pic>
        <p:nvPicPr>
          <p:cNvPr id="9" name="Picture 4" descr="C:\Users\m\Desktop\downlo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2000240"/>
            <a:ext cx="2571753" cy="2214578"/>
          </a:xfrm>
          <a:prstGeom prst="rect">
            <a:avLst/>
          </a:prstGeom>
          <a:noFill/>
        </p:spPr>
      </p:pic>
      <p:pic>
        <p:nvPicPr>
          <p:cNvPr id="1026" name="Picture 2" descr="C:\Users\m\Desktop\downloa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1736" y="2000240"/>
            <a:ext cx="3786214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Metabolism : </a:t>
            </a:r>
            <a:endParaRPr lang="en-IN" dirty="0" smtClean="0"/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Dog excretes some part of atropine intact via kidney and remaining part undergoes hepatic metabolism.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Cat metabolizes the majority of the atropine in the liver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Doses: 	</a:t>
            </a:r>
          </a:p>
          <a:p>
            <a:pPr>
              <a:buNone/>
            </a:pPr>
            <a:r>
              <a:rPr lang="en-US" dirty="0" smtClean="0"/>
              <a:t>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Cattle = .04 to .06 mg/kg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b.w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S/C or I/M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Dog /Cat 	= .04 mg I/M or S/C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Horse		= .02 mg to .05 mg I/M or S/C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Sheep/Goat	= .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7mg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/kg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B.W.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I/M or S/C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/>
              <a:t> 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Contraindication                                             Overdose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1504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Pre Surgical Laboratory Test </a:t>
            </a:r>
          </a:p>
          <a:p>
            <a:pPr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m\Desktop\mobile pics\IMG20190907161349.jpg"/>
          <p:cNvPicPr>
            <a:picLocks noChangeAspect="1" noChangeArrowheads="1"/>
          </p:cNvPicPr>
          <p:nvPr/>
        </p:nvPicPr>
        <p:blipFill>
          <a:blip r:embed="rId2" cstate="print">
            <a:lum bright="1000"/>
          </a:blip>
          <a:srcRect/>
          <a:stretch>
            <a:fillRect/>
          </a:stretch>
        </p:blipFill>
        <p:spPr bwMode="auto">
          <a:xfrm>
            <a:off x="785786" y="2357430"/>
            <a:ext cx="3643338" cy="2143140"/>
          </a:xfrm>
          <a:prstGeom prst="rect">
            <a:avLst/>
          </a:prstGeom>
          <a:noFill/>
        </p:spPr>
      </p:pic>
      <p:pic>
        <p:nvPicPr>
          <p:cNvPr id="5" name="Picture 2" descr="C:\Users\m\Desktop\NEW DATA\Camera\20200708_102417.jpg"/>
          <p:cNvPicPr>
            <a:picLocks noChangeAspect="1" noChangeArrowheads="1"/>
          </p:cNvPicPr>
          <p:nvPr/>
        </p:nvPicPr>
        <p:blipFill>
          <a:blip r:embed="rId3" cstate="print"/>
          <a:srcRect l="19048" t="22654" b="14401"/>
          <a:stretch>
            <a:fillRect/>
          </a:stretch>
        </p:blipFill>
        <p:spPr bwMode="auto">
          <a:xfrm>
            <a:off x="4857752" y="2428868"/>
            <a:ext cx="3429056" cy="212528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596" y="5429264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least Packed cell volume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PCV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and plasma protein (PP) concentrations should be  evaluated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Hyper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proteinemia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can indicate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haemo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-concentration and dehydration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Drug responses can be affected 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hypoproteinemia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has been recommended that pre operative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PCV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 27-30%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intra operative and post operative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PCV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 kept above 20%.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500043"/>
            <a:ext cx="7600976" cy="857255"/>
          </a:xfrm>
        </p:spPr>
        <p:txBody>
          <a:bodyPr>
            <a:normAutofit fontScale="90000"/>
          </a:bodyPr>
          <a:lstStyle/>
          <a:p>
            <a:r>
              <a:rPr lang="en-IN" sz="2700" b="1" dirty="0" smtClean="0"/>
              <a:t/>
            </a:r>
            <a:br>
              <a:rPr lang="en-IN" sz="2700" b="1" dirty="0" smtClean="0"/>
            </a:br>
            <a:r>
              <a:rPr lang="en-IN" sz="4000" b="1" dirty="0" smtClean="0"/>
              <a:t>Anaesthesia</a:t>
            </a:r>
            <a:br>
              <a:rPr lang="en-IN" sz="4000" b="1" dirty="0" smtClean="0"/>
            </a:br>
            <a:r>
              <a:rPr lang="en-IN" sz="2700" b="1" dirty="0" smtClean="0"/>
              <a:t>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928670"/>
            <a:ext cx="8501122" cy="5643602"/>
          </a:xfrm>
        </p:spPr>
        <p:txBody>
          <a:bodyPr>
            <a:normAutofit/>
          </a:bodyPr>
          <a:lstStyle/>
          <a:p>
            <a:pPr algn="l"/>
            <a:r>
              <a:rPr lang="en-IN" sz="28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/>
              <a:t>Selection of anesthetic agent:</a:t>
            </a:r>
            <a:endParaRPr lang="en-IN" sz="2400" dirty="0" smtClean="0"/>
          </a:p>
          <a:p>
            <a:pPr algn="l"/>
            <a:endParaRPr lang="en-IN" sz="2400" dirty="0" smtClean="0">
              <a:solidFill>
                <a:schemeClr val="tx1"/>
              </a:solidFill>
            </a:endParaRPr>
          </a:p>
          <a:p>
            <a:pPr algn="l"/>
            <a:endParaRPr lang="en-IN" sz="2400" dirty="0" smtClean="0"/>
          </a:p>
          <a:p>
            <a:pPr algn="l"/>
            <a:endParaRPr lang="en-IN" sz="1800" dirty="0" smtClean="0">
              <a:solidFill>
                <a:schemeClr val="tx1"/>
              </a:solidFill>
            </a:endParaRPr>
          </a:p>
          <a:p>
            <a:r>
              <a:rPr lang="en-IN" dirty="0" smtClean="0"/>
              <a:t>																																								</a:t>
            </a:r>
            <a:endParaRPr lang="en-IN" dirty="0"/>
          </a:p>
        </p:txBody>
      </p:sp>
      <p:pic>
        <p:nvPicPr>
          <p:cNvPr id="2050" name="Picture 2" descr="C:\Users\m\Desktop\20201028_1212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071678"/>
            <a:ext cx="3357586" cy="3500462"/>
          </a:xfrm>
          <a:prstGeom prst="rect">
            <a:avLst/>
          </a:prstGeom>
          <a:noFill/>
        </p:spPr>
      </p:pic>
      <p:pic>
        <p:nvPicPr>
          <p:cNvPr id="10" name="image10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1538" y="2071678"/>
            <a:ext cx="3786214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Anaesthetic Risk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	Potentiality to surviving anaesthesia and surgery </a:t>
            </a: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ASA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physical status of animal classified into five classes (I to V)</a:t>
            </a:r>
          </a:p>
          <a:p>
            <a:r>
              <a:rPr lang="en-IN" sz="2400" dirty="0" smtClean="0"/>
              <a:t>Patient is a completely healthy </a:t>
            </a:r>
          </a:p>
          <a:p>
            <a:r>
              <a:rPr lang="en-IN" sz="2400" dirty="0" smtClean="0"/>
              <a:t>Patient has mild systemic disease</a:t>
            </a:r>
          </a:p>
          <a:p>
            <a:r>
              <a:rPr lang="en-IN" sz="2400" dirty="0" smtClean="0"/>
              <a:t>Patient has severe systemic disease that is not incapacitating.</a:t>
            </a:r>
          </a:p>
          <a:p>
            <a:r>
              <a:rPr lang="en-IN" sz="2400" dirty="0" smtClean="0"/>
              <a:t>Patient has incapacitating disease that is a constant threat to life.</a:t>
            </a:r>
          </a:p>
          <a:p>
            <a:r>
              <a:rPr lang="en-IN" sz="2400" dirty="0" smtClean="0"/>
              <a:t>A moribund patient who is not expected to live 24 hour with or without surgery.</a:t>
            </a:r>
          </a:p>
          <a:p>
            <a:pPr>
              <a:buNone/>
            </a:pPr>
            <a:r>
              <a:rPr lang="en-IN" sz="2400" dirty="0" smtClean="0"/>
              <a:t/>
            </a:r>
            <a:br>
              <a:rPr lang="en-IN" sz="2400" dirty="0" smtClean="0"/>
            </a:b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Pre-</a:t>
            </a:r>
            <a:r>
              <a:rPr lang="en-US" b="1" dirty="0" err="1" smtClean="0"/>
              <a:t>anaesthetic</a:t>
            </a:r>
            <a:r>
              <a:rPr lang="en-US" b="1" dirty="0" smtClean="0"/>
              <a:t>  agent: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Agent who are usually given to prepare the patient for administration of anesthetic agent.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b="1" dirty="0" smtClean="0"/>
          </a:p>
          <a:p>
            <a:pPr>
              <a:buNone/>
            </a:pPr>
            <a:r>
              <a:rPr lang="en-IN" b="1" dirty="0" smtClean="0"/>
              <a:t>Uses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reduce the amount of general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anaesthetic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calm the patient so that anesthesia can be administrated without bright and struggling.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reduce gastric and intestinal motility and prevent vomiting while the patient is under anesthesia.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Classification of pre </a:t>
            </a:r>
            <a:r>
              <a:rPr lang="en-US" b="1" dirty="0" err="1" smtClean="0"/>
              <a:t>anaesthetic</a:t>
            </a:r>
            <a:r>
              <a:rPr lang="en-US" b="1" dirty="0" smtClean="0"/>
              <a:t> agent :</a:t>
            </a:r>
            <a:endParaRPr lang="en-IN" dirty="0" smtClean="0"/>
          </a:p>
          <a:p>
            <a:pPr lvl="0">
              <a:buNone/>
            </a:pPr>
            <a:r>
              <a:rPr lang="en-US" dirty="0" smtClean="0"/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Anticholinergic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agent </a:t>
            </a: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(b) Tranquilizers 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neuroleptics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(c) Sedative </a:t>
            </a:r>
          </a:p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(d)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Opoid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analgesic agent 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Nacrotic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      </a:t>
            </a:r>
            <a:r>
              <a:rPr lang="en-US" b="1" dirty="0" err="1" smtClean="0"/>
              <a:t>Anticholinergic</a:t>
            </a:r>
            <a:r>
              <a:rPr lang="en-US" b="1" dirty="0" smtClean="0"/>
              <a:t> agent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Anticholinergic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inhibit parasympathetic nerve impulses by selectivity blocking the binding of the neurotransmitter acetylcholine to its receptor in nerve cells. </a:t>
            </a:r>
          </a:p>
          <a:p>
            <a:pPr>
              <a:buNone/>
            </a:pPr>
            <a:endParaRPr lang="en-IN" sz="2400" dirty="0" smtClean="0"/>
          </a:p>
          <a:p>
            <a:pPr lvl="0">
              <a:buNone/>
            </a:pPr>
            <a:r>
              <a:rPr lang="en-US" b="1" dirty="0" smtClean="0"/>
              <a:t>Atropine </a:t>
            </a:r>
            <a:r>
              <a:rPr lang="en-US" b="1" dirty="0" err="1" smtClean="0"/>
              <a:t>Sulphate</a:t>
            </a:r>
            <a:r>
              <a:rPr lang="en-US" b="1" dirty="0" smtClean="0"/>
              <a:t> </a:t>
            </a:r>
            <a:endParaRPr lang="en-IN" dirty="0" smtClean="0"/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Inhibits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muscarinic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action of acetylcholine on structure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inervated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by post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galglionic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cholinergic nerve and on smooth muscle which respond to endogens, but not inverted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Effect of atropine </a:t>
            </a:r>
            <a:r>
              <a:rPr lang="en-US" b="1" dirty="0" err="1" smtClean="0"/>
              <a:t>sulphate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b="1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Cardiovascular  system 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Respiratory system 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Other physiological function</a:t>
            </a:r>
            <a:endParaRPr lang="en-IN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5257</TotalTime>
  <Words>247</Words>
  <Application>Microsoft Office PowerPoint</Application>
  <PresentationFormat>On-screen Show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 </vt:lpstr>
      <vt:lpstr>Slide 2</vt:lpstr>
      <vt:lpstr>Slide 3</vt:lpstr>
      <vt:lpstr> Anaesthesia  </vt:lpstr>
      <vt:lpstr>Slide 5</vt:lpstr>
      <vt:lpstr>Slide 6</vt:lpstr>
      <vt:lpstr>Slide 7</vt:lpstr>
      <vt:lpstr>       Anticholinergic agent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septic compound tibial fracture in black buck.</dc:title>
  <dc:creator>m</dc:creator>
  <cp:lastModifiedBy>m</cp:lastModifiedBy>
  <cp:revision>97</cp:revision>
  <dcterms:created xsi:type="dcterms:W3CDTF">2018-09-16T16:27:35Z</dcterms:created>
  <dcterms:modified xsi:type="dcterms:W3CDTF">2020-12-15T05:31:32Z</dcterms:modified>
</cp:coreProperties>
</file>