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57" r:id="rId4"/>
    <p:sldId id="258" r:id="rId5"/>
    <p:sldId id="259" r:id="rId6"/>
    <p:sldId id="260" r:id="rId7"/>
    <p:sldId id="263" r:id="rId8"/>
    <p:sldId id="274" r:id="rId9"/>
    <p:sldId id="264" r:id="rId10"/>
    <p:sldId id="265" r:id="rId11"/>
    <p:sldId id="278" r:id="rId12"/>
    <p:sldId id="282" r:id="rId13"/>
    <p:sldId id="281" r:id="rId14"/>
    <p:sldId id="283" r:id="rId15"/>
    <p:sldId id="266" r:id="rId16"/>
    <p:sldId id="267" r:id="rId17"/>
    <p:sldId id="269" r:id="rId18"/>
    <p:sldId id="268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609600"/>
            <a:ext cx="5950635" cy="91757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3300"/>
                </a:solidFill>
                <a:latin typeface="Berylium" pitchFamily="2" charset="0"/>
              </a:rPr>
              <a:t>Induction of parturition</a:t>
            </a:r>
            <a:endParaRPr lang="en-US" dirty="0">
              <a:solidFill>
                <a:srgbClr val="003300"/>
              </a:solidFill>
              <a:latin typeface="Berylium" pitchFamily="2" charset="0"/>
              <a:cs typeface="Andalus" panose="02020603050405020304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2600" y="4876800"/>
            <a:ext cx="32004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2060"/>
                </a:solidFill>
                <a:latin typeface="+mj-lt"/>
                <a:cs typeface="Andalus" panose="02020603050405020304" pitchFamily="18" charset="-78"/>
              </a:rPr>
              <a:t>Dr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ndalus" panose="02020603050405020304" pitchFamily="18" charset="-78"/>
              </a:rPr>
              <a:t>Alok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ndalus" panose="02020603050405020304" pitchFamily="18" charset="-78"/>
              </a:rPr>
              <a:t> Kumar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+mj-lt"/>
                <a:cs typeface="Andalus" panose="02020603050405020304" pitchFamily="18" charset="-78"/>
              </a:rPr>
              <a:t>Asst. Professor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+mj-lt"/>
                <a:cs typeface="Andalus" panose="02020603050405020304" pitchFamily="18" charset="-78"/>
              </a:rPr>
              <a:t>VGO,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ndalus" panose="02020603050405020304" pitchFamily="18" charset="-78"/>
              </a:rPr>
              <a:t>BVC, BASU</a:t>
            </a:r>
            <a:endParaRPr lang="en-US" sz="2400" b="1" dirty="0" smtClean="0">
              <a:solidFill>
                <a:srgbClr val="002060"/>
              </a:solidFill>
              <a:latin typeface="+mj-lt"/>
              <a:cs typeface="Andalus" panose="02020603050405020304" pitchFamily="18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43260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632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90601"/>
            <a:ext cx="7696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</a:rPr>
              <a:t>Hartmann </a:t>
            </a:r>
            <a:r>
              <a:rPr lang="en-US" sz="2000" b="1" i="1" dirty="0" smtClean="0">
                <a:solidFill>
                  <a:srgbClr val="002060"/>
                </a:solidFill>
              </a:rPr>
              <a:t>et al., </a:t>
            </a:r>
            <a:r>
              <a:rPr lang="en-US" sz="2000" b="1" dirty="0" smtClean="0">
                <a:solidFill>
                  <a:srgbClr val="002060"/>
                </a:solidFill>
              </a:rPr>
              <a:t>2013</a:t>
            </a:r>
            <a:r>
              <a:rPr lang="en-US" sz="2000" dirty="0" smtClean="0"/>
              <a:t>. observed that even inductions close to term pregnancy may still result in a </a:t>
            </a:r>
            <a:r>
              <a:rPr lang="en-US" sz="2000" i="1" dirty="0" smtClean="0">
                <a:solidFill>
                  <a:srgbClr val="FF0000"/>
                </a:solidFill>
              </a:rPr>
              <a:t>high incidence of placental retention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457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 </a:t>
            </a:r>
            <a:r>
              <a:rPr lang="en-US" sz="2400" b="1" dirty="0" err="1" smtClean="0"/>
              <a:t>contin</a:t>
            </a:r>
            <a:r>
              <a:rPr lang="en-US" sz="2400" b="1" dirty="0" smtClean="0"/>
              <a:t>…….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981200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Milk yield is initially affected, with a delay in reaching peak lactation, very little influence on the overall yield. 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Subsequent fertility is fairly </a:t>
            </a:r>
            <a:r>
              <a:rPr lang="en-US" sz="2000" dirty="0" smtClean="0"/>
              <a:t>normal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. </a:t>
            </a:r>
            <a:r>
              <a:rPr lang="en-US" sz="2000" dirty="0" smtClean="0"/>
              <a:t>However Cows having RFM may have </a:t>
            </a:r>
            <a:r>
              <a:rPr lang="en-US" sz="2000" b="1" i="1" dirty="0" smtClean="0">
                <a:solidFill>
                  <a:srgbClr val="FF0000"/>
                </a:solidFill>
              </a:rPr>
              <a:t>high</a:t>
            </a:r>
          </a:p>
          <a:p>
            <a:endParaRPr lang="en-US" sz="2000" b="1" i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</a:rPr>
              <a:t>calving to conception interval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</a:rPr>
              <a:t>number of services per conception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There is a reduction in the </a:t>
            </a:r>
            <a:r>
              <a:rPr lang="en-US" sz="2000" b="1" i="1" dirty="0" smtClean="0">
                <a:solidFill>
                  <a:srgbClr val="003300"/>
                </a:solidFill>
              </a:rPr>
              <a:t>quality and quantity </a:t>
            </a:r>
            <a:r>
              <a:rPr lang="en-US" sz="2000" dirty="0" smtClean="0"/>
              <a:t>of </a:t>
            </a:r>
            <a:r>
              <a:rPr lang="en-US" sz="2000" dirty="0" err="1" smtClean="0"/>
              <a:t>colostral</a:t>
            </a:r>
            <a:r>
              <a:rPr lang="en-US" sz="2000" dirty="0" smtClean="0"/>
              <a:t> </a:t>
            </a:r>
            <a:r>
              <a:rPr lang="en-US" sz="2000" dirty="0" err="1" smtClean="0"/>
              <a:t>immunoglobulins</a:t>
            </a:r>
            <a:r>
              <a:rPr lang="en-US" sz="2000" dirty="0" smtClean="0"/>
              <a:t> (mostly after use of slow-release corticosteroid preparations.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However calves passive immunity remains unaffected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91400" cy="5651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Pre-term induction of foaling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Availability of skilled </a:t>
            </a:r>
            <a:r>
              <a:rPr lang="en-US" sz="2000" dirty="0" err="1" smtClean="0"/>
              <a:t>labours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Pathological condition of mare.</a:t>
            </a:r>
          </a:p>
          <a:p>
            <a:r>
              <a:rPr lang="en-US" sz="2400" u="sng" dirty="0" smtClean="0">
                <a:solidFill>
                  <a:srgbClr val="FF0000"/>
                </a:solidFill>
              </a:rPr>
              <a:t>Preparation before induction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Examine degree of relaxation of SC ligament and cervix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Ionic composition of mammary secretion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nisys\Desktop\PRESENTATION\pm_gc275719-resiz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676400"/>
            <a:ext cx="4978402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96200" cy="717550"/>
          </a:xfrm>
        </p:spPr>
        <p:txBody>
          <a:bodyPr/>
          <a:lstStyle/>
          <a:p>
            <a:r>
              <a:rPr lang="en-US" dirty="0" smtClean="0"/>
              <a:t>                                      </a:t>
            </a:r>
            <a:r>
              <a:rPr lang="en-US" sz="2800" dirty="0" smtClean="0"/>
              <a:t>Induction with oxytocin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2766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 smtClean="0"/>
              <a:t>Based on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Direct stimulatory on myometrium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Indirect stimulation of uteroplacental prostaglandin release.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r>
              <a:rPr lang="en-US" sz="2000" dirty="0" smtClean="0"/>
              <a:t>  </a:t>
            </a:r>
            <a:r>
              <a:rPr lang="en-US" sz="2000" b="1" dirty="0" smtClean="0"/>
              <a:t>Protocol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Ripened cervix with ½ finger dilation 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I/M administration of 120 IU oxytocin  – 360 to 600 kg mare.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Foaling within 15 to 60 minutes</a:t>
            </a:r>
          </a:p>
          <a:p>
            <a:endParaRPr lang="en-US" dirty="0"/>
          </a:p>
        </p:txBody>
      </p:sp>
      <p:pic>
        <p:nvPicPr>
          <p:cNvPr id="4098" name="Picture 2" descr="C:\Users\unisys\Desktop\PRESENTATION\download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133600"/>
            <a:ext cx="4585367" cy="2666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7467600" cy="71755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            Induction with </a:t>
            </a:r>
            <a:r>
              <a:rPr lang="en-US" sz="2800" dirty="0" smtClean="0"/>
              <a:t>Corticosteroids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Dexamethasone administration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Preferable for </a:t>
            </a:r>
            <a:r>
              <a:rPr lang="en-US" sz="2000" b="1" dirty="0" smtClean="0">
                <a:solidFill>
                  <a:srgbClr val="003300"/>
                </a:solidFill>
              </a:rPr>
              <a:t>ponies</a:t>
            </a:r>
            <a:r>
              <a:rPr lang="en-US" sz="2000" dirty="0" smtClean="0"/>
              <a:t> and </a:t>
            </a:r>
            <a:r>
              <a:rPr lang="en-US" sz="2000" b="1" dirty="0" smtClean="0">
                <a:solidFill>
                  <a:srgbClr val="002060"/>
                </a:solidFill>
              </a:rPr>
              <a:t>large saddle type mares</a:t>
            </a: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Protocol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100 mg/day for 4 days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/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Foaling after 6-7 days from start of treatment</a:t>
            </a: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C:\Users\unisys\Desktop\PRESENTATION\IMG_24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24000"/>
            <a:ext cx="5111750" cy="3833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93750"/>
          </a:xfrm>
        </p:spPr>
        <p:txBody>
          <a:bodyPr/>
          <a:lstStyle/>
          <a:p>
            <a:r>
              <a:rPr lang="en-US" dirty="0" smtClean="0"/>
              <a:t> 		</a:t>
            </a:r>
            <a:r>
              <a:rPr lang="en-US" sz="2800" dirty="0" smtClean="0"/>
              <a:t>Induction with prostaglandin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49069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PGF</a:t>
            </a:r>
            <a:r>
              <a:rPr lang="en-US" sz="2000" b="1" baseline="-25000" dirty="0" smtClean="0"/>
              <a:t>2</a:t>
            </a:r>
            <a:r>
              <a:rPr lang="el-GR" sz="2000" b="1" baseline="-25000" dirty="0" smtClean="0"/>
              <a:t>α</a:t>
            </a:r>
            <a:r>
              <a:rPr lang="en-US" sz="2000" b="1" baseline="-25000" dirty="0" smtClean="0"/>
              <a:t> </a:t>
            </a:r>
          </a:p>
          <a:p>
            <a:r>
              <a:rPr lang="en-US" sz="2000" smtClean="0"/>
              <a:t> </a:t>
            </a:r>
            <a:r>
              <a:rPr lang="en-US" sz="2000" dirty="0" smtClean="0"/>
              <a:t>1.5 to 2.5 mg every 12 hours</a:t>
            </a:r>
          </a:p>
          <a:p>
            <a:endParaRPr lang="en-US" sz="2000" dirty="0" smtClean="0"/>
          </a:p>
          <a:p>
            <a:r>
              <a:rPr lang="en-US" sz="2000" b="1" dirty="0" err="1" smtClean="0">
                <a:solidFill>
                  <a:srgbClr val="002060"/>
                </a:solidFill>
              </a:rPr>
              <a:t>Fluprostenol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u="sng" dirty="0" smtClean="0">
                <a:solidFill>
                  <a:srgbClr val="002060"/>
                </a:solidFill>
              </a:rPr>
              <a:t>Period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322 and 367 days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u="sng" dirty="0" smtClean="0">
                <a:solidFill>
                  <a:srgbClr val="002060"/>
                </a:solidFill>
              </a:rPr>
              <a:t>Dose rate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250 </a:t>
            </a:r>
            <a:r>
              <a:rPr lang="el-GR" sz="2000" dirty="0" smtClean="0">
                <a:solidFill>
                  <a:srgbClr val="002060"/>
                </a:solidFill>
              </a:rPr>
              <a:t>μ</a:t>
            </a:r>
            <a:r>
              <a:rPr lang="en-US" sz="2000" dirty="0" smtClean="0">
                <a:solidFill>
                  <a:srgbClr val="002060"/>
                </a:solidFill>
              </a:rPr>
              <a:t>g to ponies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1000 </a:t>
            </a:r>
            <a:r>
              <a:rPr lang="el-GR" sz="2000" dirty="0" smtClean="0">
                <a:solidFill>
                  <a:srgbClr val="002060"/>
                </a:solidFill>
              </a:rPr>
              <a:t>μ</a:t>
            </a:r>
            <a:r>
              <a:rPr lang="en-US" sz="2000" dirty="0" smtClean="0">
                <a:solidFill>
                  <a:srgbClr val="002060"/>
                </a:solidFill>
              </a:rPr>
              <a:t>g to </a:t>
            </a:r>
            <a:r>
              <a:rPr lang="en-US" sz="2000" dirty="0" err="1" smtClean="0">
                <a:solidFill>
                  <a:srgbClr val="002060"/>
                </a:solidFill>
              </a:rPr>
              <a:t>throughbred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unisys\Desktop\PRESENTATION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9601"/>
          <a:stretch>
            <a:fillRect/>
          </a:stretch>
        </p:blipFill>
        <p:spPr bwMode="auto">
          <a:xfrm>
            <a:off x="3962400" y="2057400"/>
            <a:ext cx="4622560" cy="313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Pre- term induction of farrowing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On average 5% to 7% of all piglets are stillborn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 Interval between the birth of the first and last piglets is associated with the stillbirth </a:t>
            </a:r>
            <a:r>
              <a:rPr lang="en-US" sz="2000" dirty="0" smtClean="0"/>
              <a:t>rate.</a:t>
            </a:r>
            <a:endParaRPr lang="en-US" sz="20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Prolonged farrowing may results in an increase,  probably 80% of the stillbirths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The stillbirth rate can be reduced by intensive care and attention during </a:t>
            </a:r>
            <a:r>
              <a:rPr lang="en-US" sz="2000" dirty="0" err="1" smtClean="0"/>
              <a:t>farrowing</a:t>
            </a:r>
            <a:r>
              <a:rPr lang="en-US" sz="2000" dirty="0" smtClean="0"/>
              <a:t>.</a:t>
            </a:r>
            <a:endParaRPr lang="en-US" sz="2000" i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Major constrain is the difficulty in prediction of time of farrowing.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Solution – induction of farrowing of groups of sows at predetermined times facilitates availability of skilled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28343"/>
            <a:ext cx="7543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Group farrowing</a:t>
            </a:r>
          </a:p>
          <a:p>
            <a:r>
              <a:rPr lang="en-US" sz="2000" b="1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/>
              <a:t>facilitates multiple suckling and allows </a:t>
            </a:r>
            <a:r>
              <a:rPr lang="en-US" sz="2000" dirty="0" err="1" smtClean="0"/>
              <a:t>crossfostering</a:t>
            </a:r>
            <a:r>
              <a:rPr lang="en-US" sz="2000" dirty="0" smtClean="0"/>
              <a:t> to take place. </a:t>
            </a:r>
          </a:p>
          <a:p>
            <a:pPr algn="just"/>
            <a:r>
              <a:rPr lang="en-US" sz="2000" dirty="0" smtClean="0"/>
              <a:t>    (</a:t>
            </a:r>
            <a:r>
              <a:rPr lang="en-US" sz="2000" dirty="0" err="1" smtClean="0"/>
              <a:t>spl</a:t>
            </a:r>
            <a:r>
              <a:rPr lang="en-US" sz="2000" dirty="0" smtClean="0"/>
              <a:t>. In cases of MMA)</a:t>
            </a:r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/>
              <a:t> Groups of sows and litters can be managed on an ‘</a:t>
            </a:r>
            <a:r>
              <a:rPr lang="en-US" sz="2000" b="1" i="1" dirty="0" smtClean="0">
                <a:solidFill>
                  <a:srgbClr val="002060"/>
                </a:solidFill>
              </a:rPr>
              <a:t>all in, all out</a:t>
            </a:r>
            <a:r>
              <a:rPr lang="en-US" sz="2000" dirty="0" smtClean="0"/>
              <a:t>’ principle, therefore more hygienic management can be practiced</a:t>
            </a:r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/>
              <a:t>Group farrowing facilitates group weaning.</a:t>
            </a:r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r>
              <a:rPr lang="en-US" sz="2000" i="1" dirty="0" smtClean="0">
                <a:solidFill>
                  <a:srgbClr val="003300"/>
                </a:solidFill>
              </a:rPr>
              <a:t>It might increase the reproductive efficiency by reducing the farrowing interval by a few days.</a:t>
            </a:r>
            <a:endParaRPr lang="en-US" sz="2000" i="1" dirty="0">
              <a:solidFill>
                <a:srgbClr val="00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45720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Pre- term induction of farrowing. </a:t>
            </a:r>
            <a:r>
              <a:rPr lang="en-US" sz="2000" b="1" dirty="0" err="1" smtClean="0"/>
              <a:t>Contin</a:t>
            </a:r>
            <a:r>
              <a:rPr lang="en-US" sz="2000" b="1" dirty="0" smtClean="0"/>
              <a:t>……..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Protocols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Intramuscular administration of natural PGF2α or a synthetic analogue i.e.  Cloprostenol, on days 111 to 113 of gestation</a:t>
            </a:r>
          </a:p>
          <a:p>
            <a:r>
              <a:rPr lang="en-US" sz="2000" dirty="0" smtClean="0"/>
              <a:t> Farrowing will occur on average 28 hours later. </a:t>
            </a:r>
          </a:p>
          <a:p>
            <a:endParaRPr lang="en-US" sz="2000" dirty="0" smtClean="0"/>
          </a:p>
          <a:p>
            <a:r>
              <a:rPr lang="en-US" sz="2000" dirty="0" smtClean="0"/>
              <a:t> Thus, if procedure followed at 8 or 10 AM - majority of sows will farrow during normal working hours.</a:t>
            </a:r>
          </a:p>
          <a:p>
            <a:endParaRPr lang="en-US" sz="2000" dirty="0" smtClean="0"/>
          </a:p>
          <a:p>
            <a:r>
              <a:rPr lang="en-US" sz="2000" dirty="0" smtClean="0"/>
              <a:t>Combination therapy with administration of 20 IU of oxytocin 24 hours post  PG administration was tried with moderate effect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002060"/>
                </a:solidFill>
              </a:rPr>
              <a:t>In recent times</a:t>
            </a:r>
          </a:p>
          <a:p>
            <a:r>
              <a:rPr lang="en-US" sz="2000" dirty="0" smtClean="0"/>
              <a:t> Use of vulvar injections of a split-dose (50% of the label dose at a 6-hour interval) was recommended to obtain a higher proportion of responding </a:t>
            </a:r>
            <a:r>
              <a:rPr lang="en-US" sz="2000" dirty="0" smtClean="0"/>
              <a:t>sows.</a:t>
            </a:r>
            <a:endParaRPr lang="en-US" sz="20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	</a:t>
            </a:r>
            <a:r>
              <a:rPr lang="en-US" sz="3200" b="1" dirty="0" smtClean="0"/>
              <a:t>Pre- term induction of Lambing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457200" y="1066800"/>
            <a:ext cx="77724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indications for pre-term induction are limited because dystocia due</a:t>
            </a:r>
          </a:p>
          <a:p>
            <a:r>
              <a:rPr lang="en-US" sz="2000" dirty="0" smtClean="0"/>
              <a:t>to fetomaternal disproportion is not as common as in cows.</a:t>
            </a:r>
          </a:p>
          <a:p>
            <a:endParaRPr lang="en-US" sz="2000" dirty="0" smtClean="0"/>
          </a:p>
          <a:p>
            <a:r>
              <a:rPr lang="en-US" sz="2000" dirty="0" smtClean="0"/>
              <a:t>However, lambing at day time with available skilled labor is important indication</a:t>
            </a:r>
          </a:p>
          <a:p>
            <a:endParaRPr lang="en-US" sz="2000" dirty="0" smtClean="0"/>
          </a:p>
          <a:p>
            <a:r>
              <a:rPr lang="en-US" sz="2000" b="1" dirty="0" smtClean="0"/>
              <a:t>Limitation</a:t>
            </a:r>
          </a:p>
          <a:p>
            <a:r>
              <a:rPr lang="en-US" sz="2000" dirty="0" smtClean="0"/>
              <a:t>Shortening of gestation length by more than 7 to 10 days may lead to increased lamb mortality.</a:t>
            </a:r>
          </a:p>
          <a:p>
            <a:endParaRPr lang="en-US" sz="2000" dirty="0" smtClean="0"/>
          </a:p>
          <a:p>
            <a:r>
              <a:rPr lang="en-US" sz="2000" b="1" dirty="0" smtClean="0"/>
              <a:t>Protocol – 1. Administration of Corticosteroid – </a:t>
            </a:r>
          </a:p>
          <a:p>
            <a:endParaRPr lang="en-US" sz="2000" b="1" dirty="0" smtClean="0"/>
          </a:p>
          <a:p>
            <a:r>
              <a:rPr lang="en-US" sz="2000" dirty="0" smtClean="0"/>
              <a:t>corticosteroids such as </a:t>
            </a:r>
            <a:r>
              <a:rPr lang="en-US" sz="2000" dirty="0" err="1" smtClean="0"/>
              <a:t>dexamethasone</a:t>
            </a:r>
            <a:r>
              <a:rPr lang="en-US" sz="2000" dirty="0" smtClean="0"/>
              <a:t>, </a:t>
            </a:r>
            <a:r>
              <a:rPr lang="en-US" sz="2000" dirty="0" err="1" smtClean="0"/>
              <a:t>flumethasone</a:t>
            </a:r>
            <a:r>
              <a:rPr lang="en-US" sz="2000" dirty="0" smtClean="0"/>
              <a:t>, and </a:t>
            </a:r>
            <a:r>
              <a:rPr lang="en-US" sz="2000" dirty="0" err="1" smtClean="0"/>
              <a:t>betamethasone</a:t>
            </a:r>
            <a:r>
              <a:rPr lang="en-US" sz="2000" dirty="0" smtClean="0"/>
              <a:t> are given by a single I/M injection within 5 days of term, normal parturition occurs in 2 to 3 days.</a:t>
            </a:r>
          </a:p>
          <a:p>
            <a:endParaRPr lang="en-US" sz="20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7620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Protocol – 2. Administration of </a:t>
            </a:r>
            <a:r>
              <a:rPr lang="el-GR" sz="2000" b="1" dirty="0" smtClean="0"/>
              <a:t>3β-</a:t>
            </a:r>
            <a:r>
              <a:rPr lang="en-US" sz="2000" b="1" dirty="0" err="1" smtClean="0"/>
              <a:t>hydroxysteroid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dehydrogenase</a:t>
            </a:r>
            <a:r>
              <a:rPr lang="en-US" sz="2000" b="1" dirty="0" smtClean="0"/>
              <a:t> inhibitor.</a:t>
            </a:r>
          </a:p>
          <a:p>
            <a:pPr algn="just"/>
            <a:endParaRPr lang="en-US" sz="2000" b="1" dirty="0" smtClean="0"/>
          </a:p>
          <a:p>
            <a:pPr algn="just"/>
            <a:r>
              <a:rPr lang="en-US" sz="2000" b="1" dirty="0" smtClean="0"/>
              <a:t> </a:t>
            </a:r>
            <a:r>
              <a:rPr lang="en-US" sz="2000" dirty="0" err="1" smtClean="0"/>
              <a:t>Epostone</a:t>
            </a:r>
            <a:r>
              <a:rPr lang="en-US" sz="2000" dirty="0" smtClean="0"/>
              <a:t> administration via oral, I/V, or I/M route between days 136 and 142, birth of viable lambs occurred between 33 to 36 hours after application.</a:t>
            </a:r>
          </a:p>
          <a:p>
            <a:pPr algn="just"/>
            <a:endParaRPr lang="en-US" sz="2000" b="1" dirty="0" smtClean="0"/>
          </a:p>
          <a:p>
            <a:pPr algn="just"/>
            <a:r>
              <a:rPr lang="en-US" sz="2000" b="1" dirty="0" smtClean="0"/>
              <a:t>Protocol – 3. Administration of </a:t>
            </a:r>
            <a:r>
              <a:rPr lang="en-US" sz="2000" b="1" dirty="0" err="1" smtClean="0"/>
              <a:t>progesteron</a:t>
            </a:r>
            <a:r>
              <a:rPr lang="en-US" sz="2000" b="1" dirty="0" smtClean="0"/>
              <a:t> receptor antagonist.</a:t>
            </a:r>
          </a:p>
          <a:p>
            <a:pPr algn="just"/>
            <a:endParaRPr lang="en-US" sz="2000" b="1" dirty="0" smtClean="0"/>
          </a:p>
          <a:p>
            <a:pPr algn="just"/>
            <a:r>
              <a:rPr lang="en-US" sz="2000" dirty="0" smtClean="0"/>
              <a:t> I/M injection of RU 486, both on day 144 and 145 days of pregnancy,   significantly advanced the birth of viable lambs.</a:t>
            </a:r>
          </a:p>
          <a:p>
            <a:pPr algn="just"/>
            <a:endParaRPr lang="en-US" sz="2000" b="1" dirty="0" smtClean="0"/>
          </a:p>
          <a:p>
            <a:pPr algn="just"/>
            <a:r>
              <a:rPr lang="en-US" sz="2000" i="1" dirty="0" smtClean="0">
                <a:solidFill>
                  <a:srgbClr val="002060"/>
                </a:solidFill>
              </a:rPr>
              <a:t>Very </a:t>
            </a:r>
            <a:r>
              <a:rPr lang="en-US" sz="2000" i="1" dirty="0" smtClean="0">
                <a:solidFill>
                  <a:srgbClr val="002060"/>
                </a:solidFill>
              </a:rPr>
              <a:t>recently</a:t>
            </a:r>
            <a:endParaRPr lang="en-US" sz="2000" i="1" dirty="0" smtClean="0">
              <a:solidFill>
                <a:srgbClr val="002060"/>
              </a:solidFill>
            </a:endParaRPr>
          </a:p>
          <a:p>
            <a:pPr algn="just"/>
            <a:endParaRPr lang="en-US" sz="2000" i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/>
              <a:t> Two injections (on day 140 and 141) of aglepristone (5 or 10 mg/kg body weight)</a:t>
            </a:r>
          </a:p>
          <a:p>
            <a:pPr algn="just"/>
            <a:endParaRPr lang="en-US" sz="20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/>
              <a:t> Precisely controlled the lambing time without any adverse side effects in either mothers or lambs.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72400" cy="79375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                   Pre-term induction of parturition/calving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00"/>
                </a:solidFill>
              </a:rPr>
              <a:t> </a:t>
            </a:r>
            <a:r>
              <a:rPr lang="en-US" sz="2400" b="1" dirty="0" smtClean="0">
                <a:solidFill>
                  <a:srgbClr val="003300"/>
                </a:solidFill>
              </a:rPr>
              <a:t>Indications: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3300"/>
                </a:solidFill>
              </a:rPr>
              <a:t>Pasture availability</a:t>
            </a:r>
          </a:p>
          <a:p>
            <a:endParaRPr lang="en-US" sz="2000" b="1" dirty="0" smtClean="0">
              <a:solidFill>
                <a:srgbClr val="0033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3300"/>
                </a:solidFill>
              </a:rPr>
              <a:t>Availability of skilled labour</a:t>
            </a:r>
          </a:p>
          <a:p>
            <a:endParaRPr lang="en-US" sz="2000" b="1" dirty="0" smtClean="0">
              <a:solidFill>
                <a:srgbClr val="0033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</a:rPr>
              <a:t>Reduced body weight and size -  fetomaternal disproportion</a:t>
            </a:r>
          </a:p>
          <a:p>
            <a:endParaRPr lang="en-US" sz="2000" b="1" dirty="0" smtClean="0">
              <a:solidFill>
                <a:srgbClr val="0033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Pathological condition  </a:t>
            </a:r>
            <a:r>
              <a:rPr lang="en-US" sz="2000" b="1" dirty="0" smtClean="0">
                <a:solidFill>
                  <a:srgbClr val="003300"/>
                </a:solidFill>
              </a:rPr>
              <a:t>- termination – alleviation of condition of dam</a:t>
            </a:r>
          </a:p>
          <a:p>
            <a:endParaRPr lang="en-US" b="1" dirty="0" smtClean="0">
              <a:solidFill>
                <a:srgbClr val="003300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905000"/>
            <a:ext cx="5111750" cy="38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Pre- term induction of Kidding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457200" y="1676400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smtClean="0"/>
              <a:t>Preterm induction of parturition in goats can be achieved by administration of</a:t>
            </a:r>
          </a:p>
          <a:p>
            <a:pPr algn="just"/>
            <a:endParaRPr lang="en-US" sz="20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/>
              <a:t>Luteolytic dose of natural prostaglandin F2</a:t>
            </a:r>
            <a:r>
              <a:rPr lang="el-GR" sz="2000" dirty="0" smtClean="0"/>
              <a:t>α</a:t>
            </a:r>
            <a:endParaRPr lang="en-US" sz="2000" dirty="0" smtClean="0"/>
          </a:p>
          <a:p>
            <a:pPr algn="just"/>
            <a:endParaRPr lang="en-US" sz="20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/>
              <a:t>Synthetic analogues </a:t>
            </a:r>
            <a:r>
              <a:rPr lang="en-US" sz="2000" dirty="0" err="1" smtClean="0"/>
              <a:t>Cloprostenol</a:t>
            </a:r>
            <a:r>
              <a:rPr lang="en-US" sz="2000" dirty="0" smtClean="0"/>
              <a:t> 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pPr algn="just"/>
            <a:endParaRPr lang="en-US" sz="20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/>
              <a:t>Parturition of 80% of the treated animals commenced 30 and 40 hours post treatment on day 145 of gestation.</a:t>
            </a:r>
          </a:p>
          <a:p>
            <a:pPr algn="just"/>
            <a:endParaRPr lang="en-US" sz="20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/>
              <a:t>Unlike cattle Dystocia and retention of the fetal membranes did not occur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Preterm induction of parturition in farm animal often required and can be practiced with precautions based on indications.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More research in this area with various protocols may facilitate better farm management with less chances of dystocia and perinatal deaths.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latin typeface="Blackadder ITC" pitchFamily="82" charset="0"/>
              </a:rPr>
              <a:t>Thank you</a:t>
            </a:r>
            <a:endParaRPr lang="en-US" sz="7200" b="1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pic>
        <p:nvPicPr>
          <p:cNvPr id="1026" name="Picture 2" descr="C:\Users\unisys\Downloads\IMG_20190425_0118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05000"/>
            <a:ext cx="4038600" cy="3960072"/>
          </a:xfrm>
          <a:prstGeom prst="rect">
            <a:avLst/>
          </a:prstGeom>
          <a:noFill/>
        </p:spPr>
      </p:pic>
      <p:pic>
        <p:nvPicPr>
          <p:cNvPr id="1027" name="Picture 3" descr="C:\Users\unisys\Downloads\IMG-20190322-WA0025.jpg"/>
          <p:cNvPicPr>
            <a:picLocks noChangeAspect="1" noChangeArrowheads="1"/>
          </p:cNvPicPr>
          <p:nvPr/>
        </p:nvPicPr>
        <p:blipFill>
          <a:blip r:embed="rId3"/>
          <a:srcRect t="23077" b="24615"/>
          <a:stretch>
            <a:fillRect/>
          </a:stretch>
        </p:blipFill>
        <p:spPr bwMode="auto">
          <a:xfrm>
            <a:off x="228600" y="1828800"/>
            <a:ext cx="4394947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Period of induction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Induction should be carried out after 260 to 265 days to a apparently </a:t>
            </a:r>
            <a:r>
              <a:rPr lang="en-US" sz="2000" dirty="0" smtClean="0">
                <a:solidFill>
                  <a:schemeClr val="tx2"/>
                </a:solidFill>
              </a:rPr>
              <a:t>healthy</a:t>
            </a:r>
            <a:r>
              <a:rPr lang="en-US" sz="2000" dirty="0" smtClean="0"/>
              <a:t> cow.</a:t>
            </a:r>
          </a:p>
          <a:p>
            <a:r>
              <a:rPr lang="en-US" sz="2000" dirty="0" smtClean="0"/>
              <a:t>In pathogenic condition, can be done at any stage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i="1" dirty="0" smtClean="0">
                <a:solidFill>
                  <a:srgbClr val="FF0000"/>
                </a:solidFill>
              </a:rPr>
              <a:t>Induction before 95% of the breed’s normal gestation  may lead to – 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Birth of a small, weak calf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Poor chances of </a:t>
            </a:r>
            <a:r>
              <a:rPr lang="en-US" sz="2000" dirty="0" smtClean="0"/>
              <a:t>survival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Protocol of induction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dirty="0" smtClean="0"/>
              <a:t>Administration of corticosteroid –</a:t>
            </a:r>
          </a:p>
          <a:p>
            <a:pPr>
              <a:buNone/>
            </a:pPr>
            <a:endParaRPr lang="en-US" sz="2900" b="1" dirty="0" smtClean="0"/>
          </a:p>
          <a:p>
            <a:r>
              <a:rPr lang="en-US" sz="2900" dirty="0" smtClean="0"/>
              <a:t> Short, medium and long acting corticosteroids can be administered.</a:t>
            </a:r>
          </a:p>
          <a:p>
            <a:pPr>
              <a:buNone/>
            </a:pPr>
            <a:endParaRPr lang="en-US" sz="2900" dirty="0" smtClean="0"/>
          </a:p>
          <a:p>
            <a:r>
              <a:rPr lang="en-US" sz="2900" dirty="0" smtClean="0"/>
              <a:t>The effectiveness of the corticosteroid is believed to be dependent on the </a:t>
            </a:r>
          </a:p>
          <a:p>
            <a:pPr>
              <a:buNone/>
            </a:pPr>
            <a:r>
              <a:rPr lang="en-US" sz="2900" i="1" dirty="0" smtClean="0"/>
              <a:t>	</a:t>
            </a:r>
            <a:r>
              <a:rPr lang="en-US" sz="2900" b="1" i="1" dirty="0" smtClean="0">
                <a:solidFill>
                  <a:srgbClr val="0070C0"/>
                </a:solidFill>
              </a:rPr>
              <a:t>Permeability of the ruminant placenta to the molecule</a:t>
            </a:r>
            <a:r>
              <a:rPr lang="en-US" sz="29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en-US" sz="2900" dirty="0" smtClean="0"/>
          </a:p>
          <a:p>
            <a:r>
              <a:rPr lang="en-US" sz="2900" dirty="0" smtClean="0"/>
              <a:t> In cows, corticosteroid can apparently be active for more than a month before full term.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At a normal therapeutic dose rate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					</a:t>
            </a:r>
          </a:p>
          <a:p>
            <a:pPr>
              <a:buNone/>
            </a:pPr>
            <a:r>
              <a:rPr lang="en-US" sz="2200" dirty="0" smtClean="0"/>
              <a:t>								</a:t>
            </a:r>
            <a:r>
              <a:rPr lang="en-US" sz="2200" dirty="0" smtClean="0"/>
              <a:t>(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4495800"/>
          <a:ext cx="617220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373"/>
                <a:gridCol w="2546033"/>
                <a:gridCol w="2931795"/>
              </a:tblGrid>
              <a:tr h="323850">
                <a:tc>
                  <a:txBody>
                    <a:bodyPr/>
                    <a:lstStyle/>
                    <a:p>
                      <a:r>
                        <a:rPr lang="en-US" dirty="0" smtClean="0"/>
                        <a:t>S 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corticosteroid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Latent period (in days)</a:t>
                      </a:r>
                      <a:endParaRPr lang="en-US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acting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11 - 18</a:t>
                      </a:r>
                      <a:endParaRPr lang="en-US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 acting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5 - 11</a:t>
                      </a:r>
                      <a:endParaRPr lang="en-US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 acting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1 - 6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ea typeface="+mn-ea"/>
                <a:cs typeface="+mn-cs"/>
              </a:rPr>
              <a:t>Conti……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Dexamethasone, Betamethasone and flumethasone produces reliable and predictable results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Most commonly used is Betamethasone at total dose 35 mg.</a:t>
            </a:r>
          </a:p>
          <a:p>
            <a:pPr>
              <a:buNone/>
            </a:pPr>
            <a:r>
              <a:rPr lang="en-US" sz="2000" dirty="0" smtClean="0"/>
              <a:t> 	</a:t>
            </a:r>
            <a:r>
              <a:rPr lang="en-US" sz="2400" b="1" i="1" dirty="0" smtClean="0">
                <a:solidFill>
                  <a:srgbClr val="FF0000"/>
                </a:solidFill>
              </a:rPr>
              <a:t>Short acting corticosteroid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less effective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RFM remains a consistent feature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Calf viability  is more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None/>
            </a:pPr>
            <a:r>
              <a:rPr lang="en-US" sz="2400" b="1" i="1" dirty="0" smtClean="0">
                <a:solidFill>
                  <a:srgbClr val="002060"/>
                </a:solidFill>
              </a:rPr>
              <a:t>   Long acting corticosteroid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 high perinatal mortality rate.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b="1" i="1" dirty="0" smtClean="0">
                <a:solidFill>
                  <a:srgbClr val="002060"/>
                </a:solidFill>
              </a:rPr>
              <a:t>Corticosteroids are also immunosuppressive – combined with Broad spectrum antibiotics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609600" y="54864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Administration of Prostaglandins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PGF2α and the analogues have been successfully used from about 275 days of gestation with a latent period of 2 to 3 days.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                                                                                            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Good results have been obtained by using a combination of corticosteroid and prostaglandin.</a:t>
            </a:r>
          </a:p>
          <a:p>
            <a:endParaRPr lang="en-US" sz="2000" dirty="0" smtClean="0"/>
          </a:p>
          <a:p>
            <a:r>
              <a:rPr lang="en-US" sz="2000" i="1" dirty="0" smtClean="0">
                <a:solidFill>
                  <a:srgbClr val="002060"/>
                </a:solidFill>
              </a:rPr>
              <a:t>Experimental use of the progesterone receptor antagonist i.e. aglepristone demonstrated </a:t>
            </a:r>
          </a:p>
          <a:p>
            <a:pPr>
              <a:buNone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Initiation of calving with cervical opening but impaired expulsion of the calves due to </a:t>
            </a:r>
            <a:r>
              <a:rPr lang="en-US" sz="2000" b="1" i="1" dirty="0" smtClean="0">
                <a:solidFill>
                  <a:srgbClr val="FF0000"/>
                </a:solidFill>
              </a:rPr>
              <a:t>insufficient myometrial contractility. </a:t>
            </a:r>
          </a:p>
          <a:p>
            <a:pPr marL="457200" indent="-457200"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                                                                                                </a:t>
            </a:r>
            <a:endParaRPr lang="en-US" sz="2000" b="1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838200"/>
            <a:ext cx="257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/>
              <a:t>long-acting corticosteroid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5002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</a:rPr>
              <a:t>Protocol 1 (250-260 days of gestation)</a:t>
            </a:r>
            <a:endParaRPr lang="en-US" sz="2400" b="1" dirty="0">
              <a:solidFill>
                <a:srgbClr val="0033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581400" y="1219200"/>
            <a:ext cx="76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2133600"/>
            <a:ext cx="3589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short-acting corticosteroid or PGF2</a:t>
            </a:r>
            <a:r>
              <a:rPr lang="el-GR" dirty="0" smtClean="0"/>
              <a:t>α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533400" y="2743200"/>
            <a:ext cx="5195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3300"/>
                </a:solidFill>
              </a:rPr>
              <a:t>Protocol 2 ( after 270 days of gestation)</a:t>
            </a:r>
            <a:endParaRPr lang="en-US" sz="2400" b="1" dirty="0">
              <a:solidFill>
                <a:srgbClr val="0033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3276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medium-acting corticosteroid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3886200" y="3733800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81200" y="4495800"/>
            <a:ext cx="4368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either a short-acting corticosteroid or PGF2α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14800" y="3810000"/>
            <a:ext cx="2879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Absence of calving for 8 days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1" y="50292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After 275 days of gestation PGF2α or short- or medium-acting corticosteroids are effective on their own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1447800"/>
            <a:ext cx="2883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Absence of calving for 8 days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72400" cy="641350"/>
          </a:xfrm>
        </p:spPr>
        <p:txBody>
          <a:bodyPr/>
          <a:lstStyle/>
          <a:p>
            <a:r>
              <a:rPr lang="en-US" dirty="0" smtClean="0"/>
              <a:t>			</a:t>
            </a:r>
            <a:r>
              <a:rPr lang="en-US" sz="2800" dirty="0" smtClean="0"/>
              <a:t> BUFFALOES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733800" cy="4906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Protocol A</a:t>
            </a:r>
            <a:r>
              <a:rPr lang="en-US" sz="2400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sz="2000" dirty="0" smtClean="0"/>
              <a:t>Gestation length less than 300 )</a:t>
            </a:r>
          </a:p>
          <a:p>
            <a:r>
              <a:rPr lang="en-US" sz="2000" dirty="0" smtClean="0"/>
              <a:t>Dexamethasone 20 mg + PGF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 Alpha 25 mg, </a:t>
            </a:r>
            <a:r>
              <a:rPr lang="en-US" sz="2000" dirty="0" err="1" smtClean="0"/>
              <a:t>i</a:t>
            </a:r>
            <a:r>
              <a:rPr lang="en-US" sz="2000" dirty="0" smtClean="0"/>
              <a:t>/m</a:t>
            </a:r>
          </a:p>
          <a:p>
            <a:endParaRPr lang="en-US" dirty="0" smtClean="0"/>
          </a:p>
          <a:p>
            <a:r>
              <a:rPr lang="en-US" sz="2400" b="1" dirty="0" smtClean="0"/>
              <a:t>Protocol B</a:t>
            </a:r>
          </a:p>
          <a:p>
            <a:r>
              <a:rPr lang="en-US" sz="2000" dirty="0" smtClean="0"/>
              <a:t>(Gestation length more than 300 )</a:t>
            </a:r>
          </a:p>
          <a:p>
            <a:r>
              <a:rPr lang="en-US" sz="2000" dirty="0" smtClean="0"/>
              <a:t>Dexamethasone 20 mg , </a:t>
            </a:r>
            <a:r>
              <a:rPr lang="en-US" sz="2000" dirty="0" err="1" smtClean="0"/>
              <a:t>i</a:t>
            </a:r>
            <a:r>
              <a:rPr lang="en-US" sz="2000" dirty="0" smtClean="0"/>
              <a:t>/m</a:t>
            </a:r>
          </a:p>
          <a:p>
            <a:endParaRPr lang="en-US" sz="1800" dirty="0" smtClean="0">
              <a:solidFill>
                <a:srgbClr val="0070C0"/>
              </a:solidFill>
            </a:endParaRPr>
          </a:p>
          <a:p>
            <a:r>
              <a:rPr lang="en-US" sz="2400" b="1" dirty="0" smtClean="0"/>
              <a:t>Protocol C</a:t>
            </a:r>
          </a:p>
          <a:p>
            <a:r>
              <a:rPr lang="en-US" sz="2000" dirty="0" smtClean="0"/>
              <a:t>(Gestation length 290-295)</a:t>
            </a:r>
          </a:p>
          <a:p>
            <a:r>
              <a:rPr lang="en-US" sz="2000" dirty="0" err="1" smtClean="0"/>
              <a:t>Estrumate</a:t>
            </a:r>
            <a:r>
              <a:rPr lang="en-US" sz="2000" dirty="0" smtClean="0"/>
              <a:t> 750µg  + Dexamethasone 40mg. IM</a:t>
            </a:r>
          </a:p>
          <a:p>
            <a:endParaRPr lang="en-US" sz="1800" dirty="0" smtClean="0">
              <a:solidFill>
                <a:srgbClr val="0070C0"/>
              </a:solidFill>
            </a:endParaRPr>
          </a:p>
          <a:p>
            <a:endParaRPr lang="en-US" sz="2000" b="1" dirty="0"/>
          </a:p>
        </p:txBody>
      </p:sp>
      <p:pic>
        <p:nvPicPr>
          <p:cNvPr id="1026" name="Picture 2" descr="C:\Users\unisys\Downloads\IMG-20190221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49" t="6498" r="18773" b="6859"/>
          <a:stretch>
            <a:fillRect/>
          </a:stretch>
        </p:blipFill>
        <p:spPr bwMode="auto">
          <a:xfrm>
            <a:off x="4373880" y="1600200"/>
            <a:ext cx="420624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609600"/>
            <a:ext cx="8162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dirty="0" smtClean="0"/>
              <a:t>Protocol 3  (Clinical reports- pathological conditions in cows and buffaloes) 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Intramuscular administration of following therapeutic agents: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synthetic prostaglandin (PGF2</a:t>
            </a:r>
            <a:r>
              <a:rPr lang="el-GR" sz="2000" dirty="0" smtClean="0"/>
              <a:t>α) </a:t>
            </a:r>
            <a:r>
              <a:rPr lang="en-US" sz="2000" dirty="0" smtClean="0"/>
              <a:t>i.e. Cloprostenol Na @ 500 ug.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Valethamate bromide @ 48 mg.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Dexamethasone @40 mg.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Estradiol valerate @ 30mg</a:t>
            </a:r>
            <a:r>
              <a:rPr lang="en-US" sz="2000" dirty="0" smtClean="0">
                <a:solidFill>
                  <a:srgbClr val="0070C0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81000" y="34290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Disadvantages of preterm induction of calving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381000" y="4038600"/>
            <a:ext cx="7391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It is not always effective.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The birth weight of the calf is lower than it would have been at    </a:t>
            </a:r>
          </a:p>
          <a:p>
            <a:r>
              <a:rPr lang="en-US" sz="2000" dirty="0" smtClean="0"/>
              <a:t>     term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There is also a high incidence of retained fetal membranes, up to </a:t>
            </a:r>
          </a:p>
          <a:p>
            <a:r>
              <a:rPr lang="en-US" sz="2000" dirty="0" smtClean="0"/>
              <a:t>     53% when ‘short-acting’ preparations are used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1252</Words>
  <Application>Microsoft Office PowerPoint</Application>
  <PresentationFormat>On-screen Show (4:3)</PresentationFormat>
  <Paragraphs>247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                   Pre-term induction of parturition/calving</vt:lpstr>
      <vt:lpstr>Period of induction</vt:lpstr>
      <vt:lpstr>Protocol of induction</vt:lpstr>
      <vt:lpstr>Conti……</vt:lpstr>
      <vt:lpstr>Administration of Prostaglandins</vt:lpstr>
      <vt:lpstr>Slide 7</vt:lpstr>
      <vt:lpstr>    BUFFALOES</vt:lpstr>
      <vt:lpstr>Slide 9</vt:lpstr>
      <vt:lpstr>Slide 10</vt:lpstr>
      <vt:lpstr>Pre-term induction of foaling</vt:lpstr>
      <vt:lpstr>                                      Induction with oxytocin</vt:lpstr>
      <vt:lpstr>            Induction with Corticosteroids</vt:lpstr>
      <vt:lpstr>   Induction with prostaglandin</vt:lpstr>
      <vt:lpstr>Pre- term induction of farrowing</vt:lpstr>
      <vt:lpstr>Slide 16</vt:lpstr>
      <vt:lpstr>Protocols</vt:lpstr>
      <vt:lpstr>Slide 18</vt:lpstr>
      <vt:lpstr>Slide 19</vt:lpstr>
      <vt:lpstr>Slide 20</vt:lpstr>
      <vt:lpstr>Summary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Preterm induction of parturition</dc:title>
  <dc:creator>dr alok shukla</dc:creator>
  <cp:lastModifiedBy>Alok</cp:lastModifiedBy>
  <cp:revision>92</cp:revision>
  <dcterms:created xsi:type="dcterms:W3CDTF">2006-08-16T00:00:00Z</dcterms:created>
  <dcterms:modified xsi:type="dcterms:W3CDTF">2020-12-23T06:56:56Z</dcterms:modified>
</cp:coreProperties>
</file>