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9" r:id="rId23"/>
    <p:sldId id="277" r:id="rId24"/>
    <p:sldId id="280" r:id="rId25"/>
    <p:sldId id="281" r:id="rId26"/>
    <p:sldId id="282" r:id="rId27"/>
    <p:sldId id="283" r:id="rId28"/>
    <p:sldId id="27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12/14/2020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70926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59450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12/14/2020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02925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12/14/2020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1423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12/14/2020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6375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1386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12/14/2020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8777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12/14/2020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17395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12/14/2020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11421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12/14/2020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860807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12/14/2020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3987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ED291B17-9318-49DB-B28B-6E5994AE9581}" type="datetime1">
              <a:rPr lang="en-US" smtClean="0"/>
              <a:t>12/14/2020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662516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hf sldNum="0" hdr="0" ftr="0" dt="0"/>
  <p:txStyles>
    <p:titleStyle>
      <a:lvl1pPr algn="l" defTabSz="457200" rtl="0" eaLnBrk="1" latinLnBrk="0" hangingPunct="1">
        <a:lnSpc>
          <a:spcPct val="90000"/>
        </a:lnSpc>
        <a:spcBef>
          <a:spcPct val="0"/>
        </a:spcBef>
        <a:buNone/>
        <a:defRPr sz="27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2D4960A-896E-4F6B-BF65-B4662AC9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pic>
        <p:nvPicPr>
          <p:cNvPr id="4" name="Picture 3">
            <a:extLst>
              <a:ext uri="{FF2B5EF4-FFF2-40B4-BE49-F238E27FC236}">
                <a16:creationId xmlns:a16="http://schemas.microsoft.com/office/drawing/2014/main" id="{BFC3BCF9-E4F0-47BD-9003-B7B947F005DF}"/>
              </a:ext>
            </a:extLst>
          </p:cNvPr>
          <p:cNvPicPr>
            <a:picLocks noChangeAspect="1"/>
          </p:cNvPicPr>
          <p:nvPr/>
        </p:nvPicPr>
        <p:blipFill rotWithShape="1">
          <a:blip r:embed="rId2"/>
          <a:srcRect l="10198" r="12623" b="1"/>
          <a:stretch/>
        </p:blipFill>
        <p:spPr>
          <a:xfrm>
            <a:off x="453302" y="457200"/>
            <a:ext cx="7588885" cy="5899650"/>
          </a:xfrm>
          <a:prstGeom prst="rect">
            <a:avLst/>
          </a:prstGeom>
        </p:spPr>
      </p:pic>
      <p:sp>
        <p:nvSpPr>
          <p:cNvPr id="20" name="Rectangle 19">
            <a:extLst>
              <a:ext uri="{FF2B5EF4-FFF2-40B4-BE49-F238E27FC236}">
                <a16:creationId xmlns:a16="http://schemas.microsoft.com/office/drawing/2014/main" id="{5684944A-8803-462C-84C5-4576C56A7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AE5CF1C-6F1A-4B4A-A55E-A272ACFDC174}"/>
              </a:ext>
            </a:extLst>
          </p:cNvPr>
          <p:cNvSpPr>
            <a:spLocks noGrp="1"/>
          </p:cNvSpPr>
          <p:nvPr>
            <p:ph type="ctrTitle"/>
          </p:nvPr>
        </p:nvSpPr>
        <p:spPr>
          <a:xfrm>
            <a:off x="8372723" y="850791"/>
            <a:ext cx="3202016" cy="4198288"/>
          </a:xfrm>
        </p:spPr>
        <p:txBody>
          <a:bodyPr anchor="ctr">
            <a:normAutofit/>
          </a:bodyPr>
          <a:lstStyle/>
          <a:p>
            <a:r>
              <a:rPr lang="en-IN">
                <a:solidFill>
                  <a:srgbClr val="FFFFFF"/>
                </a:solidFill>
              </a:rPr>
              <a:t>Properties of Proteins</a:t>
            </a:r>
          </a:p>
        </p:txBody>
      </p:sp>
      <p:sp>
        <p:nvSpPr>
          <p:cNvPr id="22" name="Rectangle 21">
            <a:extLst>
              <a:ext uri="{FF2B5EF4-FFF2-40B4-BE49-F238E27FC236}">
                <a16:creationId xmlns:a16="http://schemas.microsoft.com/office/drawing/2014/main" id="{E07F3B49-8C20-42F5-831D-59306D05F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367338"/>
            <a:ext cx="3618828"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CB1B6951-49B5-4780-928D-F9807807227D}"/>
              </a:ext>
            </a:extLst>
          </p:cNvPr>
          <p:cNvSpPr>
            <a:spLocks noGrp="1"/>
          </p:cNvSpPr>
          <p:nvPr>
            <p:ph type="subTitle" idx="1"/>
          </p:nvPr>
        </p:nvSpPr>
        <p:spPr>
          <a:xfrm>
            <a:off x="8372723" y="5545331"/>
            <a:ext cx="3202016" cy="649222"/>
          </a:xfrm>
          <a:noFill/>
        </p:spPr>
        <p:txBody>
          <a:bodyPr anchor="ctr">
            <a:normAutofit/>
          </a:bodyPr>
          <a:lstStyle/>
          <a:p>
            <a:endParaRPr lang="en-IN" sz="1800">
              <a:solidFill>
                <a:srgbClr val="FFFFFF">
                  <a:alpha val="75000"/>
                </a:srgbClr>
              </a:solidFill>
            </a:endParaRPr>
          </a:p>
        </p:txBody>
      </p:sp>
    </p:spTree>
    <p:extLst>
      <p:ext uri="{BB962C8B-B14F-4D97-AF65-F5344CB8AC3E}">
        <p14:creationId xmlns:p14="http://schemas.microsoft.com/office/powerpoint/2010/main" val="929252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BB4697C-75DC-4917-9A52-6357DBD5CC87}"/>
              </a:ext>
            </a:extLst>
          </p:cNvPr>
          <p:cNvPicPr>
            <a:picLocks noChangeAspect="1"/>
          </p:cNvPicPr>
          <p:nvPr/>
        </p:nvPicPr>
        <p:blipFill>
          <a:blip r:embed="rId2"/>
          <a:stretch>
            <a:fillRect/>
          </a:stretch>
        </p:blipFill>
        <p:spPr>
          <a:xfrm>
            <a:off x="6676275" y="2153855"/>
            <a:ext cx="4755292" cy="3596952"/>
          </a:xfrm>
          <a:prstGeom prst="rect">
            <a:avLst/>
          </a:prstGeom>
        </p:spPr>
      </p:pic>
      <p:sp>
        <p:nvSpPr>
          <p:cNvPr id="7" name="Title 6">
            <a:extLst>
              <a:ext uri="{FF2B5EF4-FFF2-40B4-BE49-F238E27FC236}">
                <a16:creationId xmlns:a16="http://schemas.microsoft.com/office/drawing/2014/main" id="{6E26C008-B78A-478C-8A26-2511ABF122F2}"/>
              </a:ext>
            </a:extLst>
          </p:cNvPr>
          <p:cNvSpPr>
            <a:spLocks noGrp="1"/>
          </p:cNvSpPr>
          <p:nvPr>
            <p:ph type="title"/>
          </p:nvPr>
        </p:nvSpPr>
        <p:spPr>
          <a:xfrm>
            <a:off x="581192" y="702156"/>
            <a:ext cx="11029616" cy="983769"/>
          </a:xfrm>
        </p:spPr>
        <p:txBody>
          <a:bodyPr/>
          <a:lstStyle/>
          <a:p>
            <a:r>
              <a:rPr lang="en-IN" dirty="0"/>
              <a:t>Denaturing agents</a:t>
            </a:r>
          </a:p>
        </p:txBody>
      </p:sp>
      <p:sp>
        <p:nvSpPr>
          <p:cNvPr id="8" name="Content Placeholder 7">
            <a:extLst>
              <a:ext uri="{FF2B5EF4-FFF2-40B4-BE49-F238E27FC236}">
                <a16:creationId xmlns:a16="http://schemas.microsoft.com/office/drawing/2014/main" id="{7D3D7CA4-04A5-4E64-9B6F-C73E6B05579A}"/>
              </a:ext>
            </a:extLst>
          </p:cNvPr>
          <p:cNvSpPr>
            <a:spLocks noGrp="1"/>
          </p:cNvSpPr>
          <p:nvPr>
            <p:ph idx="1"/>
          </p:nvPr>
        </p:nvSpPr>
        <p:spPr>
          <a:xfrm>
            <a:off x="581192" y="2028825"/>
            <a:ext cx="6400633" cy="4457700"/>
          </a:xfrm>
        </p:spPr>
        <p:txBody>
          <a:bodyPr>
            <a:normAutofit/>
          </a:bodyPr>
          <a:lstStyle/>
          <a:p>
            <a:pPr marL="0" indent="0">
              <a:buNone/>
            </a:pPr>
            <a:r>
              <a:rPr lang="en-IN" sz="2000" b="1" dirty="0"/>
              <a:t>Physical Agent</a:t>
            </a:r>
          </a:p>
          <a:p>
            <a:pPr marL="0" indent="0">
              <a:buNone/>
            </a:pPr>
            <a:r>
              <a:rPr lang="en-IN" sz="2000" b="1" dirty="0"/>
              <a:t>1. Thermal treatment</a:t>
            </a:r>
          </a:p>
          <a:p>
            <a:r>
              <a:rPr lang="en-US" sz="2000" dirty="0"/>
              <a:t>High temperature destabilizes the non-covalent interactions holding the protein together causing it to eventually unfold</a:t>
            </a:r>
          </a:p>
          <a:p>
            <a:r>
              <a:rPr lang="en-US" sz="2000" dirty="0"/>
              <a:t>Freezing can also denature due to ice crystals and weakening of hydrophobic interactions</a:t>
            </a:r>
            <a:endParaRPr lang="en-IN" sz="2000" dirty="0"/>
          </a:p>
        </p:txBody>
      </p:sp>
    </p:spTree>
    <p:extLst>
      <p:ext uri="{BB962C8B-B14F-4D97-AF65-F5344CB8AC3E}">
        <p14:creationId xmlns:p14="http://schemas.microsoft.com/office/powerpoint/2010/main" val="3812691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DCE05-9656-4485-8B6D-082E8F22131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59778A4-1EEB-4F54-A1DF-A06C4A842CDF}"/>
              </a:ext>
            </a:extLst>
          </p:cNvPr>
          <p:cNvSpPr>
            <a:spLocks noGrp="1"/>
          </p:cNvSpPr>
          <p:nvPr>
            <p:ph idx="1"/>
          </p:nvPr>
        </p:nvSpPr>
        <p:spPr/>
        <p:txBody>
          <a:bodyPr>
            <a:normAutofit fontScale="92500"/>
          </a:bodyPr>
          <a:lstStyle/>
          <a:p>
            <a:pPr marL="0" indent="0">
              <a:buNone/>
            </a:pPr>
            <a:r>
              <a:rPr lang="en-IN" b="1" dirty="0"/>
              <a:t>2. Hydrostatic pressure (5 000 to 10 000 </a:t>
            </a:r>
            <a:r>
              <a:rPr lang="en-IN" b="1" dirty="0" err="1"/>
              <a:t>atm</a:t>
            </a:r>
            <a:r>
              <a:rPr lang="en-IN" b="1" dirty="0"/>
              <a:t>)</a:t>
            </a:r>
          </a:p>
          <a:p>
            <a:r>
              <a:rPr lang="en-IN" dirty="0"/>
              <a:t>Destabilize hydrophobic interactions; Water molecules can penetrate hydrophobic protein core</a:t>
            </a:r>
          </a:p>
          <a:p>
            <a:endParaRPr lang="en-US" dirty="0"/>
          </a:p>
          <a:p>
            <a:pPr marL="0" indent="0">
              <a:buNone/>
            </a:pPr>
            <a:r>
              <a:rPr lang="en-US" b="1" dirty="0"/>
              <a:t>3. UV radiation</a:t>
            </a:r>
          </a:p>
          <a:p>
            <a:r>
              <a:rPr lang="en-US" dirty="0"/>
              <a:t>similar to high temperature treatment effect: higher kinetic energy increases the vibration of molecules thus disrupting H-bonds</a:t>
            </a:r>
          </a:p>
          <a:p>
            <a:pPr marL="0" indent="0">
              <a:buNone/>
            </a:pPr>
            <a:endParaRPr lang="en-US" dirty="0"/>
          </a:p>
          <a:p>
            <a:pPr marL="0" indent="0">
              <a:buNone/>
            </a:pPr>
            <a:r>
              <a:rPr lang="en-US" b="1" dirty="0"/>
              <a:t>4. X-rays</a:t>
            </a:r>
          </a:p>
          <a:p>
            <a:pPr marL="0" indent="0">
              <a:buNone/>
            </a:pPr>
            <a:endParaRPr lang="en-US" dirty="0"/>
          </a:p>
          <a:p>
            <a:pPr marL="0" indent="0">
              <a:buNone/>
            </a:pPr>
            <a:r>
              <a:rPr lang="en-US" b="1" dirty="0"/>
              <a:t>5. Violent shaking (H-bond disruption)</a:t>
            </a:r>
            <a:endParaRPr lang="en-US" dirty="0"/>
          </a:p>
          <a:p>
            <a:endParaRPr lang="en-IN" dirty="0"/>
          </a:p>
        </p:txBody>
      </p:sp>
    </p:spTree>
    <p:extLst>
      <p:ext uri="{BB962C8B-B14F-4D97-AF65-F5344CB8AC3E}">
        <p14:creationId xmlns:p14="http://schemas.microsoft.com/office/powerpoint/2010/main" val="2397189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1725-4562-4B48-B160-93F6F4274F64}"/>
              </a:ext>
            </a:extLst>
          </p:cNvPr>
          <p:cNvSpPr>
            <a:spLocks noGrp="1"/>
          </p:cNvSpPr>
          <p:nvPr>
            <p:ph type="title"/>
          </p:nvPr>
        </p:nvSpPr>
        <p:spPr/>
        <p:txBody>
          <a:bodyPr/>
          <a:lstStyle/>
          <a:p>
            <a:r>
              <a:rPr lang="en-IN" dirty="0"/>
              <a:t>Chemical Agents</a:t>
            </a:r>
          </a:p>
        </p:txBody>
      </p:sp>
      <p:sp>
        <p:nvSpPr>
          <p:cNvPr id="3" name="Content Placeholder 2">
            <a:extLst>
              <a:ext uri="{FF2B5EF4-FFF2-40B4-BE49-F238E27FC236}">
                <a16:creationId xmlns:a16="http://schemas.microsoft.com/office/drawing/2014/main" id="{C80286AF-20FB-4506-9CF6-E5507CF486ED}"/>
              </a:ext>
            </a:extLst>
          </p:cNvPr>
          <p:cNvSpPr>
            <a:spLocks noGrp="1"/>
          </p:cNvSpPr>
          <p:nvPr>
            <p:ph idx="1"/>
          </p:nvPr>
        </p:nvSpPr>
        <p:spPr>
          <a:xfrm>
            <a:off x="581193" y="2340864"/>
            <a:ext cx="5952958" cy="3634486"/>
          </a:xfrm>
        </p:spPr>
        <p:txBody>
          <a:bodyPr>
            <a:normAutofit/>
          </a:bodyPr>
          <a:lstStyle/>
          <a:p>
            <a:pPr marL="0" indent="0">
              <a:buNone/>
            </a:pPr>
            <a:r>
              <a:rPr lang="en-IN" sz="1800" b="1" dirty="0"/>
              <a:t>1. Acids and Alkalis</a:t>
            </a:r>
          </a:p>
          <a:p>
            <a:r>
              <a:rPr lang="en-IN" sz="1800" dirty="0"/>
              <a:t>Breaks salt bridges</a:t>
            </a:r>
          </a:p>
        </p:txBody>
      </p:sp>
      <p:pic>
        <p:nvPicPr>
          <p:cNvPr id="6" name="Picture 3">
            <a:extLst>
              <a:ext uri="{FF2B5EF4-FFF2-40B4-BE49-F238E27FC236}">
                <a16:creationId xmlns:a16="http://schemas.microsoft.com/office/drawing/2014/main" id="{BD51D876-CDCF-420F-B99A-7B2CD64AA0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199" y="1485901"/>
            <a:ext cx="3819525" cy="1977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6581A06E-B318-43B9-8171-40DF8B12F6A3}"/>
              </a:ext>
            </a:extLst>
          </p:cNvPr>
          <p:cNvPicPr>
            <a:picLocks noChangeAspect="1"/>
          </p:cNvPicPr>
          <p:nvPr/>
        </p:nvPicPr>
        <p:blipFill>
          <a:blip r:embed="rId3"/>
          <a:stretch>
            <a:fillRect/>
          </a:stretch>
        </p:blipFill>
        <p:spPr>
          <a:xfrm>
            <a:off x="6634979" y="3913857"/>
            <a:ext cx="4267200" cy="2648134"/>
          </a:xfrm>
          <a:prstGeom prst="rect">
            <a:avLst/>
          </a:prstGeom>
        </p:spPr>
      </p:pic>
    </p:spTree>
    <p:extLst>
      <p:ext uri="{BB962C8B-B14F-4D97-AF65-F5344CB8AC3E}">
        <p14:creationId xmlns:p14="http://schemas.microsoft.com/office/powerpoint/2010/main" val="1432442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B77EB-1368-4676-B436-B63BDCD9D57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10B285AF-7795-4EB5-87F5-92DBEC2A5BC6}"/>
              </a:ext>
            </a:extLst>
          </p:cNvPr>
          <p:cNvSpPr>
            <a:spLocks noGrp="1"/>
          </p:cNvSpPr>
          <p:nvPr>
            <p:ph idx="1"/>
          </p:nvPr>
        </p:nvSpPr>
        <p:spPr>
          <a:xfrm>
            <a:off x="581193" y="2238375"/>
            <a:ext cx="4600408" cy="3736975"/>
          </a:xfrm>
        </p:spPr>
        <p:txBody>
          <a:bodyPr>
            <a:normAutofit/>
          </a:bodyPr>
          <a:lstStyle/>
          <a:p>
            <a:pPr marL="0" indent="0">
              <a:buNone/>
            </a:pPr>
            <a:r>
              <a:rPr lang="en-IN" sz="1800" b="1" dirty="0"/>
              <a:t>2. Organic solvents (ether, alcohol)</a:t>
            </a:r>
          </a:p>
          <a:p>
            <a:r>
              <a:rPr lang="en-US" sz="1800" dirty="0"/>
              <a:t>Organic solvents denature proteins by disrupting the side chain intramolecular hydrogen bonding</a:t>
            </a:r>
            <a:endParaRPr lang="en-IN" sz="1800" dirty="0"/>
          </a:p>
        </p:txBody>
      </p:sp>
      <p:pic>
        <p:nvPicPr>
          <p:cNvPr id="4" name="Picture 3">
            <a:extLst>
              <a:ext uri="{FF2B5EF4-FFF2-40B4-BE49-F238E27FC236}">
                <a16:creationId xmlns:a16="http://schemas.microsoft.com/office/drawing/2014/main" id="{9555AF4C-C72B-44FF-AC34-C30FC748E169}"/>
              </a:ext>
            </a:extLst>
          </p:cNvPr>
          <p:cNvPicPr>
            <a:picLocks noChangeAspect="1"/>
          </p:cNvPicPr>
          <p:nvPr/>
        </p:nvPicPr>
        <p:blipFill>
          <a:blip r:embed="rId2"/>
          <a:stretch>
            <a:fillRect/>
          </a:stretch>
        </p:blipFill>
        <p:spPr>
          <a:xfrm>
            <a:off x="5333406" y="2308935"/>
            <a:ext cx="6858594" cy="3846909"/>
          </a:xfrm>
          <a:prstGeom prst="rect">
            <a:avLst/>
          </a:prstGeom>
        </p:spPr>
      </p:pic>
    </p:spTree>
    <p:extLst>
      <p:ext uri="{BB962C8B-B14F-4D97-AF65-F5344CB8AC3E}">
        <p14:creationId xmlns:p14="http://schemas.microsoft.com/office/powerpoint/2010/main" val="3656865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EC546-28DB-4CCA-9459-7435F72DBA6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5690E252-9352-46ED-9D17-D96D0F794D53}"/>
              </a:ext>
            </a:extLst>
          </p:cNvPr>
          <p:cNvSpPr>
            <a:spLocks noGrp="1"/>
          </p:cNvSpPr>
          <p:nvPr>
            <p:ph idx="1"/>
          </p:nvPr>
        </p:nvSpPr>
        <p:spPr>
          <a:xfrm>
            <a:off x="581193" y="2340864"/>
            <a:ext cx="5514808" cy="3634486"/>
          </a:xfrm>
        </p:spPr>
        <p:txBody>
          <a:bodyPr>
            <a:normAutofit/>
          </a:bodyPr>
          <a:lstStyle/>
          <a:p>
            <a:pPr marL="0" indent="0">
              <a:buNone/>
            </a:pPr>
            <a:r>
              <a:rPr lang="en-IN" sz="1800" b="1" dirty="0"/>
              <a:t>3. </a:t>
            </a:r>
            <a:r>
              <a:rPr lang="en-US" sz="1800" b="1" dirty="0"/>
              <a:t>Salts of heavy metals (Pb+2, Cd+2 Hg+2…)</a:t>
            </a:r>
          </a:p>
          <a:p>
            <a:r>
              <a:rPr lang="en-US" sz="1800" dirty="0"/>
              <a:t>Disrupt ionic bonds</a:t>
            </a:r>
          </a:p>
          <a:p>
            <a:r>
              <a:rPr lang="en-US" sz="1800" dirty="0"/>
              <a:t>The reaction of a heavy metal salt with a protein usually leads to an insoluble metal protein salt</a:t>
            </a:r>
            <a:endParaRPr lang="en-IN" sz="1800" dirty="0"/>
          </a:p>
        </p:txBody>
      </p:sp>
      <p:pic>
        <p:nvPicPr>
          <p:cNvPr id="4" name="Picture 3">
            <a:extLst>
              <a:ext uri="{FF2B5EF4-FFF2-40B4-BE49-F238E27FC236}">
                <a16:creationId xmlns:a16="http://schemas.microsoft.com/office/drawing/2014/main" id="{111AD776-73A2-4753-B7A5-8CDA0D76B4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9475" y="3914775"/>
            <a:ext cx="3550518"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descr="http://people.uwplatt.edu/~sundin/351/image/heavymtl.gif">
            <a:extLst>
              <a:ext uri="{FF2B5EF4-FFF2-40B4-BE49-F238E27FC236}">
                <a16:creationId xmlns:a16="http://schemas.microsoft.com/office/drawing/2014/main" id="{68E94F9D-B2D2-4773-8A41-832060CB6E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5075" y="2036939"/>
            <a:ext cx="497205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056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67799-BA71-41C8-8BF8-7387E8BD0D9F}"/>
              </a:ext>
            </a:extLst>
          </p:cNvPr>
          <p:cNvSpPr>
            <a:spLocks noGrp="1"/>
          </p:cNvSpPr>
          <p:nvPr>
            <p:ph type="title"/>
          </p:nvPr>
        </p:nvSpPr>
        <p:spPr/>
        <p:txBody>
          <a:bodyPr/>
          <a:lstStyle/>
          <a:p>
            <a:r>
              <a:rPr lang="en-IN" dirty="0"/>
              <a:t>4. Chaotropic agents</a:t>
            </a:r>
          </a:p>
        </p:txBody>
      </p:sp>
      <p:sp>
        <p:nvSpPr>
          <p:cNvPr id="3" name="Content Placeholder 2">
            <a:extLst>
              <a:ext uri="{FF2B5EF4-FFF2-40B4-BE49-F238E27FC236}">
                <a16:creationId xmlns:a16="http://schemas.microsoft.com/office/drawing/2014/main" id="{E849F1DD-119D-4D30-BB95-7A40ADE51D59}"/>
              </a:ext>
            </a:extLst>
          </p:cNvPr>
          <p:cNvSpPr>
            <a:spLocks noGrp="1"/>
          </p:cNvSpPr>
          <p:nvPr>
            <p:ph idx="1"/>
          </p:nvPr>
        </p:nvSpPr>
        <p:spPr/>
        <p:txBody>
          <a:bodyPr/>
          <a:lstStyle/>
          <a:p>
            <a:r>
              <a:rPr lang="en-US" dirty="0"/>
              <a:t>chaotropic agent is a molecule in water solution that can disrupt the hydrogen bonding network between water molecules. This has an effect on the stability of the native state of other molecules in the solution such as proteins</a:t>
            </a:r>
            <a:endParaRPr lang="en-IN" dirty="0"/>
          </a:p>
        </p:txBody>
      </p:sp>
      <p:grpSp>
        <p:nvGrpSpPr>
          <p:cNvPr id="13" name="Group 12">
            <a:extLst>
              <a:ext uri="{FF2B5EF4-FFF2-40B4-BE49-F238E27FC236}">
                <a16:creationId xmlns:a16="http://schemas.microsoft.com/office/drawing/2014/main" id="{797961C9-4A03-4DC7-88F3-FA49AB913A6F}"/>
              </a:ext>
            </a:extLst>
          </p:cNvPr>
          <p:cNvGrpSpPr/>
          <p:nvPr/>
        </p:nvGrpSpPr>
        <p:grpSpPr>
          <a:xfrm>
            <a:off x="1638300" y="4776941"/>
            <a:ext cx="1564067" cy="1497891"/>
            <a:chOff x="1638300" y="4776941"/>
            <a:chExt cx="1564067" cy="1497891"/>
          </a:xfrm>
        </p:grpSpPr>
        <p:pic>
          <p:nvPicPr>
            <p:cNvPr id="4" name="Picture 3">
              <a:extLst>
                <a:ext uri="{FF2B5EF4-FFF2-40B4-BE49-F238E27FC236}">
                  <a16:creationId xmlns:a16="http://schemas.microsoft.com/office/drawing/2014/main" id="{AE2D0D3F-390D-431B-A64D-290E203A3C33}"/>
                </a:ext>
              </a:extLst>
            </p:cNvPr>
            <p:cNvPicPr>
              <a:picLocks noChangeAspect="1"/>
            </p:cNvPicPr>
            <p:nvPr/>
          </p:nvPicPr>
          <p:blipFill>
            <a:blip r:embed="rId2"/>
            <a:stretch>
              <a:fillRect/>
            </a:stretch>
          </p:blipFill>
          <p:spPr>
            <a:xfrm>
              <a:off x="1769683" y="4776941"/>
              <a:ext cx="1432684" cy="847417"/>
            </a:xfrm>
            <a:prstGeom prst="rect">
              <a:avLst/>
            </a:prstGeom>
          </p:spPr>
        </p:pic>
        <p:sp>
          <p:nvSpPr>
            <p:cNvPr id="6" name="TextBox 5">
              <a:extLst>
                <a:ext uri="{FF2B5EF4-FFF2-40B4-BE49-F238E27FC236}">
                  <a16:creationId xmlns:a16="http://schemas.microsoft.com/office/drawing/2014/main" id="{588FCDD4-55E6-4F88-91ED-71725EE1A6BD}"/>
                </a:ext>
              </a:extLst>
            </p:cNvPr>
            <p:cNvSpPr txBox="1"/>
            <p:nvPr/>
          </p:nvSpPr>
          <p:spPr>
            <a:xfrm>
              <a:off x="1638300" y="5905500"/>
              <a:ext cx="1432684" cy="369332"/>
            </a:xfrm>
            <a:prstGeom prst="rect">
              <a:avLst/>
            </a:prstGeom>
            <a:noFill/>
          </p:spPr>
          <p:txBody>
            <a:bodyPr wrap="square" rtlCol="0">
              <a:spAutoFit/>
            </a:bodyPr>
            <a:lstStyle/>
            <a:p>
              <a:pPr algn="ctr"/>
              <a:r>
                <a:rPr lang="en-IN" dirty="0"/>
                <a:t>Urea</a:t>
              </a:r>
            </a:p>
          </p:txBody>
        </p:sp>
      </p:grpSp>
      <p:grpSp>
        <p:nvGrpSpPr>
          <p:cNvPr id="14" name="Group 13">
            <a:extLst>
              <a:ext uri="{FF2B5EF4-FFF2-40B4-BE49-F238E27FC236}">
                <a16:creationId xmlns:a16="http://schemas.microsoft.com/office/drawing/2014/main" id="{8BB84525-81E8-4CB2-992F-3051159C90EE}"/>
              </a:ext>
            </a:extLst>
          </p:cNvPr>
          <p:cNvGrpSpPr/>
          <p:nvPr/>
        </p:nvGrpSpPr>
        <p:grpSpPr>
          <a:xfrm>
            <a:off x="6514010" y="4694637"/>
            <a:ext cx="2412275" cy="1599724"/>
            <a:chOff x="6514010" y="4694637"/>
            <a:chExt cx="2412275" cy="1599724"/>
          </a:xfrm>
        </p:grpSpPr>
        <p:pic>
          <p:nvPicPr>
            <p:cNvPr id="5" name="Picture 4">
              <a:extLst>
                <a:ext uri="{FF2B5EF4-FFF2-40B4-BE49-F238E27FC236}">
                  <a16:creationId xmlns:a16="http://schemas.microsoft.com/office/drawing/2014/main" id="{AF08ACF7-1462-4174-8BA1-ECD54845723C}"/>
                </a:ext>
              </a:extLst>
            </p:cNvPr>
            <p:cNvPicPr>
              <a:picLocks noChangeAspect="1"/>
            </p:cNvPicPr>
            <p:nvPr/>
          </p:nvPicPr>
          <p:blipFill>
            <a:blip r:embed="rId3"/>
            <a:stretch>
              <a:fillRect/>
            </a:stretch>
          </p:blipFill>
          <p:spPr>
            <a:xfrm>
              <a:off x="6764211" y="4694637"/>
              <a:ext cx="1444877" cy="1012024"/>
            </a:xfrm>
            <a:prstGeom prst="rect">
              <a:avLst/>
            </a:prstGeom>
          </p:spPr>
        </p:pic>
        <p:sp>
          <p:nvSpPr>
            <p:cNvPr id="12" name="TextBox 11">
              <a:extLst>
                <a:ext uri="{FF2B5EF4-FFF2-40B4-BE49-F238E27FC236}">
                  <a16:creationId xmlns:a16="http://schemas.microsoft.com/office/drawing/2014/main" id="{48E8D1D2-AD28-4CA3-BF85-F8F6AE7FF1D3}"/>
                </a:ext>
              </a:extLst>
            </p:cNvPr>
            <p:cNvSpPr txBox="1"/>
            <p:nvPr/>
          </p:nvSpPr>
          <p:spPr>
            <a:xfrm>
              <a:off x="6514010" y="5925029"/>
              <a:ext cx="2412275" cy="369332"/>
            </a:xfrm>
            <a:prstGeom prst="rect">
              <a:avLst/>
            </a:prstGeom>
            <a:noFill/>
          </p:spPr>
          <p:txBody>
            <a:bodyPr wrap="square">
              <a:spAutoFit/>
            </a:bodyPr>
            <a:lstStyle/>
            <a:p>
              <a:pPr algn="ctr"/>
              <a:r>
                <a:rPr lang="en-IN" dirty="0"/>
                <a:t>Guanidinium chloride</a:t>
              </a:r>
            </a:p>
          </p:txBody>
        </p:sp>
      </p:grpSp>
    </p:spTree>
    <p:extLst>
      <p:ext uri="{BB962C8B-B14F-4D97-AF65-F5344CB8AC3E}">
        <p14:creationId xmlns:p14="http://schemas.microsoft.com/office/powerpoint/2010/main" val="3963429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194DD-4814-445D-B75A-6035370A718B}"/>
              </a:ext>
            </a:extLst>
          </p:cNvPr>
          <p:cNvSpPr>
            <a:spLocks noGrp="1"/>
          </p:cNvSpPr>
          <p:nvPr>
            <p:ph type="title"/>
          </p:nvPr>
        </p:nvSpPr>
        <p:spPr/>
        <p:txBody>
          <a:bodyPr/>
          <a:lstStyle/>
          <a:p>
            <a:r>
              <a:rPr lang="en-IN" dirty="0"/>
              <a:t>5. Detergents</a:t>
            </a:r>
          </a:p>
        </p:txBody>
      </p:sp>
      <p:sp>
        <p:nvSpPr>
          <p:cNvPr id="3" name="Content Placeholder 2">
            <a:extLst>
              <a:ext uri="{FF2B5EF4-FFF2-40B4-BE49-F238E27FC236}">
                <a16:creationId xmlns:a16="http://schemas.microsoft.com/office/drawing/2014/main" id="{9E38C775-9170-4D8B-BA1C-F1B05D935ED6}"/>
              </a:ext>
            </a:extLst>
          </p:cNvPr>
          <p:cNvSpPr>
            <a:spLocks noGrp="1"/>
          </p:cNvSpPr>
          <p:nvPr>
            <p:ph idx="1"/>
          </p:nvPr>
        </p:nvSpPr>
        <p:spPr>
          <a:xfrm>
            <a:off x="581192" y="2340864"/>
            <a:ext cx="11029615" cy="1440561"/>
          </a:xfrm>
        </p:spPr>
        <p:txBody>
          <a:bodyPr/>
          <a:lstStyle/>
          <a:p>
            <a:r>
              <a:rPr lang="en-US" dirty="0"/>
              <a:t>Detergents are amphiphilic molecules which contain both hydrophobic and hydrophilic parts</a:t>
            </a:r>
            <a:endParaRPr lang="en-IN" dirty="0"/>
          </a:p>
        </p:txBody>
      </p:sp>
      <p:pic>
        <p:nvPicPr>
          <p:cNvPr id="6" name="Picture 5">
            <a:extLst>
              <a:ext uri="{FF2B5EF4-FFF2-40B4-BE49-F238E27FC236}">
                <a16:creationId xmlns:a16="http://schemas.microsoft.com/office/drawing/2014/main" id="{3F3AFB85-217D-4800-9649-9844214A786A}"/>
              </a:ext>
            </a:extLst>
          </p:cNvPr>
          <p:cNvPicPr>
            <a:picLocks noChangeAspect="1"/>
          </p:cNvPicPr>
          <p:nvPr/>
        </p:nvPicPr>
        <p:blipFill>
          <a:blip r:embed="rId2"/>
          <a:stretch>
            <a:fillRect/>
          </a:stretch>
        </p:blipFill>
        <p:spPr>
          <a:xfrm>
            <a:off x="3345530" y="3624976"/>
            <a:ext cx="5500939" cy="2946372"/>
          </a:xfrm>
          <a:prstGeom prst="rect">
            <a:avLst/>
          </a:prstGeom>
        </p:spPr>
      </p:pic>
    </p:spTree>
    <p:extLst>
      <p:ext uri="{BB962C8B-B14F-4D97-AF65-F5344CB8AC3E}">
        <p14:creationId xmlns:p14="http://schemas.microsoft.com/office/powerpoint/2010/main" val="3477591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A6E7C-6322-43C1-B960-6617E3B883D6}"/>
              </a:ext>
            </a:extLst>
          </p:cNvPr>
          <p:cNvSpPr>
            <a:spLocks noGrp="1"/>
          </p:cNvSpPr>
          <p:nvPr>
            <p:ph type="title"/>
          </p:nvPr>
        </p:nvSpPr>
        <p:spPr/>
        <p:txBody>
          <a:bodyPr/>
          <a:lstStyle/>
          <a:p>
            <a:r>
              <a:rPr lang="en-IN" dirty="0"/>
              <a:t>6. Reducing agents</a:t>
            </a:r>
          </a:p>
        </p:txBody>
      </p:sp>
      <p:pic>
        <p:nvPicPr>
          <p:cNvPr id="4" name="Picture 3">
            <a:extLst>
              <a:ext uri="{FF2B5EF4-FFF2-40B4-BE49-F238E27FC236}">
                <a16:creationId xmlns:a16="http://schemas.microsoft.com/office/drawing/2014/main" id="{67505ADD-A45D-412A-98C3-23DE936776DF}"/>
              </a:ext>
            </a:extLst>
          </p:cNvPr>
          <p:cNvPicPr>
            <a:picLocks noChangeAspect="1"/>
          </p:cNvPicPr>
          <p:nvPr/>
        </p:nvPicPr>
        <p:blipFill>
          <a:blip r:embed="rId2"/>
          <a:stretch>
            <a:fillRect/>
          </a:stretch>
        </p:blipFill>
        <p:spPr>
          <a:xfrm>
            <a:off x="2309559" y="2709609"/>
            <a:ext cx="1438781" cy="1438781"/>
          </a:xfrm>
          <a:prstGeom prst="rect">
            <a:avLst/>
          </a:prstGeom>
        </p:spPr>
      </p:pic>
      <p:sp>
        <p:nvSpPr>
          <p:cNvPr id="5" name="TextBox 4">
            <a:extLst>
              <a:ext uri="{FF2B5EF4-FFF2-40B4-BE49-F238E27FC236}">
                <a16:creationId xmlns:a16="http://schemas.microsoft.com/office/drawing/2014/main" id="{AEEF7E7F-5A8A-4748-83C5-021E1ED2CA14}"/>
              </a:ext>
            </a:extLst>
          </p:cNvPr>
          <p:cNvSpPr txBox="1"/>
          <p:nvPr/>
        </p:nvSpPr>
        <p:spPr>
          <a:xfrm>
            <a:off x="2157412" y="3948335"/>
            <a:ext cx="2108782" cy="400110"/>
          </a:xfrm>
          <a:prstGeom prst="rect">
            <a:avLst/>
          </a:prstGeom>
          <a:noFill/>
        </p:spPr>
        <p:txBody>
          <a:bodyPr wrap="none" rtlCol="0">
            <a:spAutoFit/>
          </a:bodyPr>
          <a:lstStyle/>
          <a:p>
            <a:r>
              <a:rPr lang="en-US" sz="2000" dirty="0" err="1">
                <a:latin typeface="+mj-lt"/>
                <a:cs typeface="Arial" panose="020B0604020202020204" pitchFamily="34" charset="0"/>
              </a:rPr>
              <a:t>Mercaptoethanol</a:t>
            </a:r>
            <a:r>
              <a:rPr lang="en-US" sz="2000" dirty="0">
                <a:latin typeface="+mj-lt"/>
                <a:cs typeface="Arial" panose="020B0604020202020204" pitchFamily="34" charset="0"/>
              </a:rPr>
              <a:t> </a:t>
            </a:r>
          </a:p>
        </p:txBody>
      </p:sp>
      <p:pic>
        <p:nvPicPr>
          <p:cNvPr id="6" name="Picture 5">
            <a:extLst>
              <a:ext uri="{FF2B5EF4-FFF2-40B4-BE49-F238E27FC236}">
                <a16:creationId xmlns:a16="http://schemas.microsoft.com/office/drawing/2014/main" id="{37020C36-FFBC-478E-8173-27001246BCEF}"/>
              </a:ext>
            </a:extLst>
          </p:cNvPr>
          <p:cNvPicPr>
            <a:picLocks noChangeAspect="1"/>
          </p:cNvPicPr>
          <p:nvPr/>
        </p:nvPicPr>
        <p:blipFill>
          <a:blip r:embed="rId3"/>
          <a:stretch>
            <a:fillRect/>
          </a:stretch>
        </p:blipFill>
        <p:spPr>
          <a:xfrm>
            <a:off x="4779725" y="2054232"/>
            <a:ext cx="6937849" cy="4188315"/>
          </a:xfrm>
          <a:prstGeom prst="rect">
            <a:avLst/>
          </a:prstGeom>
        </p:spPr>
      </p:pic>
    </p:spTree>
    <p:extLst>
      <p:ext uri="{BB962C8B-B14F-4D97-AF65-F5344CB8AC3E}">
        <p14:creationId xmlns:p14="http://schemas.microsoft.com/office/powerpoint/2010/main" val="509697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9AAFF-7987-479C-9E84-FCC3A6520D4B}"/>
              </a:ext>
            </a:extLst>
          </p:cNvPr>
          <p:cNvSpPr>
            <a:spLocks noGrp="1"/>
          </p:cNvSpPr>
          <p:nvPr>
            <p:ph type="title"/>
          </p:nvPr>
        </p:nvSpPr>
        <p:spPr/>
        <p:txBody>
          <a:bodyPr/>
          <a:lstStyle/>
          <a:p>
            <a:r>
              <a:rPr lang="en-IN" dirty="0"/>
              <a:t>Hydrolysis</a:t>
            </a:r>
          </a:p>
        </p:txBody>
      </p:sp>
      <p:sp>
        <p:nvSpPr>
          <p:cNvPr id="3" name="Content Placeholder 2">
            <a:extLst>
              <a:ext uri="{FF2B5EF4-FFF2-40B4-BE49-F238E27FC236}">
                <a16:creationId xmlns:a16="http://schemas.microsoft.com/office/drawing/2014/main" id="{D25D7185-9B8D-4A05-B577-ECBC116D9D40}"/>
              </a:ext>
            </a:extLst>
          </p:cNvPr>
          <p:cNvSpPr>
            <a:spLocks noGrp="1"/>
          </p:cNvSpPr>
          <p:nvPr>
            <p:ph idx="1"/>
          </p:nvPr>
        </p:nvSpPr>
        <p:spPr>
          <a:xfrm>
            <a:off x="581192" y="2340864"/>
            <a:ext cx="11029615" cy="1288161"/>
          </a:xfrm>
        </p:spPr>
        <p:txBody>
          <a:bodyPr>
            <a:normAutofit/>
          </a:bodyPr>
          <a:lstStyle/>
          <a:p>
            <a:r>
              <a:rPr lang="en-US" sz="1800" dirty="0"/>
              <a:t>Proteins can be hydrolyzed (the peptide bond) by acid or enzymes to give peptides and free amino acids (e.g. soy sauce, fish sauce etc.)</a:t>
            </a:r>
          </a:p>
          <a:p>
            <a:endParaRPr lang="en-IN" sz="1800" dirty="0"/>
          </a:p>
        </p:txBody>
      </p:sp>
      <p:pic>
        <p:nvPicPr>
          <p:cNvPr id="4" name="Picture 7">
            <a:extLst>
              <a:ext uri="{FF2B5EF4-FFF2-40B4-BE49-F238E27FC236}">
                <a16:creationId xmlns:a16="http://schemas.microsoft.com/office/drawing/2014/main" id="{B7739C4F-0664-43EE-A5BD-5E8000C62B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225" y="3704270"/>
            <a:ext cx="2886029" cy="2905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a:extLst>
              <a:ext uri="{FF2B5EF4-FFF2-40B4-BE49-F238E27FC236}">
                <a16:creationId xmlns:a16="http://schemas.microsoft.com/office/drawing/2014/main" id="{ABB0BC48-0D41-4E79-9515-6C301B7D50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748" y="3991351"/>
            <a:ext cx="2787333" cy="2503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0355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D605D-D408-4D97-A19E-2C1670CF4FDE}"/>
              </a:ext>
            </a:extLst>
          </p:cNvPr>
          <p:cNvSpPr>
            <a:spLocks noGrp="1"/>
          </p:cNvSpPr>
          <p:nvPr>
            <p:ph type="title"/>
          </p:nvPr>
        </p:nvSpPr>
        <p:spPr/>
        <p:txBody>
          <a:bodyPr/>
          <a:lstStyle/>
          <a:p>
            <a:r>
              <a:rPr lang="en-IN" dirty="0"/>
              <a:t>Classification of Protein</a:t>
            </a:r>
          </a:p>
        </p:txBody>
      </p:sp>
      <p:sp>
        <p:nvSpPr>
          <p:cNvPr id="3" name="Content Placeholder 2">
            <a:extLst>
              <a:ext uri="{FF2B5EF4-FFF2-40B4-BE49-F238E27FC236}">
                <a16:creationId xmlns:a16="http://schemas.microsoft.com/office/drawing/2014/main" id="{4AB7FFE6-A541-4988-AF2C-3A588C58941B}"/>
              </a:ext>
            </a:extLst>
          </p:cNvPr>
          <p:cNvSpPr>
            <a:spLocks noGrp="1"/>
          </p:cNvSpPr>
          <p:nvPr>
            <p:ph idx="1"/>
          </p:nvPr>
        </p:nvSpPr>
        <p:spPr/>
        <p:txBody>
          <a:bodyPr/>
          <a:lstStyle/>
          <a:p>
            <a:r>
              <a:rPr lang="en-IN" dirty="0"/>
              <a:t>Based on Biological function</a:t>
            </a:r>
          </a:p>
          <a:p>
            <a:r>
              <a:rPr lang="en-IN" dirty="0"/>
              <a:t>Based on composition</a:t>
            </a:r>
          </a:p>
          <a:p>
            <a:r>
              <a:rPr lang="en-IN" dirty="0"/>
              <a:t>Based on shape and solubility</a:t>
            </a:r>
          </a:p>
          <a:p>
            <a:r>
              <a:rPr lang="en-IN" dirty="0"/>
              <a:t>Based on nutritional significance</a:t>
            </a:r>
          </a:p>
          <a:p>
            <a:endParaRPr lang="en-IN" dirty="0"/>
          </a:p>
        </p:txBody>
      </p:sp>
    </p:spTree>
    <p:extLst>
      <p:ext uri="{BB962C8B-B14F-4D97-AF65-F5344CB8AC3E}">
        <p14:creationId xmlns:p14="http://schemas.microsoft.com/office/powerpoint/2010/main" val="2256988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AB33F-2C19-4FF4-B921-4B38C6F8B129}"/>
              </a:ext>
            </a:extLst>
          </p:cNvPr>
          <p:cNvSpPr>
            <a:spLocks noGrp="1"/>
          </p:cNvSpPr>
          <p:nvPr>
            <p:ph type="title"/>
          </p:nvPr>
        </p:nvSpPr>
        <p:spPr/>
        <p:txBody>
          <a:bodyPr/>
          <a:lstStyle/>
          <a:p>
            <a:r>
              <a:rPr lang="en-IN" dirty="0"/>
              <a:t>Physical Properties</a:t>
            </a:r>
          </a:p>
        </p:txBody>
      </p:sp>
      <p:sp>
        <p:nvSpPr>
          <p:cNvPr id="3" name="Content Placeholder 2">
            <a:extLst>
              <a:ext uri="{FF2B5EF4-FFF2-40B4-BE49-F238E27FC236}">
                <a16:creationId xmlns:a16="http://schemas.microsoft.com/office/drawing/2014/main" id="{7DE25A1D-A424-46FB-B936-2BBC4EA8E204}"/>
              </a:ext>
            </a:extLst>
          </p:cNvPr>
          <p:cNvSpPr>
            <a:spLocks noGrp="1"/>
          </p:cNvSpPr>
          <p:nvPr>
            <p:ph idx="1"/>
          </p:nvPr>
        </p:nvSpPr>
        <p:spPr/>
        <p:txBody>
          <a:bodyPr/>
          <a:lstStyle/>
          <a:p>
            <a:r>
              <a:rPr lang="en-US" dirty="0"/>
              <a:t>Dissociation</a:t>
            </a:r>
          </a:p>
          <a:p>
            <a:r>
              <a:rPr lang="en-US" dirty="0"/>
              <a:t>Optical Activity</a:t>
            </a:r>
          </a:p>
          <a:p>
            <a:r>
              <a:rPr lang="en-US" dirty="0"/>
              <a:t>Solubility, Hydration and Swelling  Power</a:t>
            </a:r>
          </a:p>
        </p:txBody>
      </p:sp>
      <p:pic>
        <p:nvPicPr>
          <p:cNvPr id="4" name="Picture 3">
            <a:extLst>
              <a:ext uri="{FF2B5EF4-FFF2-40B4-BE49-F238E27FC236}">
                <a16:creationId xmlns:a16="http://schemas.microsoft.com/office/drawing/2014/main" id="{DF6D58C1-C002-4ADC-95C8-49BC602C2F93}"/>
              </a:ext>
            </a:extLst>
          </p:cNvPr>
          <p:cNvPicPr>
            <a:picLocks noChangeAspect="1"/>
          </p:cNvPicPr>
          <p:nvPr/>
        </p:nvPicPr>
        <p:blipFill>
          <a:blip r:embed="rId2"/>
          <a:stretch>
            <a:fillRect/>
          </a:stretch>
        </p:blipFill>
        <p:spPr>
          <a:xfrm>
            <a:off x="6095999" y="2308935"/>
            <a:ext cx="5133277" cy="3846909"/>
          </a:xfrm>
          <a:prstGeom prst="rect">
            <a:avLst/>
          </a:prstGeom>
        </p:spPr>
      </p:pic>
    </p:spTree>
    <p:extLst>
      <p:ext uri="{BB962C8B-B14F-4D97-AF65-F5344CB8AC3E}">
        <p14:creationId xmlns:p14="http://schemas.microsoft.com/office/powerpoint/2010/main" val="3926435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74A67-726B-4D9F-9DB4-65295E6CA979}"/>
              </a:ext>
            </a:extLst>
          </p:cNvPr>
          <p:cNvSpPr>
            <a:spLocks noGrp="1"/>
          </p:cNvSpPr>
          <p:nvPr>
            <p:ph type="title"/>
          </p:nvPr>
        </p:nvSpPr>
        <p:spPr/>
        <p:txBody>
          <a:bodyPr/>
          <a:lstStyle/>
          <a:p>
            <a:r>
              <a:rPr lang="en-IN" dirty="0"/>
              <a:t>Biological function</a:t>
            </a:r>
          </a:p>
        </p:txBody>
      </p:sp>
      <p:sp>
        <p:nvSpPr>
          <p:cNvPr id="3" name="Content Placeholder 2">
            <a:extLst>
              <a:ext uri="{FF2B5EF4-FFF2-40B4-BE49-F238E27FC236}">
                <a16:creationId xmlns:a16="http://schemas.microsoft.com/office/drawing/2014/main" id="{4E5623DD-815F-4E16-84A7-723063C1ECE3}"/>
              </a:ext>
            </a:extLst>
          </p:cNvPr>
          <p:cNvSpPr>
            <a:spLocks noGrp="1"/>
          </p:cNvSpPr>
          <p:nvPr>
            <p:ph idx="1"/>
          </p:nvPr>
        </p:nvSpPr>
        <p:spPr/>
        <p:txBody>
          <a:bodyPr/>
          <a:lstStyle/>
          <a:p>
            <a:r>
              <a:rPr lang="en-IN" dirty="0"/>
              <a:t>1. Enzyme</a:t>
            </a:r>
          </a:p>
          <a:p>
            <a:r>
              <a:rPr lang="en-IN" dirty="0"/>
              <a:t>2. Transport protein- </a:t>
            </a:r>
            <a:r>
              <a:rPr lang="en-US" dirty="0"/>
              <a:t>help	in	transportation	of  life sustaining chemicals vital gases and nutrients. E.g. </a:t>
            </a:r>
            <a:r>
              <a:rPr lang="en-US" dirty="0" err="1"/>
              <a:t>Haemoglobin</a:t>
            </a:r>
            <a:endParaRPr lang="en-IN" dirty="0"/>
          </a:p>
          <a:p>
            <a:r>
              <a:rPr lang="en-IN" dirty="0"/>
              <a:t>3. Storage Protein- </a:t>
            </a:r>
            <a:r>
              <a:rPr lang="en-US" dirty="0"/>
              <a:t>stored inside the cells or tissue as  reserved food and can be mobilized at the time of  nutrient requirement to provide energy. E.g. Ferritin</a:t>
            </a:r>
            <a:endParaRPr lang="en-IN" dirty="0"/>
          </a:p>
          <a:p>
            <a:r>
              <a:rPr lang="en-IN" dirty="0"/>
              <a:t>4. Contractile/ Motile Protein- </a:t>
            </a:r>
            <a:r>
              <a:rPr lang="en-US" dirty="0"/>
              <a:t>ability to contract to change the shape or to move about. E.g. Actin and myosin</a:t>
            </a:r>
            <a:endParaRPr lang="en-IN" dirty="0"/>
          </a:p>
          <a:p>
            <a:r>
              <a:rPr lang="en-IN" dirty="0"/>
              <a:t>5. Structural Protein</a:t>
            </a:r>
          </a:p>
          <a:p>
            <a:r>
              <a:rPr lang="en-IN" dirty="0"/>
              <a:t>6. Regulatory Protein- </a:t>
            </a:r>
            <a:r>
              <a:rPr lang="en-US" dirty="0"/>
              <a:t>many  hormones, such as insulin, GH</a:t>
            </a:r>
            <a:endParaRPr lang="en-IN" dirty="0"/>
          </a:p>
          <a:p>
            <a:endParaRPr lang="en-IN" dirty="0"/>
          </a:p>
        </p:txBody>
      </p:sp>
      <p:pic>
        <p:nvPicPr>
          <p:cNvPr id="4" name="Picture 3">
            <a:extLst>
              <a:ext uri="{FF2B5EF4-FFF2-40B4-BE49-F238E27FC236}">
                <a16:creationId xmlns:a16="http://schemas.microsoft.com/office/drawing/2014/main" id="{91ACFCD8-C7DF-4B41-ACD5-160C3E26B9DB}"/>
              </a:ext>
            </a:extLst>
          </p:cNvPr>
          <p:cNvPicPr>
            <a:picLocks noChangeAspect="1"/>
          </p:cNvPicPr>
          <p:nvPr/>
        </p:nvPicPr>
        <p:blipFill>
          <a:blip r:embed="rId2"/>
          <a:stretch>
            <a:fillRect/>
          </a:stretch>
        </p:blipFill>
        <p:spPr>
          <a:xfrm>
            <a:off x="9462845" y="4548980"/>
            <a:ext cx="2438611" cy="2158171"/>
          </a:xfrm>
          <a:prstGeom prst="rect">
            <a:avLst/>
          </a:prstGeom>
        </p:spPr>
      </p:pic>
      <p:pic>
        <p:nvPicPr>
          <p:cNvPr id="5" name="Picture 4">
            <a:extLst>
              <a:ext uri="{FF2B5EF4-FFF2-40B4-BE49-F238E27FC236}">
                <a16:creationId xmlns:a16="http://schemas.microsoft.com/office/drawing/2014/main" id="{73FE7841-8AE1-44D5-AAA9-8CBBD015CB9B}"/>
              </a:ext>
            </a:extLst>
          </p:cNvPr>
          <p:cNvPicPr>
            <a:picLocks noChangeAspect="1"/>
          </p:cNvPicPr>
          <p:nvPr/>
        </p:nvPicPr>
        <p:blipFill>
          <a:blip r:embed="rId3"/>
          <a:stretch>
            <a:fillRect/>
          </a:stretch>
        </p:blipFill>
        <p:spPr>
          <a:xfrm>
            <a:off x="4934397" y="5394987"/>
            <a:ext cx="4065958" cy="1312164"/>
          </a:xfrm>
          <a:prstGeom prst="rect">
            <a:avLst/>
          </a:prstGeom>
        </p:spPr>
      </p:pic>
      <p:pic>
        <p:nvPicPr>
          <p:cNvPr id="6" name="Picture 5">
            <a:extLst>
              <a:ext uri="{FF2B5EF4-FFF2-40B4-BE49-F238E27FC236}">
                <a16:creationId xmlns:a16="http://schemas.microsoft.com/office/drawing/2014/main" id="{662A2F9E-FCB4-49E0-87FA-0484820F7CCE}"/>
              </a:ext>
            </a:extLst>
          </p:cNvPr>
          <p:cNvPicPr>
            <a:picLocks noChangeAspect="1"/>
          </p:cNvPicPr>
          <p:nvPr/>
        </p:nvPicPr>
        <p:blipFill>
          <a:blip r:embed="rId4"/>
          <a:stretch>
            <a:fillRect/>
          </a:stretch>
        </p:blipFill>
        <p:spPr>
          <a:xfrm>
            <a:off x="9612653" y="702156"/>
            <a:ext cx="1998154" cy="2158171"/>
          </a:xfrm>
          <a:prstGeom prst="rect">
            <a:avLst/>
          </a:prstGeom>
        </p:spPr>
      </p:pic>
    </p:spTree>
    <p:extLst>
      <p:ext uri="{BB962C8B-B14F-4D97-AF65-F5344CB8AC3E}">
        <p14:creationId xmlns:p14="http://schemas.microsoft.com/office/powerpoint/2010/main" val="1562983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526B3-843C-41D2-B62F-34FE8D528C24}"/>
              </a:ext>
            </a:extLst>
          </p:cNvPr>
          <p:cNvSpPr>
            <a:spLocks noGrp="1"/>
          </p:cNvSpPr>
          <p:nvPr>
            <p:ph type="title"/>
          </p:nvPr>
        </p:nvSpPr>
        <p:spPr/>
        <p:txBody>
          <a:bodyPr/>
          <a:lstStyle/>
          <a:p>
            <a:r>
              <a:rPr lang="en-IN" dirty="0"/>
              <a:t>Composition</a:t>
            </a:r>
          </a:p>
        </p:txBody>
      </p:sp>
      <p:sp>
        <p:nvSpPr>
          <p:cNvPr id="3" name="Content Placeholder 2">
            <a:extLst>
              <a:ext uri="{FF2B5EF4-FFF2-40B4-BE49-F238E27FC236}">
                <a16:creationId xmlns:a16="http://schemas.microsoft.com/office/drawing/2014/main" id="{A6F3C6ED-201E-4B84-B4AF-77377C767022}"/>
              </a:ext>
            </a:extLst>
          </p:cNvPr>
          <p:cNvSpPr>
            <a:spLocks noGrp="1"/>
          </p:cNvSpPr>
          <p:nvPr>
            <p:ph idx="1"/>
          </p:nvPr>
        </p:nvSpPr>
        <p:spPr/>
        <p:txBody>
          <a:bodyPr/>
          <a:lstStyle/>
          <a:p>
            <a:r>
              <a:rPr lang="en-IN" dirty="0"/>
              <a:t>SIMPLE PROTEINS- </a:t>
            </a:r>
            <a:r>
              <a:rPr lang="en-US" dirty="0"/>
              <a:t>on hydrolysis yield only	amino acids and no other	major organic or inorganic hydrolysis	products</a:t>
            </a:r>
          </a:p>
          <a:p>
            <a:pPr marL="0" indent="0">
              <a:buNone/>
            </a:pPr>
            <a:r>
              <a:rPr lang="en-IN" dirty="0"/>
              <a:t>Example:</a:t>
            </a:r>
          </a:p>
          <a:p>
            <a:r>
              <a:rPr lang="en-IN" dirty="0"/>
              <a:t>-Egg (albumin), Serum (globulins), Wheat (Glutelin), Rice (</a:t>
            </a:r>
            <a:r>
              <a:rPr lang="en-IN" dirty="0" err="1"/>
              <a:t>Coryzenin</a:t>
            </a:r>
            <a:r>
              <a:rPr lang="en-IN" dirty="0"/>
              <a:t>)</a:t>
            </a:r>
          </a:p>
          <a:p>
            <a:r>
              <a:rPr lang="en-IN" dirty="0"/>
              <a:t>CONJUGATED PROTEINS - </a:t>
            </a:r>
            <a:r>
              <a:rPr lang="en-US" dirty="0"/>
              <a:t>on hydrolysis yield not only amino  acids but also organic or inorganic components</a:t>
            </a:r>
          </a:p>
          <a:p>
            <a:pPr marL="0" indent="0">
              <a:buNone/>
            </a:pPr>
            <a:r>
              <a:rPr lang="en-US" dirty="0"/>
              <a:t>	The non-amino acid part of a conjugated protein is  called prosthetic group</a:t>
            </a:r>
          </a:p>
          <a:p>
            <a:endParaRPr lang="en-IN" dirty="0"/>
          </a:p>
          <a:p>
            <a:endParaRPr lang="en-IN" dirty="0"/>
          </a:p>
        </p:txBody>
      </p:sp>
    </p:spTree>
    <p:extLst>
      <p:ext uri="{BB962C8B-B14F-4D97-AF65-F5344CB8AC3E}">
        <p14:creationId xmlns:p14="http://schemas.microsoft.com/office/powerpoint/2010/main" val="3009262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974C7-94BA-4472-AC61-076AEE4A1364}"/>
              </a:ext>
            </a:extLst>
          </p:cNvPr>
          <p:cNvSpPr>
            <a:spLocks noGrp="1"/>
          </p:cNvSpPr>
          <p:nvPr>
            <p:ph type="title"/>
          </p:nvPr>
        </p:nvSpPr>
        <p:spPr/>
        <p:txBody>
          <a:bodyPr/>
          <a:lstStyle/>
          <a:p>
            <a:endParaRPr lang="en-IN"/>
          </a:p>
        </p:txBody>
      </p:sp>
      <p:pic>
        <p:nvPicPr>
          <p:cNvPr id="4" name="Picture 3">
            <a:extLst>
              <a:ext uri="{FF2B5EF4-FFF2-40B4-BE49-F238E27FC236}">
                <a16:creationId xmlns:a16="http://schemas.microsoft.com/office/drawing/2014/main" id="{265FD183-7C75-4E2F-BD51-A1E183006243}"/>
              </a:ext>
            </a:extLst>
          </p:cNvPr>
          <p:cNvPicPr>
            <a:picLocks noChangeAspect="1"/>
          </p:cNvPicPr>
          <p:nvPr/>
        </p:nvPicPr>
        <p:blipFill>
          <a:blip r:embed="rId2"/>
          <a:stretch>
            <a:fillRect/>
          </a:stretch>
        </p:blipFill>
        <p:spPr>
          <a:xfrm>
            <a:off x="1928948" y="607423"/>
            <a:ext cx="8334103" cy="6250577"/>
          </a:xfrm>
          <a:prstGeom prst="rect">
            <a:avLst/>
          </a:prstGeom>
        </p:spPr>
      </p:pic>
    </p:spTree>
    <p:extLst>
      <p:ext uri="{BB962C8B-B14F-4D97-AF65-F5344CB8AC3E}">
        <p14:creationId xmlns:p14="http://schemas.microsoft.com/office/powerpoint/2010/main" val="4192222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748A7-E98B-4502-9EB1-B45DB1BE9B0A}"/>
              </a:ext>
            </a:extLst>
          </p:cNvPr>
          <p:cNvSpPr>
            <a:spLocks noGrp="1"/>
          </p:cNvSpPr>
          <p:nvPr>
            <p:ph type="title"/>
          </p:nvPr>
        </p:nvSpPr>
        <p:spPr/>
        <p:txBody>
          <a:bodyPr/>
          <a:lstStyle/>
          <a:p>
            <a:r>
              <a:rPr lang="en-IN" dirty="0"/>
              <a:t>Shape and Solubility</a:t>
            </a:r>
          </a:p>
        </p:txBody>
      </p:sp>
      <p:sp>
        <p:nvSpPr>
          <p:cNvPr id="3" name="Content Placeholder 2">
            <a:extLst>
              <a:ext uri="{FF2B5EF4-FFF2-40B4-BE49-F238E27FC236}">
                <a16:creationId xmlns:a16="http://schemas.microsoft.com/office/drawing/2014/main" id="{10EC89C5-B7EA-4D02-B19A-C33F8246127F}"/>
              </a:ext>
            </a:extLst>
          </p:cNvPr>
          <p:cNvSpPr>
            <a:spLocks noGrp="1"/>
          </p:cNvSpPr>
          <p:nvPr>
            <p:ph idx="1"/>
          </p:nvPr>
        </p:nvSpPr>
        <p:spPr/>
        <p:txBody>
          <a:bodyPr>
            <a:normAutofit/>
          </a:bodyPr>
          <a:lstStyle/>
          <a:p>
            <a:r>
              <a:rPr lang="en-IN" dirty="0"/>
              <a:t>FIBROUS PROTEINS</a:t>
            </a:r>
          </a:p>
          <a:p>
            <a:r>
              <a:rPr lang="en-US" dirty="0"/>
              <a:t>these	proteins have a	rod like structure. They are not soluble in water.</a:t>
            </a:r>
          </a:p>
          <a:p>
            <a:r>
              <a:rPr lang="en-US" dirty="0"/>
              <a:t>These are made up of polypeptide chain that are parallel to the axis &amp; are held together by strong hydrogen and	</a:t>
            </a:r>
            <a:r>
              <a:rPr lang="en-US" dirty="0" err="1"/>
              <a:t>disulphide</a:t>
            </a:r>
            <a:r>
              <a:rPr lang="en-US" dirty="0"/>
              <a:t>	bonds.</a:t>
            </a:r>
          </a:p>
          <a:p>
            <a:r>
              <a:rPr lang="en-US" dirty="0"/>
              <a:t>They can be stretched &amp; contracted like thread</a:t>
            </a:r>
          </a:p>
          <a:p>
            <a:r>
              <a:rPr lang="en-IN" dirty="0"/>
              <a:t>Examples:</a:t>
            </a:r>
          </a:p>
          <a:p>
            <a:r>
              <a:rPr lang="en-IN" dirty="0"/>
              <a:t>-Collagen, Keratin, Fibrinogen</a:t>
            </a:r>
          </a:p>
        </p:txBody>
      </p:sp>
      <p:pic>
        <p:nvPicPr>
          <p:cNvPr id="4" name="Picture 3">
            <a:extLst>
              <a:ext uri="{FF2B5EF4-FFF2-40B4-BE49-F238E27FC236}">
                <a16:creationId xmlns:a16="http://schemas.microsoft.com/office/drawing/2014/main" id="{3FADB44D-CE90-4364-914D-B61B335BAA02}"/>
              </a:ext>
            </a:extLst>
          </p:cNvPr>
          <p:cNvPicPr>
            <a:picLocks noChangeAspect="1"/>
          </p:cNvPicPr>
          <p:nvPr/>
        </p:nvPicPr>
        <p:blipFill>
          <a:blip r:embed="rId2"/>
          <a:stretch>
            <a:fillRect/>
          </a:stretch>
        </p:blipFill>
        <p:spPr>
          <a:xfrm>
            <a:off x="7410449" y="549185"/>
            <a:ext cx="4496073" cy="3136795"/>
          </a:xfrm>
          <a:prstGeom prst="rect">
            <a:avLst/>
          </a:prstGeom>
        </p:spPr>
      </p:pic>
      <p:pic>
        <p:nvPicPr>
          <p:cNvPr id="6" name="Picture 5">
            <a:extLst>
              <a:ext uri="{FF2B5EF4-FFF2-40B4-BE49-F238E27FC236}">
                <a16:creationId xmlns:a16="http://schemas.microsoft.com/office/drawing/2014/main" id="{929F8DDE-276B-4F49-AA5A-21BFE8341101}"/>
              </a:ext>
            </a:extLst>
          </p:cNvPr>
          <p:cNvPicPr>
            <a:picLocks noChangeAspect="1"/>
          </p:cNvPicPr>
          <p:nvPr/>
        </p:nvPicPr>
        <p:blipFill>
          <a:blip r:embed="rId3"/>
          <a:stretch>
            <a:fillRect/>
          </a:stretch>
        </p:blipFill>
        <p:spPr>
          <a:xfrm>
            <a:off x="8924925" y="4462462"/>
            <a:ext cx="2381250" cy="2143125"/>
          </a:xfrm>
          <a:prstGeom prst="rect">
            <a:avLst/>
          </a:prstGeom>
        </p:spPr>
      </p:pic>
    </p:spTree>
    <p:extLst>
      <p:ext uri="{BB962C8B-B14F-4D97-AF65-F5344CB8AC3E}">
        <p14:creationId xmlns:p14="http://schemas.microsoft.com/office/powerpoint/2010/main" val="2097564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9333A-E503-41EA-AD0C-0D1F82243059}"/>
              </a:ext>
            </a:extLst>
          </p:cNvPr>
          <p:cNvSpPr>
            <a:spLocks noGrp="1"/>
          </p:cNvSpPr>
          <p:nvPr>
            <p:ph type="title"/>
          </p:nvPr>
        </p:nvSpPr>
        <p:spPr/>
        <p:txBody>
          <a:bodyPr/>
          <a:lstStyle/>
          <a:p>
            <a:r>
              <a:rPr lang="en-IN" dirty="0"/>
              <a:t>GLOBULAR PROTEINS</a:t>
            </a:r>
          </a:p>
        </p:txBody>
      </p:sp>
      <p:sp>
        <p:nvSpPr>
          <p:cNvPr id="3" name="Content Placeholder 2">
            <a:extLst>
              <a:ext uri="{FF2B5EF4-FFF2-40B4-BE49-F238E27FC236}">
                <a16:creationId xmlns:a16="http://schemas.microsoft.com/office/drawing/2014/main" id="{9676295A-097F-49FF-8EA5-9FEC128D227E}"/>
              </a:ext>
            </a:extLst>
          </p:cNvPr>
          <p:cNvSpPr>
            <a:spLocks noGrp="1"/>
          </p:cNvSpPr>
          <p:nvPr>
            <p:ph idx="1"/>
          </p:nvPr>
        </p:nvSpPr>
        <p:spPr/>
        <p:txBody>
          <a:bodyPr/>
          <a:lstStyle/>
          <a:p>
            <a:r>
              <a:rPr lang="en-US" dirty="0"/>
              <a:t>these proteins more or  less spherical in nature.  Due to their distribution of  amino acids (hydrophobic inside, hydrophilic outside) </a:t>
            </a:r>
          </a:p>
          <a:p>
            <a:r>
              <a:rPr lang="en-US" dirty="0"/>
              <a:t>they are very soluble in aqueous solution</a:t>
            </a:r>
          </a:p>
          <a:p>
            <a:r>
              <a:rPr lang="en-US" dirty="0"/>
              <a:t>E.g. Myoglobin, albumin, </a:t>
            </a:r>
            <a:r>
              <a:rPr lang="en-US" dirty="0" err="1"/>
              <a:t>globu</a:t>
            </a:r>
            <a:r>
              <a:rPr lang="en-US" dirty="0"/>
              <a:t>  </a:t>
            </a:r>
            <a:r>
              <a:rPr lang="en-US" dirty="0" err="1"/>
              <a:t>lin</a:t>
            </a:r>
            <a:r>
              <a:rPr lang="en-US" dirty="0"/>
              <a:t>, casein, </a:t>
            </a:r>
            <a:r>
              <a:rPr lang="en-US" dirty="0" err="1"/>
              <a:t>haemoglobin</a:t>
            </a:r>
            <a:r>
              <a:rPr lang="en-US" dirty="0"/>
              <a:t>,  all of the enzymes, and  protein hormones</a:t>
            </a:r>
          </a:p>
          <a:p>
            <a:endParaRPr lang="en-IN" dirty="0"/>
          </a:p>
        </p:txBody>
      </p:sp>
    </p:spTree>
    <p:extLst>
      <p:ext uri="{BB962C8B-B14F-4D97-AF65-F5344CB8AC3E}">
        <p14:creationId xmlns:p14="http://schemas.microsoft.com/office/powerpoint/2010/main" val="3299105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56EBA-014E-4DF4-B20F-C5EA59413C93}"/>
              </a:ext>
            </a:extLst>
          </p:cNvPr>
          <p:cNvSpPr>
            <a:spLocks noGrp="1"/>
          </p:cNvSpPr>
          <p:nvPr>
            <p:ph type="title"/>
          </p:nvPr>
        </p:nvSpPr>
        <p:spPr/>
        <p:txBody>
          <a:bodyPr/>
          <a:lstStyle/>
          <a:p>
            <a:r>
              <a:rPr lang="en-IN" dirty="0"/>
              <a:t>Difference</a:t>
            </a:r>
          </a:p>
        </p:txBody>
      </p:sp>
      <p:graphicFrame>
        <p:nvGraphicFramePr>
          <p:cNvPr id="5" name="Table 5">
            <a:extLst>
              <a:ext uri="{FF2B5EF4-FFF2-40B4-BE49-F238E27FC236}">
                <a16:creationId xmlns:a16="http://schemas.microsoft.com/office/drawing/2014/main" id="{F21FD578-E4F8-4F22-9190-F29D2B94B6C3}"/>
              </a:ext>
            </a:extLst>
          </p:cNvPr>
          <p:cNvGraphicFramePr>
            <a:graphicFrameLocks noGrp="1"/>
          </p:cNvGraphicFramePr>
          <p:nvPr>
            <p:ph idx="1"/>
            <p:extLst>
              <p:ext uri="{D42A27DB-BD31-4B8C-83A1-F6EECF244321}">
                <p14:modId xmlns:p14="http://schemas.microsoft.com/office/powerpoint/2010/main" val="1696543130"/>
              </p:ext>
            </p:extLst>
          </p:nvPr>
        </p:nvGraphicFramePr>
        <p:xfrm>
          <a:off x="581025" y="2341563"/>
          <a:ext cx="11029950" cy="2494280"/>
        </p:xfrm>
        <a:graphic>
          <a:graphicData uri="http://schemas.openxmlformats.org/drawingml/2006/table">
            <a:tbl>
              <a:tblPr firstRow="1" bandRow="1">
                <a:tableStyleId>{5C22544A-7EE6-4342-B048-85BDC9FD1C3A}</a:tableStyleId>
              </a:tblPr>
              <a:tblGrid>
                <a:gridCol w="3676650">
                  <a:extLst>
                    <a:ext uri="{9D8B030D-6E8A-4147-A177-3AD203B41FA5}">
                      <a16:colId xmlns:a16="http://schemas.microsoft.com/office/drawing/2014/main" val="3291290796"/>
                    </a:ext>
                  </a:extLst>
                </a:gridCol>
                <a:gridCol w="3676650">
                  <a:extLst>
                    <a:ext uri="{9D8B030D-6E8A-4147-A177-3AD203B41FA5}">
                      <a16:colId xmlns:a16="http://schemas.microsoft.com/office/drawing/2014/main" val="2021788032"/>
                    </a:ext>
                  </a:extLst>
                </a:gridCol>
                <a:gridCol w="3676650">
                  <a:extLst>
                    <a:ext uri="{9D8B030D-6E8A-4147-A177-3AD203B41FA5}">
                      <a16:colId xmlns:a16="http://schemas.microsoft.com/office/drawing/2014/main" val="1305424640"/>
                    </a:ext>
                  </a:extLst>
                </a:gridCol>
              </a:tblGrid>
              <a:tr h="370840">
                <a:tc>
                  <a:txBody>
                    <a:bodyPr/>
                    <a:lstStyle/>
                    <a:p>
                      <a:endParaRPr lang="en-IN" dirty="0"/>
                    </a:p>
                  </a:txBody>
                  <a:tcPr/>
                </a:tc>
                <a:tc>
                  <a:txBody>
                    <a:bodyPr/>
                    <a:lstStyle/>
                    <a:p>
                      <a:r>
                        <a:rPr lang="en-IN" dirty="0"/>
                        <a:t>Fibrous</a:t>
                      </a:r>
                    </a:p>
                  </a:txBody>
                  <a:tcPr/>
                </a:tc>
                <a:tc>
                  <a:txBody>
                    <a:bodyPr/>
                    <a:lstStyle/>
                    <a:p>
                      <a:r>
                        <a:rPr lang="en-IN" dirty="0"/>
                        <a:t>Globular</a:t>
                      </a:r>
                    </a:p>
                  </a:txBody>
                  <a:tcPr/>
                </a:tc>
                <a:extLst>
                  <a:ext uri="{0D108BD9-81ED-4DB2-BD59-A6C34878D82A}">
                    <a16:rowId xmlns:a16="http://schemas.microsoft.com/office/drawing/2014/main" val="3958583891"/>
                  </a:ext>
                </a:extLst>
              </a:tr>
              <a:tr h="370840">
                <a:tc>
                  <a:txBody>
                    <a:bodyPr/>
                    <a:lstStyle/>
                    <a:p>
                      <a:r>
                        <a:rPr lang="en-IN" dirty="0"/>
                        <a:t>Shape</a:t>
                      </a:r>
                    </a:p>
                  </a:txBody>
                  <a:tcPr/>
                </a:tc>
                <a:tc>
                  <a:txBody>
                    <a:bodyPr/>
                    <a:lstStyle/>
                    <a:p>
                      <a:r>
                        <a:rPr lang="en-IN" dirty="0"/>
                        <a:t>Long and Narrow</a:t>
                      </a:r>
                    </a:p>
                  </a:txBody>
                  <a:tcPr/>
                </a:tc>
                <a:tc>
                  <a:txBody>
                    <a:bodyPr/>
                    <a:lstStyle/>
                    <a:p>
                      <a:r>
                        <a:rPr lang="en-IN" dirty="0"/>
                        <a:t>Round/Spherical</a:t>
                      </a:r>
                    </a:p>
                  </a:txBody>
                  <a:tcPr/>
                </a:tc>
                <a:extLst>
                  <a:ext uri="{0D108BD9-81ED-4DB2-BD59-A6C34878D82A}">
                    <a16:rowId xmlns:a16="http://schemas.microsoft.com/office/drawing/2014/main" val="2294331045"/>
                  </a:ext>
                </a:extLst>
              </a:tr>
              <a:tr h="370840">
                <a:tc>
                  <a:txBody>
                    <a:bodyPr/>
                    <a:lstStyle/>
                    <a:p>
                      <a:r>
                        <a:rPr lang="en-IN" dirty="0"/>
                        <a:t>Purpose</a:t>
                      </a:r>
                    </a:p>
                  </a:txBody>
                  <a:tcPr/>
                </a:tc>
                <a:tc>
                  <a:txBody>
                    <a:bodyPr/>
                    <a:lstStyle/>
                    <a:p>
                      <a:r>
                        <a:rPr lang="en-IN" dirty="0"/>
                        <a:t>Structural</a:t>
                      </a:r>
                    </a:p>
                  </a:txBody>
                  <a:tcPr/>
                </a:tc>
                <a:tc>
                  <a:txBody>
                    <a:bodyPr/>
                    <a:lstStyle/>
                    <a:p>
                      <a:r>
                        <a:rPr lang="en-IN" dirty="0"/>
                        <a:t>Functional</a:t>
                      </a:r>
                    </a:p>
                  </a:txBody>
                  <a:tcPr/>
                </a:tc>
                <a:extLst>
                  <a:ext uri="{0D108BD9-81ED-4DB2-BD59-A6C34878D82A}">
                    <a16:rowId xmlns:a16="http://schemas.microsoft.com/office/drawing/2014/main" val="410993629"/>
                  </a:ext>
                </a:extLst>
              </a:tr>
              <a:tr h="370840">
                <a:tc>
                  <a:txBody>
                    <a:bodyPr/>
                    <a:lstStyle/>
                    <a:p>
                      <a:r>
                        <a:rPr lang="en-IN" dirty="0"/>
                        <a:t>Amino Acid Sequence</a:t>
                      </a:r>
                    </a:p>
                  </a:txBody>
                  <a:tcPr/>
                </a:tc>
                <a:tc>
                  <a:txBody>
                    <a:bodyPr/>
                    <a:lstStyle/>
                    <a:p>
                      <a:r>
                        <a:rPr lang="en-IN" dirty="0"/>
                        <a:t>Repetitive</a:t>
                      </a:r>
                    </a:p>
                  </a:txBody>
                  <a:tcPr/>
                </a:tc>
                <a:tc>
                  <a:txBody>
                    <a:bodyPr/>
                    <a:lstStyle/>
                    <a:p>
                      <a:r>
                        <a:rPr lang="en-IN" dirty="0"/>
                        <a:t>Irregular</a:t>
                      </a:r>
                    </a:p>
                  </a:txBody>
                  <a:tcPr/>
                </a:tc>
                <a:extLst>
                  <a:ext uri="{0D108BD9-81ED-4DB2-BD59-A6C34878D82A}">
                    <a16:rowId xmlns:a16="http://schemas.microsoft.com/office/drawing/2014/main" val="3142054875"/>
                  </a:ext>
                </a:extLst>
              </a:tr>
              <a:tr h="370840">
                <a:tc>
                  <a:txBody>
                    <a:bodyPr/>
                    <a:lstStyle/>
                    <a:p>
                      <a:r>
                        <a:rPr lang="en-IN" dirty="0"/>
                        <a:t>Durability</a:t>
                      </a:r>
                    </a:p>
                  </a:txBody>
                  <a:tcPr/>
                </a:tc>
                <a:tc>
                  <a:txBody>
                    <a:bodyPr/>
                    <a:lstStyle/>
                    <a:p>
                      <a:r>
                        <a:rPr lang="en-IN" dirty="0"/>
                        <a:t>Less sensitive to changes in pH, Temp etc</a:t>
                      </a:r>
                    </a:p>
                  </a:txBody>
                  <a:tcPr/>
                </a:tc>
                <a:tc>
                  <a:txBody>
                    <a:bodyPr/>
                    <a:lstStyle/>
                    <a:p>
                      <a:r>
                        <a:rPr lang="en-IN" dirty="0"/>
                        <a:t>More sensitive</a:t>
                      </a:r>
                    </a:p>
                  </a:txBody>
                  <a:tcPr/>
                </a:tc>
                <a:extLst>
                  <a:ext uri="{0D108BD9-81ED-4DB2-BD59-A6C34878D82A}">
                    <a16:rowId xmlns:a16="http://schemas.microsoft.com/office/drawing/2014/main" val="3795426259"/>
                  </a:ext>
                </a:extLst>
              </a:tr>
              <a:tr h="370840">
                <a:tc>
                  <a:txBody>
                    <a:bodyPr/>
                    <a:lstStyle/>
                    <a:p>
                      <a:r>
                        <a:rPr lang="en-IN" dirty="0"/>
                        <a:t>Solubility</a:t>
                      </a:r>
                    </a:p>
                  </a:txBody>
                  <a:tcPr/>
                </a:tc>
                <a:tc>
                  <a:txBody>
                    <a:bodyPr/>
                    <a:lstStyle/>
                    <a:p>
                      <a:r>
                        <a:rPr lang="en-IN" dirty="0"/>
                        <a:t>Generally insoluble in water</a:t>
                      </a:r>
                    </a:p>
                  </a:txBody>
                  <a:tcPr/>
                </a:tc>
                <a:tc>
                  <a:txBody>
                    <a:bodyPr/>
                    <a:lstStyle/>
                    <a:p>
                      <a:r>
                        <a:rPr lang="en-IN" dirty="0"/>
                        <a:t>Generally soluble in water</a:t>
                      </a:r>
                    </a:p>
                  </a:txBody>
                  <a:tcPr/>
                </a:tc>
                <a:extLst>
                  <a:ext uri="{0D108BD9-81ED-4DB2-BD59-A6C34878D82A}">
                    <a16:rowId xmlns:a16="http://schemas.microsoft.com/office/drawing/2014/main" val="596037606"/>
                  </a:ext>
                </a:extLst>
              </a:tr>
            </a:tbl>
          </a:graphicData>
        </a:graphic>
      </p:graphicFrame>
    </p:spTree>
    <p:extLst>
      <p:ext uri="{BB962C8B-B14F-4D97-AF65-F5344CB8AC3E}">
        <p14:creationId xmlns:p14="http://schemas.microsoft.com/office/powerpoint/2010/main" val="1455128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C583F-E2D2-417A-BE95-76940FC3C2E0}"/>
              </a:ext>
            </a:extLst>
          </p:cNvPr>
          <p:cNvSpPr>
            <a:spLocks noGrp="1"/>
          </p:cNvSpPr>
          <p:nvPr>
            <p:ph type="title"/>
          </p:nvPr>
        </p:nvSpPr>
        <p:spPr/>
        <p:txBody>
          <a:bodyPr/>
          <a:lstStyle/>
          <a:p>
            <a:r>
              <a:rPr lang="en-IN" dirty="0"/>
              <a:t>NUTRITIONAL</a:t>
            </a:r>
          </a:p>
        </p:txBody>
      </p:sp>
      <p:sp>
        <p:nvSpPr>
          <p:cNvPr id="3" name="Content Placeholder 2">
            <a:extLst>
              <a:ext uri="{FF2B5EF4-FFF2-40B4-BE49-F238E27FC236}">
                <a16:creationId xmlns:a16="http://schemas.microsoft.com/office/drawing/2014/main" id="{0D18E498-84D6-48CB-A64D-CA3E4F0962BC}"/>
              </a:ext>
            </a:extLst>
          </p:cNvPr>
          <p:cNvSpPr>
            <a:spLocks noGrp="1"/>
          </p:cNvSpPr>
          <p:nvPr>
            <p:ph idx="1"/>
          </p:nvPr>
        </p:nvSpPr>
        <p:spPr>
          <a:xfrm>
            <a:off x="581192" y="2340864"/>
            <a:ext cx="8510557" cy="3634486"/>
          </a:xfrm>
        </p:spPr>
        <p:txBody>
          <a:bodyPr/>
          <a:lstStyle/>
          <a:p>
            <a:pPr marL="0" indent="0">
              <a:buNone/>
            </a:pPr>
            <a:r>
              <a:rPr lang="en-IN" dirty="0"/>
              <a:t>COMPLETE PROTEINS - </a:t>
            </a:r>
            <a:r>
              <a:rPr lang="en-US" dirty="0"/>
              <a:t>contains an adequate amount of  all of the essential amino acids that should be  incorporated into a diet</a:t>
            </a:r>
          </a:p>
          <a:p>
            <a:r>
              <a:rPr lang="en-US" dirty="0"/>
              <a:t>must  not lack even one essential amino acid in order to  be considered complete</a:t>
            </a:r>
          </a:p>
          <a:p>
            <a:r>
              <a:rPr lang="en-US" dirty="0"/>
              <a:t>E.g. Animal Protein (meat, fish, egg, dairy products)</a:t>
            </a:r>
          </a:p>
          <a:p>
            <a:endParaRPr lang="en-US" dirty="0"/>
          </a:p>
          <a:p>
            <a:pPr marL="0" indent="0">
              <a:buNone/>
            </a:pPr>
            <a:r>
              <a:rPr lang="en-IN" dirty="0"/>
              <a:t>INCOMPLETE PROTEINS - </a:t>
            </a:r>
            <a:r>
              <a:rPr lang="en-US" dirty="0"/>
              <a:t>that lacks one  or more essential amino acids in correct  proportions. These can also be referred to as partial  proteins</a:t>
            </a:r>
          </a:p>
          <a:p>
            <a:r>
              <a:rPr lang="en-US" dirty="0"/>
              <a:t>E.g. Grains, Nuts,  Beans, Seeds, Peas, Corn</a:t>
            </a:r>
            <a:endParaRPr lang="en-IN" dirty="0"/>
          </a:p>
        </p:txBody>
      </p:sp>
      <p:pic>
        <p:nvPicPr>
          <p:cNvPr id="5" name="Picture 4">
            <a:extLst>
              <a:ext uri="{FF2B5EF4-FFF2-40B4-BE49-F238E27FC236}">
                <a16:creationId xmlns:a16="http://schemas.microsoft.com/office/drawing/2014/main" id="{17B6EFFA-BF36-49E3-A5D6-2ECC7820BCF4}"/>
              </a:ext>
            </a:extLst>
          </p:cNvPr>
          <p:cNvPicPr>
            <a:picLocks noChangeAspect="1"/>
          </p:cNvPicPr>
          <p:nvPr/>
        </p:nvPicPr>
        <p:blipFill>
          <a:blip r:embed="rId2"/>
          <a:stretch>
            <a:fillRect/>
          </a:stretch>
        </p:blipFill>
        <p:spPr>
          <a:xfrm>
            <a:off x="9464596" y="982064"/>
            <a:ext cx="2243522" cy="1664352"/>
          </a:xfrm>
          <a:prstGeom prst="rect">
            <a:avLst/>
          </a:prstGeom>
        </p:spPr>
      </p:pic>
      <p:pic>
        <p:nvPicPr>
          <p:cNvPr id="6" name="Picture 5">
            <a:extLst>
              <a:ext uri="{FF2B5EF4-FFF2-40B4-BE49-F238E27FC236}">
                <a16:creationId xmlns:a16="http://schemas.microsoft.com/office/drawing/2014/main" id="{2E7EEB29-3DF7-4B3F-896C-6D7DE08C9AE0}"/>
              </a:ext>
            </a:extLst>
          </p:cNvPr>
          <p:cNvPicPr>
            <a:picLocks noChangeAspect="1"/>
          </p:cNvPicPr>
          <p:nvPr/>
        </p:nvPicPr>
        <p:blipFill>
          <a:blip r:embed="rId3"/>
          <a:stretch>
            <a:fillRect/>
          </a:stretch>
        </p:blipFill>
        <p:spPr>
          <a:xfrm>
            <a:off x="9091749" y="2839239"/>
            <a:ext cx="2736668" cy="1521131"/>
          </a:xfrm>
          <a:prstGeom prst="rect">
            <a:avLst/>
          </a:prstGeom>
        </p:spPr>
      </p:pic>
      <p:pic>
        <p:nvPicPr>
          <p:cNvPr id="7" name="Picture 6">
            <a:extLst>
              <a:ext uri="{FF2B5EF4-FFF2-40B4-BE49-F238E27FC236}">
                <a16:creationId xmlns:a16="http://schemas.microsoft.com/office/drawing/2014/main" id="{03810FD8-CA89-46D6-BFE8-9EAB4359D83F}"/>
              </a:ext>
            </a:extLst>
          </p:cNvPr>
          <p:cNvPicPr>
            <a:picLocks noChangeAspect="1"/>
          </p:cNvPicPr>
          <p:nvPr/>
        </p:nvPicPr>
        <p:blipFill>
          <a:blip r:embed="rId4"/>
          <a:stretch>
            <a:fillRect/>
          </a:stretch>
        </p:blipFill>
        <p:spPr>
          <a:xfrm>
            <a:off x="9609867" y="5308733"/>
            <a:ext cx="1952979" cy="1033930"/>
          </a:xfrm>
          <a:prstGeom prst="rect">
            <a:avLst/>
          </a:prstGeom>
        </p:spPr>
      </p:pic>
      <p:pic>
        <p:nvPicPr>
          <p:cNvPr id="9" name="Picture 8">
            <a:extLst>
              <a:ext uri="{FF2B5EF4-FFF2-40B4-BE49-F238E27FC236}">
                <a16:creationId xmlns:a16="http://schemas.microsoft.com/office/drawing/2014/main" id="{ED42077B-2A21-400B-BA9A-A07971C120B6}"/>
              </a:ext>
            </a:extLst>
          </p:cNvPr>
          <p:cNvPicPr>
            <a:picLocks noChangeAspect="1"/>
          </p:cNvPicPr>
          <p:nvPr/>
        </p:nvPicPr>
        <p:blipFill>
          <a:blip r:embed="rId5"/>
          <a:stretch>
            <a:fillRect/>
          </a:stretch>
        </p:blipFill>
        <p:spPr>
          <a:xfrm>
            <a:off x="7281943" y="5329118"/>
            <a:ext cx="2523963" cy="1292464"/>
          </a:xfrm>
          <a:prstGeom prst="rect">
            <a:avLst/>
          </a:prstGeom>
        </p:spPr>
      </p:pic>
    </p:spTree>
    <p:extLst>
      <p:ext uri="{BB962C8B-B14F-4D97-AF65-F5344CB8AC3E}">
        <p14:creationId xmlns:p14="http://schemas.microsoft.com/office/powerpoint/2010/main" val="3090714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08B71-8EDD-4772-83EB-6D6358934DA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9637145-90AF-489D-B04B-9839287E8907}"/>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val="1515956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F7209-701E-49C1-9CB2-98C63ED554FC}"/>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4043AB94-3597-4D80-BA93-0DDF02FFD980}"/>
              </a:ext>
            </a:extLst>
          </p:cNvPr>
          <p:cNvPicPr>
            <a:picLocks noGrp="1" noChangeAspect="1"/>
          </p:cNvPicPr>
          <p:nvPr>
            <p:ph idx="1"/>
          </p:nvPr>
        </p:nvPicPr>
        <p:blipFill>
          <a:blip r:embed="rId2"/>
          <a:stretch>
            <a:fillRect/>
          </a:stretch>
        </p:blipFill>
        <p:spPr>
          <a:xfrm>
            <a:off x="1234985" y="825982"/>
            <a:ext cx="10033090" cy="5927243"/>
          </a:xfrm>
        </p:spPr>
      </p:pic>
    </p:spTree>
    <p:extLst>
      <p:ext uri="{BB962C8B-B14F-4D97-AF65-F5344CB8AC3E}">
        <p14:creationId xmlns:p14="http://schemas.microsoft.com/office/powerpoint/2010/main" val="2536860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5A938-1C2F-4C49-B7D3-86961E42F205}"/>
              </a:ext>
            </a:extLst>
          </p:cNvPr>
          <p:cNvSpPr>
            <a:spLocks noGrp="1"/>
          </p:cNvSpPr>
          <p:nvPr>
            <p:ph type="title"/>
          </p:nvPr>
        </p:nvSpPr>
        <p:spPr/>
        <p:txBody>
          <a:bodyPr/>
          <a:lstStyle/>
          <a:p>
            <a:r>
              <a:rPr lang="en-IN" dirty="0"/>
              <a:t>Dissociation</a:t>
            </a:r>
          </a:p>
        </p:txBody>
      </p:sp>
      <p:sp>
        <p:nvSpPr>
          <p:cNvPr id="3" name="Content Placeholder 2">
            <a:extLst>
              <a:ext uri="{FF2B5EF4-FFF2-40B4-BE49-F238E27FC236}">
                <a16:creationId xmlns:a16="http://schemas.microsoft.com/office/drawing/2014/main" id="{A997410E-6B93-4F13-B795-541FF58F7972}"/>
              </a:ext>
            </a:extLst>
          </p:cNvPr>
          <p:cNvSpPr>
            <a:spLocks noGrp="1"/>
          </p:cNvSpPr>
          <p:nvPr>
            <p:ph idx="1"/>
          </p:nvPr>
        </p:nvSpPr>
        <p:spPr/>
        <p:txBody>
          <a:bodyPr/>
          <a:lstStyle/>
          <a:p>
            <a:r>
              <a:rPr lang="en-US" dirty="0"/>
              <a:t>Proteins, like amino acids, are amphoteric.</a:t>
            </a:r>
          </a:p>
          <a:p>
            <a:r>
              <a:rPr lang="en-US" dirty="0"/>
              <a:t>Depending on pH, they can exist as polyvalent (cations, anions or  </a:t>
            </a:r>
            <a:r>
              <a:rPr lang="en-US" dirty="0" err="1"/>
              <a:t>zwitter</a:t>
            </a:r>
            <a:r>
              <a:rPr lang="en-US" dirty="0"/>
              <a:t> ions)</a:t>
            </a:r>
          </a:p>
          <a:p>
            <a:r>
              <a:rPr lang="en-US" dirty="0"/>
              <a:t>Most of  the dissociable functional groups are derived from side chains</a:t>
            </a:r>
          </a:p>
          <a:p>
            <a:r>
              <a:rPr lang="en-US" dirty="0"/>
              <a:t>The total charge of protein, which is the absolute sum of all positive and  negative charges, is differentiated from the so-called net charge which,  depending on the pH, may be positive, zero or negative.</a:t>
            </a:r>
          </a:p>
          <a:p>
            <a:r>
              <a:rPr lang="en-US" dirty="0"/>
              <a:t>The net charge is zero and the total charge is maximal at  the isoelectric point. Lowering or raising the pH tends to increase the net  charge towards its maximum, while the total charge always becomes less  than at the </a:t>
            </a:r>
            <a:r>
              <a:rPr lang="en-US" dirty="0" err="1"/>
              <a:t>isolectric</a:t>
            </a:r>
            <a:r>
              <a:rPr lang="en-US" dirty="0"/>
              <a:t> point</a:t>
            </a:r>
          </a:p>
          <a:p>
            <a:r>
              <a:rPr lang="en-US" dirty="0"/>
              <a:t>At its isoelectric point a protein is the least soluble and the most likely to precipitate (isoelectric-precipitation) and is at its maximal crystallization capacity</a:t>
            </a:r>
          </a:p>
          <a:p>
            <a:endParaRPr lang="en-IN" dirty="0"/>
          </a:p>
        </p:txBody>
      </p:sp>
    </p:spTree>
    <p:extLst>
      <p:ext uri="{BB962C8B-B14F-4D97-AF65-F5344CB8AC3E}">
        <p14:creationId xmlns:p14="http://schemas.microsoft.com/office/powerpoint/2010/main" val="3224676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A969-F5F5-43E0-AECD-B3FF1FAB9E08}"/>
              </a:ext>
            </a:extLst>
          </p:cNvPr>
          <p:cNvSpPr>
            <a:spLocks noGrp="1"/>
          </p:cNvSpPr>
          <p:nvPr>
            <p:ph type="title"/>
          </p:nvPr>
        </p:nvSpPr>
        <p:spPr/>
        <p:txBody>
          <a:bodyPr/>
          <a:lstStyle/>
          <a:p>
            <a:r>
              <a:rPr lang="en-IN" dirty="0"/>
              <a:t>Optical Activity</a:t>
            </a:r>
          </a:p>
        </p:txBody>
      </p:sp>
      <p:sp>
        <p:nvSpPr>
          <p:cNvPr id="3" name="Content Placeholder 2">
            <a:extLst>
              <a:ext uri="{FF2B5EF4-FFF2-40B4-BE49-F238E27FC236}">
                <a16:creationId xmlns:a16="http://schemas.microsoft.com/office/drawing/2014/main" id="{654520F8-8E9F-45A8-B508-ECDF229EFB7E}"/>
              </a:ext>
            </a:extLst>
          </p:cNvPr>
          <p:cNvSpPr>
            <a:spLocks noGrp="1"/>
          </p:cNvSpPr>
          <p:nvPr>
            <p:ph idx="1"/>
          </p:nvPr>
        </p:nvSpPr>
        <p:spPr/>
        <p:txBody>
          <a:bodyPr/>
          <a:lstStyle/>
          <a:p>
            <a:r>
              <a:rPr lang="en-US" dirty="0"/>
              <a:t>The optical activity of proteins is due not only to  asymmetry of amino acids but also to  the chirality  resulting from the arrangement of the peptide chain</a:t>
            </a:r>
          </a:p>
          <a:p>
            <a:r>
              <a:rPr lang="en-US" dirty="0"/>
              <a:t>Information on the conformation of proteins can be  obtained from  a recording of the optical rotatory dispersion (ORD) or the Circular Dichroism (CD) especially in the range of peptide bond absorption wavelength (190-200 nm)</a:t>
            </a:r>
            <a:endParaRPr lang="en-IN" dirty="0"/>
          </a:p>
        </p:txBody>
      </p:sp>
    </p:spTree>
    <p:extLst>
      <p:ext uri="{BB962C8B-B14F-4D97-AF65-F5344CB8AC3E}">
        <p14:creationId xmlns:p14="http://schemas.microsoft.com/office/powerpoint/2010/main" val="2886363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42C9C-007D-442A-BB3B-D589695C6F6D}"/>
              </a:ext>
            </a:extLst>
          </p:cNvPr>
          <p:cNvSpPr>
            <a:spLocks noGrp="1"/>
          </p:cNvSpPr>
          <p:nvPr>
            <p:ph type="title"/>
          </p:nvPr>
        </p:nvSpPr>
        <p:spPr/>
        <p:txBody>
          <a:bodyPr/>
          <a:lstStyle/>
          <a:p>
            <a:r>
              <a:rPr lang="en-IN" dirty="0"/>
              <a:t>Cotton effect</a:t>
            </a:r>
          </a:p>
        </p:txBody>
      </p:sp>
      <p:sp>
        <p:nvSpPr>
          <p:cNvPr id="3" name="Content Placeholder 2">
            <a:extLst>
              <a:ext uri="{FF2B5EF4-FFF2-40B4-BE49-F238E27FC236}">
                <a16:creationId xmlns:a16="http://schemas.microsoft.com/office/drawing/2014/main" id="{4A246A64-F3DC-4CC2-8E03-2786A89859E3}"/>
              </a:ext>
            </a:extLst>
          </p:cNvPr>
          <p:cNvSpPr>
            <a:spLocks noGrp="1"/>
          </p:cNvSpPr>
          <p:nvPr>
            <p:ph idx="1"/>
          </p:nvPr>
        </p:nvSpPr>
        <p:spPr>
          <a:xfrm>
            <a:off x="581193" y="2340864"/>
            <a:ext cx="4565574" cy="3634486"/>
          </a:xfrm>
        </p:spPr>
        <p:txBody>
          <a:bodyPr/>
          <a:lstStyle/>
          <a:p>
            <a:r>
              <a:rPr lang="en-US" dirty="0"/>
              <a:t>The Cotton effect reveals quantitative information on secondary structure. </a:t>
            </a:r>
          </a:p>
          <a:p>
            <a:r>
              <a:rPr lang="en-US" dirty="0"/>
              <a:t>-α-Helix or β-structure gives a negative Cotton effect, with absorption maxima at 199 and 205 nm, respectively</a:t>
            </a:r>
          </a:p>
          <a:p>
            <a:r>
              <a:rPr lang="en-US" dirty="0"/>
              <a:t>While a randomly coiled conformation shifts the maximum to shorter wavelengths</a:t>
            </a:r>
            <a:endParaRPr lang="en-IN" dirty="0"/>
          </a:p>
        </p:txBody>
      </p:sp>
      <p:pic>
        <p:nvPicPr>
          <p:cNvPr id="4" name="Picture 3">
            <a:extLst>
              <a:ext uri="{FF2B5EF4-FFF2-40B4-BE49-F238E27FC236}">
                <a16:creationId xmlns:a16="http://schemas.microsoft.com/office/drawing/2014/main" id="{D89C25C8-08EC-4D2C-95AC-5D62A258A326}"/>
              </a:ext>
            </a:extLst>
          </p:cNvPr>
          <p:cNvPicPr>
            <a:picLocks noChangeAspect="1"/>
          </p:cNvPicPr>
          <p:nvPr/>
        </p:nvPicPr>
        <p:blipFill>
          <a:blip r:embed="rId2"/>
          <a:stretch>
            <a:fillRect/>
          </a:stretch>
        </p:blipFill>
        <p:spPr>
          <a:xfrm>
            <a:off x="5451727" y="1796024"/>
            <a:ext cx="6322100" cy="2743438"/>
          </a:xfrm>
          <a:prstGeom prst="rect">
            <a:avLst/>
          </a:prstGeom>
        </p:spPr>
      </p:pic>
      <p:sp>
        <p:nvSpPr>
          <p:cNvPr id="5" name="TextBox 4">
            <a:extLst>
              <a:ext uri="{FF2B5EF4-FFF2-40B4-BE49-F238E27FC236}">
                <a16:creationId xmlns:a16="http://schemas.microsoft.com/office/drawing/2014/main" id="{CFAEA6FB-6510-4AEC-8CAD-42BAB044F2DE}"/>
              </a:ext>
            </a:extLst>
          </p:cNvPr>
          <p:cNvSpPr txBox="1"/>
          <p:nvPr/>
        </p:nvSpPr>
        <p:spPr>
          <a:xfrm>
            <a:off x="5669280" y="4894217"/>
            <a:ext cx="2429691" cy="1077218"/>
          </a:xfrm>
          <a:prstGeom prst="rect">
            <a:avLst/>
          </a:prstGeom>
          <a:noFill/>
        </p:spPr>
        <p:txBody>
          <a:bodyPr wrap="square" rtlCol="0">
            <a:spAutoFit/>
          </a:bodyPr>
          <a:lstStyle/>
          <a:p>
            <a:pPr algn="ctr"/>
            <a:r>
              <a:rPr lang="en-US" sz="1600" dirty="0" err="1"/>
              <a:t>Polylysine</a:t>
            </a:r>
            <a:r>
              <a:rPr lang="en-US" sz="1600" dirty="0"/>
              <a:t> </a:t>
            </a:r>
          </a:p>
          <a:p>
            <a:pPr algn="ctr"/>
            <a:r>
              <a:rPr lang="en-US" sz="1600" dirty="0"/>
              <a:t>α-helix (1)</a:t>
            </a:r>
          </a:p>
          <a:p>
            <a:pPr algn="ctr"/>
            <a:r>
              <a:rPr lang="en-US" sz="1600" dirty="0"/>
              <a:t>β-sheet structure (2) and</a:t>
            </a:r>
          </a:p>
          <a:p>
            <a:pPr algn="ctr"/>
            <a:r>
              <a:rPr lang="en-US" sz="1600" dirty="0"/>
              <a:t>random coiled (3).</a:t>
            </a:r>
          </a:p>
        </p:txBody>
      </p:sp>
      <p:sp>
        <p:nvSpPr>
          <p:cNvPr id="6" name="TextBox 5">
            <a:extLst>
              <a:ext uri="{FF2B5EF4-FFF2-40B4-BE49-F238E27FC236}">
                <a16:creationId xmlns:a16="http://schemas.microsoft.com/office/drawing/2014/main" id="{282B3733-B888-4D91-9539-0AF247D65D38}"/>
              </a:ext>
            </a:extLst>
          </p:cNvPr>
          <p:cNvSpPr txBox="1"/>
          <p:nvPr/>
        </p:nvSpPr>
        <p:spPr>
          <a:xfrm>
            <a:off x="9248503" y="4894217"/>
            <a:ext cx="2281646" cy="1077218"/>
          </a:xfrm>
          <a:prstGeom prst="rect">
            <a:avLst/>
          </a:prstGeom>
          <a:noFill/>
        </p:spPr>
        <p:txBody>
          <a:bodyPr wrap="square" rtlCol="0">
            <a:spAutoFit/>
          </a:bodyPr>
          <a:lstStyle/>
          <a:p>
            <a:pPr algn="ctr"/>
            <a:r>
              <a:rPr lang="en-US" sz="1600" dirty="0"/>
              <a:t>Ribonuclease with 20% α-helix, 40% β-sheet structure and 40% random  coiled region</a:t>
            </a:r>
            <a:endParaRPr lang="en-IN" sz="1600" dirty="0"/>
          </a:p>
        </p:txBody>
      </p:sp>
    </p:spTree>
    <p:extLst>
      <p:ext uri="{BB962C8B-B14F-4D97-AF65-F5344CB8AC3E}">
        <p14:creationId xmlns:p14="http://schemas.microsoft.com/office/powerpoint/2010/main" val="2048248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7204D-E1F6-4107-B7E3-41AE4246B952}"/>
              </a:ext>
            </a:extLst>
          </p:cNvPr>
          <p:cNvSpPr>
            <a:spLocks noGrp="1"/>
          </p:cNvSpPr>
          <p:nvPr>
            <p:ph type="title"/>
          </p:nvPr>
        </p:nvSpPr>
        <p:spPr/>
        <p:txBody>
          <a:bodyPr/>
          <a:lstStyle/>
          <a:p>
            <a:r>
              <a:rPr lang="en-US" dirty="0"/>
              <a:t>Solubility, Hydration and Swelling Power</a:t>
            </a:r>
            <a:endParaRPr lang="en-IN" dirty="0"/>
          </a:p>
        </p:txBody>
      </p:sp>
      <p:sp>
        <p:nvSpPr>
          <p:cNvPr id="3" name="Content Placeholder 2">
            <a:extLst>
              <a:ext uri="{FF2B5EF4-FFF2-40B4-BE49-F238E27FC236}">
                <a16:creationId xmlns:a16="http://schemas.microsoft.com/office/drawing/2014/main" id="{A961F06E-C29C-42D8-B2B5-611F0981783C}"/>
              </a:ext>
            </a:extLst>
          </p:cNvPr>
          <p:cNvSpPr>
            <a:spLocks noGrp="1"/>
          </p:cNvSpPr>
          <p:nvPr>
            <p:ph idx="1"/>
          </p:nvPr>
        </p:nvSpPr>
        <p:spPr/>
        <p:txBody>
          <a:bodyPr/>
          <a:lstStyle/>
          <a:p>
            <a:r>
              <a:rPr lang="en-US" dirty="0"/>
              <a:t>Protein solubility is variable and is affected by the number of polar and  non-polar groups and their arrangement along the molecule</a:t>
            </a:r>
          </a:p>
          <a:p>
            <a:r>
              <a:rPr lang="en-US" dirty="0"/>
              <a:t>Generally, proteins are soluble only in strongly polar solvents such as  water, glycerol or formic acid</a:t>
            </a:r>
          </a:p>
          <a:p>
            <a:r>
              <a:rPr lang="en-US" dirty="0"/>
              <a:t>In a less polar solvent such as ethanol, proteins are rarely soluble</a:t>
            </a:r>
          </a:p>
          <a:p>
            <a:r>
              <a:rPr lang="en-US" dirty="0"/>
              <a:t>The solubility in water is dependent on pH and on salt concentration</a:t>
            </a:r>
          </a:p>
          <a:p>
            <a:r>
              <a:rPr lang="en-US" dirty="0"/>
              <a:t>proteins are polar substances, they are hydrated in water</a:t>
            </a:r>
          </a:p>
          <a:p>
            <a:r>
              <a:rPr lang="en-US" dirty="0"/>
              <a:t>The swelling of insoluble proteins corresponds to the hydration of  soluble proteins in that insertion of water between the peptide chains  results in an increase in volume and other changes in the physical  properties of the protein</a:t>
            </a:r>
            <a:endParaRPr lang="en-IN" dirty="0"/>
          </a:p>
        </p:txBody>
      </p:sp>
    </p:spTree>
    <p:extLst>
      <p:ext uri="{BB962C8B-B14F-4D97-AF65-F5344CB8AC3E}">
        <p14:creationId xmlns:p14="http://schemas.microsoft.com/office/powerpoint/2010/main" val="1487237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F471-389B-45E7-8F10-9547C8F2ADC2}"/>
              </a:ext>
            </a:extLst>
          </p:cNvPr>
          <p:cNvSpPr>
            <a:spLocks noGrp="1"/>
          </p:cNvSpPr>
          <p:nvPr>
            <p:ph type="title"/>
          </p:nvPr>
        </p:nvSpPr>
        <p:spPr/>
        <p:txBody>
          <a:bodyPr/>
          <a:lstStyle/>
          <a:p>
            <a:r>
              <a:rPr lang="en-IN" dirty="0"/>
              <a:t>2 -fold action of salts </a:t>
            </a:r>
            <a:r>
              <a:rPr lang="en-US" dirty="0"/>
              <a:t>on protein solubility</a:t>
            </a:r>
            <a:endParaRPr lang="en-IN" dirty="0"/>
          </a:p>
        </p:txBody>
      </p:sp>
      <p:sp>
        <p:nvSpPr>
          <p:cNvPr id="3" name="Content Placeholder 2">
            <a:extLst>
              <a:ext uri="{FF2B5EF4-FFF2-40B4-BE49-F238E27FC236}">
                <a16:creationId xmlns:a16="http://schemas.microsoft.com/office/drawing/2014/main" id="{3A152A9E-63EE-4998-9EBB-6448C7994882}"/>
              </a:ext>
            </a:extLst>
          </p:cNvPr>
          <p:cNvSpPr>
            <a:spLocks noGrp="1"/>
          </p:cNvSpPr>
          <p:nvPr>
            <p:ph idx="1"/>
          </p:nvPr>
        </p:nvSpPr>
        <p:spPr>
          <a:xfrm>
            <a:off x="581192" y="2340864"/>
            <a:ext cx="6376957" cy="3634486"/>
          </a:xfrm>
        </p:spPr>
        <p:txBody>
          <a:bodyPr/>
          <a:lstStyle/>
          <a:p>
            <a:r>
              <a:rPr lang="en-US" dirty="0"/>
              <a:t>At low concentrations they increase the solubility (“salting in”  effect) by suppressing the electrostatic protein-protein interaction  (binding forces)</a:t>
            </a:r>
          </a:p>
          <a:p>
            <a:r>
              <a:rPr lang="en-US" dirty="0"/>
              <a:t>At higher salt concentration Protein solubility is decreased (“salting out” effect) due to the ion hydration tendency of the salts</a:t>
            </a:r>
            <a:endParaRPr lang="en-IN" dirty="0"/>
          </a:p>
        </p:txBody>
      </p:sp>
      <p:pic>
        <p:nvPicPr>
          <p:cNvPr id="4" name="Picture 3">
            <a:extLst>
              <a:ext uri="{FF2B5EF4-FFF2-40B4-BE49-F238E27FC236}">
                <a16:creationId xmlns:a16="http://schemas.microsoft.com/office/drawing/2014/main" id="{6191DD48-E80C-4C2A-ABD1-E7A8582377DC}"/>
              </a:ext>
            </a:extLst>
          </p:cNvPr>
          <p:cNvPicPr>
            <a:picLocks noChangeAspect="1"/>
          </p:cNvPicPr>
          <p:nvPr/>
        </p:nvPicPr>
        <p:blipFill>
          <a:blip r:embed="rId2"/>
          <a:stretch>
            <a:fillRect/>
          </a:stretch>
        </p:blipFill>
        <p:spPr>
          <a:xfrm>
            <a:off x="8821240" y="1853619"/>
            <a:ext cx="2456901" cy="2304488"/>
          </a:xfrm>
          <a:prstGeom prst="rect">
            <a:avLst/>
          </a:prstGeom>
        </p:spPr>
      </p:pic>
    </p:spTree>
    <p:extLst>
      <p:ext uri="{BB962C8B-B14F-4D97-AF65-F5344CB8AC3E}">
        <p14:creationId xmlns:p14="http://schemas.microsoft.com/office/powerpoint/2010/main" val="438837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15035-AC45-4E46-A92F-7D7E27CBBCD2}"/>
              </a:ext>
            </a:extLst>
          </p:cNvPr>
          <p:cNvSpPr>
            <a:spLocks noGrp="1"/>
          </p:cNvSpPr>
          <p:nvPr>
            <p:ph type="title"/>
          </p:nvPr>
        </p:nvSpPr>
        <p:spPr/>
        <p:txBody>
          <a:bodyPr/>
          <a:lstStyle/>
          <a:p>
            <a:r>
              <a:rPr lang="en-IN" dirty="0"/>
              <a:t>UV absorption</a:t>
            </a:r>
          </a:p>
        </p:txBody>
      </p:sp>
      <p:sp>
        <p:nvSpPr>
          <p:cNvPr id="3" name="Content Placeholder 2">
            <a:extLst>
              <a:ext uri="{FF2B5EF4-FFF2-40B4-BE49-F238E27FC236}">
                <a16:creationId xmlns:a16="http://schemas.microsoft.com/office/drawing/2014/main" id="{D40EAFA6-A540-44C5-A3DC-1E1490040996}"/>
              </a:ext>
            </a:extLst>
          </p:cNvPr>
          <p:cNvSpPr>
            <a:spLocks noGrp="1"/>
          </p:cNvSpPr>
          <p:nvPr>
            <p:ph idx="1"/>
          </p:nvPr>
        </p:nvSpPr>
        <p:spPr>
          <a:xfrm>
            <a:off x="581192" y="2340864"/>
            <a:ext cx="6437917" cy="3634486"/>
          </a:xfrm>
        </p:spPr>
        <p:txBody>
          <a:bodyPr/>
          <a:lstStyle/>
          <a:p>
            <a:r>
              <a:rPr lang="en-US" dirty="0" err="1"/>
              <a:t>Trp</a:t>
            </a:r>
            <a:r>
              <a:rPr lang="en-US" dirty="0"/>
              <a:t>, Tyr, </a:t>
            </a:r>
            <a:r>
              <a:rPr lang="en-US" dirty="0" err="1"/>
              <a:t>Phe</a:t>
            </a:r>
            <a:r>
              <a:rPr lang="en-US" dirty="0"/>
              <a:t>, and His have aromatic groups of resonance double bonds. </a:t>
            </a:r>
          </a:p>
          <a:p>
            <a:endParaRPr lang="en-US" dirty="0"/>
          </a:p>
          <a:p>
            <a:r>
              <a:rPr lang="en-US" dirty="0"/>
              <a:t>Proteins have a strong absorption at 280nm</a:t>
            </a:r>
            <a:endParaRPr lang="en-IN" dirty="0"/>
          </a:p>
        </p:txBody>
      </p:sp>
      <p:pic>
        <p:nvPicPr>
          <p:cNvPr id="4" name="Picture 3">
            <a:extLst>
              <a:ext uri="{FF2B5EF4-FFF2-40B4-BE49-F238E27FC236}">
                <a16:creationId xmlns:a16="http://schemas.microsoft.com/office/drawing/2014/main" id="{F78F19BD-F31A-4518-8A26-1A58A13D36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702156"/>
            <a:ext cx="3287219" cy="3662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822D7B07-78A1-4926-A298-40650B5C8E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030" y="4407222"/>
            <a:ext cx="3326389" cy="2349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3676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FB7F7B4-B9F1-46EB-A7DE-276DFD282A90}"/>
              </a:ext>
            </a:extLst>
          </p:cNvPr>
          <p:cNvPicPr>
            <a:picLocks noChangeAspect="1"/>
          </p:cNvPicPr>
          <p:nvPr/>
        </p:nvPicPr>
        <p:blipFill>
          <a:blip r:embed="rId2"/>
          <a:stretch>
            <a:fillRect/>
          </a:stretch>
        </p:blipFill>
        <p:spPr>
          <a:xfrm>
            <a:off x="1807118" y="3957053"/>
            <a:ext cx="4464986" cy="2783174"/>
          </a:xfrm>
          <a:prstGeom prst="rect">
            <a:avLst/>
          </a:prstGeom>
        </p:spPr>
      </p:pic>
      <p:sp>
        <p:nvSpPr>
          <p:cNvPr id="2" name="Title 1">
            <a:extLst>
              <a:ext uri="{FF2B5EF4-FFF2-40B4-BE49-F238E27FC236}">
                <a16:creationId xmlns:a16="http://schemas.microsoft.com/office/drawing/2014/main" id="{D0240AB6-B788-4C52-928D-E6AFCFEC5196}"/>
              </a:ext>
            </a:extLst>
          </p:cNvPr>
          <p:cNvSpPr>
            <a:spLocks noGrp="1"/>
          </p:cNvSpPr>
          <p:nvPr>
            <p:ph type="title"/>
          </p:nvPr>
        </p:nvSpPr>
        <p:spPr>
          <a:xfrm>
            <a:off x="581193" y="729658"/>
            <a:ext cx="11029616" cy="655672"/>
          </a:xfrm>
        </p:spPr>
        <p:txBody>
          <a:bodyPr/>
          <a:lstStyle/>
          <a:p>
            <a:r>
              <a:rPr lang="en-IN" dirty="0"/>
              <a:t>Chemical Properties</a:t>
            </a:r>
          </a:p>
        </p:txBody>
      </p:sp>
      <p:sp>
        <p:nvSpPr>
          <p:cNvPr id="4" name="Text Placeholder 3">
            <a:extLst>
              <a:ext uri="{FF2B5EF4-FFF2-40B4-BE49-F238E27FC236}">
                <a16:creationId xmlns:a16="http://schemas.microsoft.com/office/drawing/2014/main" id="{A08D31D8-8F2A-49FF-BDAB-D888404FF984}"/>
              </a:ext>
            </a:extLst>
          </p:cNvPr>
          <p:cNvSpPr>
            <a:spLocks noGrp="1"/>
          </p:cNvSpPr>
          <p:nvPr>
            <p:ph type="body" idx="1"/>
          </p:nvPr>
        </p:nvSpPr>
        <p:spPr>
          <a:xfrm>
            <a:off x="581191" y="1954795"/>
            <a:ext cx="5194769" cy="557784"/>
          </a:xfrm>
        </p:spPr>
        <p:txBody>
          <a:bodyPr/>
          <a:lstStyle/>
          <a:p>
            <a:r>
              <a:rPr lang="en-IN" dirty="0"/>
              <a:t>Native State</a:t>
            </a:r>
          </a:p>
        </p:txBody>
      </p:sp>
      <p:sp>
        <p:nvSpPr>
          <p:cNvPr id="3" name="Content Placeholder 2">
            <a:extLst>
              <a:ext uri="{FF2B5EF4-FFF2-40B4-BE49-F238E27FC236}">
                <a16:creationId xmlns:a16="http://schemas.microsoft.com/office/drawing/2014/main" id="{F9512912-F456-4044-9190-8516AD279DDF}"/>
              </a:ext>
            </a:extLst>
          </p:cNvPr>
          <p:cNvSpPr>
            <a:spLocks noGrp="1"/>
          </p:cNvSpPr>
          <p:nvPr>
            <p:ph sz="half" idx="2"/>
          </p:nvPr>
        </p:nvSpPr>
        <p:spPr>
          <a:xfrm>
            <a:off x="581194" y="2629956"/>
            <a:ext cx="5194766" cy="2934999"/>
          </a:xfrm>
        </p:spPr>
        <p:txBody>
          <a:bodyPr/>
          <a:lstStyle/>
          <a:p>
            <a:pPr eaLnBrk="1" hangingPunct="1">
              <a:lnSpc>
                <a:spcPct val="80000"/>
              </a:lnSpc>
            </a:pPr>
            <a:r>
              <a:rPr lang="en-US" altLang="en-US" sz="1600" dirty="0">
                <a:latin typeface="Arial" panose="020B0604020202020204" pitchFamily="34" charset="0"/>
                <a:cs typeface="Arial" panose="020B0604020202020204" pitchFamily="34" charset="0"/>
              </a:rPr>
              <a:t>Usually most stable</a:t>
            </a:r>
          </a:p>
          <a:p>
            <a:pPr eaLnBrk="1" hangingPunct="1">
              <a:lnSpc>
                <a:spcPct val="80000"/>
              </a:lnSpc>
            </a:pPr>
            <a:r>
              <a:rPr lang="en-US" altLang="en-US" sz="1600" dirty="0">
                <a:latin typeface="Arial" panose="020B0604020202020204" pitchFamily="34" charset="0"/>
                <a:cs typeface="Arial" panose="020B0604020202020204" pitchFamily="34" charset="0"/>
              </a:rPr>
              <a:t>Usually most soluble</a:t>
            </a:r>
          </a:p>
          <a:p>
            <a:pPr eaLnBrk="1" hangingPunct="1">
              <a:lnSpc>
                <a:spcPct val="80000"/>
              </a:lnSpc>
            </a:pPr>
            <a:r>
              <a:rPr lang="en-US" altLang="en-US" sz="1600" dirty="0">
                <a:latin typeface="Arial" panose="020B0604020202020204" pitchFamily="34" charset="0"/>
                <a:cs typeface="Arial" panose="020B0604020202020204" pitchFamily="34" charset="0"/>
              </a:rPr>
              <a:t>Polar groups usually on the outside</a:t>
            </a:r>
          </a:p>
          <a:p>
            <a:pPr eaLnBrk="1" hangingPunct="1">
              <a:lnSpc>
                <a:spcPct val="80000"/>
              </a:lnSpc>
            </a:pPr>
            <a:r>
              <a:rPr lang="en-US" altLang="en-US" sz="1600" dirty="0">
                <a:latin typeface="Arial" panose="020B0604020202020204" pitchFamily="34" charset="0"/>
                <a:cs typeface="Arial" panose="020B0604020202020204" pitchFamily="34" charset="0"/>
              </a:rPr>
              <a:t>Hydrophobic groups inside</a:t>
            </a:r>
          </a:p>
        </p:txBody>
      </p:sp>
      <p:sp>
        <p:nvSpPr>
          <p:cNvPr id="5" name="Text Placeholder 4">
            <a:extLst>
              <a:ext uri="{FF2B5EF4-FFF2-40B4-BE49-F238E27FC236}">
                <a16:creationId xmlns:a16="http://schemas.microsoft.com/office/drawing/2014/main" id="{89879FC5-CF92-460B-A894-876D75D92AD1}"/>
              </a:ext>
            </a:extLst>
          </p:cNvPr>
          <p:cNvSpPr>
            <a:spLocks noGrp="1"/>
          </p:cNvSpPr>
          <p:nvPr>
            <p:ph type="body" sz="quarter" idx="3"/>
          </p:nvPr>
        </p:nvSpPr>
        <p:spPr>
          <a:xfrm>
            <a:off x="6416039" y="1954796"/>
            <a:ext cx="5194770" cy="553373"/>
          </a:xfrm>
        </p:spPr>
        <p:txBody>
          <a:bodyPr/>
          <a:lstStyle/>
          <a:p>
            <a:r>
              <a:rPr lang="en-IN" dirty="0"/>
              <a:t>Denatured State</a:t>
            </a:r>
          </a:p>
        </p:txBody>
      </p:sp>
      <p:sp>
        <p:nvSpPr>
          <p:cNvPr id="6" name="Content Placeholder 5">
            <a:extLst>
              <a:ext uri="{FF2B5EF4-FFF2-40B4-BE49-F238E27FC236}">
                <a16:creationId xmlns:a16="http://schemas.microsoft.com/office/drawing/2014/main" id="{7B8B738E-F599-4C30-95CB-E27DC1B6A009}"/>
              </a:ext>
            </a:extLst>
          </p:cNvPr>
          <p:cNvSpPr>
            <a:spLocks noGrp="1"/>
          </p:cNvSpPr>
          <p:nvPr>
            <p:ph sz="quarter" idx="4"/>
          </p:nvPr>
        </p:nvSpPr>
        <p:spPr>
          <a:xfrm>
            <a:off x="6416037" y="2629956"/>
            <a:ext cx="5194771" cy="3631507"/>
          </a:xfrm>
        </p:spPr>
        <p:txBody>
          <a:bodyPr>
            <a:normAutofit fontScale="92500" lnSpcReduction="20000"/>
          </a:bodyPr>
          <a:lstStyle/>
          <a:p>
            <a:r>
              <a:rPr lang="en-US" dirty="0"/>
              <a:t>Loss of native conformation</a:t>
            </a:r>
          </a:p>
          <a:p>
            <a:r>
              <a:rPr lang="en-US" dirty="0"/>
              <a:t>Altered secondary, tertiary or quaternary structure</a:t>
            </a:r>
          </a:p>
          <a:p>
            <a:r>
              <a:rPr lang="en-US" dirty="0"/>
              <a:t>Disruption of disulfide bonds (covalent) and non-covalent bonds (H-bond, ionic bond, hydrophobic  interaction</a:t>
            </a:r>
          </a:p>
          <a:p>
            <a:r>
              <a:rPr lang="en-US" dirty="0"/>
              <a:t>Peptide bonds are not affected</a:t>
            </a:r>
          </a:p>
          <a:p>
            <a:r>
              <a:rPr lang="en-US" dirty="0"/>
              <a:t>Viscosity increases</a:t>
            </a:r>
          </a:p>
          <a:p>
            <a:r>
              <a:rPr lang="en-US" dirty="0"/>
              <a:t>Cannot be crystallized</a:t>
            </a:r>
          </a:p>
          <a:p>
            <a:r>
              <a:rPr lang="en-US" dirty="0"/>
              <a:t>More easily digested</a:t>
            </a:r>
          </a:p>
          <a:p>
            <a:r>
              <a:rPr lang="en-US" dirty="0"/>
              <a:t>Loses biological activity</a:t>
            </a:r>
          </a:p>
          <a:p>
            <a:r>
              <a:rPr lang="en-US" dirty="0"/>
              <a:t>Usually, irreversible</a:t>
            </a:r>
          </a:p>
          <a:p>
            <a:pPr marL="0" indent="0">
              <a:buNone/>
            </a:pPr>
            <a:endParaRPr lang="en-IN" dirty="0"/>
          </a:p>
        </p:txBody>
      </p:sp>
      <p:sp>
        <p:nvSpPr>
          <p:cNvPr id="7" name="TextBox 6">
            <a:extLst>
              <a:ext uri="{FF2B5EF4-FFF2-40B4-BE49-F238E27FC236}">
                <a16:creationId xmlns:a16="http://schemas.microsoft.com/office/drawing/2014/main" id="{854FD623-08A8-484A-A673-76AC297749A9}"/>
              </a:ext>
            </a:extLst>
          </p:cNvPr>
          <p:cNvSpPr txBox="1"/>
          <p:nvPr/>
        </p:nvSpPr>
        <p:spPr>
          <a:xfrm>
            <a:off x="4297414" y="1509360"/>
            <a:ext cx="2957092" cy="430887"/>
          </a:xfrm>
          <a:prstGeom prst="rect">
            <a:avLst/>
          </a:prstGeom>
          <a:noFill/>
        </p:spPr>
        <p:txBody>
          <a:bodyPr wrap="none" rtlCol="0">
            <a:spAutoFit/>
          </a:bodyPr>
          <a:lstStyle/>
          <a:p>
            <a:r>
              <a:rPr lang="en-IN" sz="2200" dirty="0"/>
              <a:t>Denaturation of Protein</a:t>
            </a:r>
          </a:p>
        </p:txBody>
      </p:sp>
    </p:spTree>
    <p:extLst>
      <p:ext uri="{BB962C8B-B14F-4D97-AF65-F5344CB8AC3E}">
        <p14:creationId xmlns:p14="http://schemas.microsoft.com/office/powerpoint/2010/main" val="862061196"/>
      </p:ext>
    </p:extLst>
  </p:cSld>
  <p:clrMapOvr>
    <a:masterClrMapping/>
  </p:clrMapOvr>
</p:sld>
</file>

<file path=ppt/theme/theme1.xml><?xml version="1.0" encoding="utf-8"?>
<a:theme xmlns:a="http://schemas.openxmlformats.org/drawingml/2006/main" name="DividendVTI">
  <a:themeElements>
    <a:clrScheme name="AnalogousFromDarkSeedLeftStep">
      <a:dk1>
        <a:srgbClr val="000000"/>
      </a:dk1>
      <a:lt1>
        <a:srgbClr val="FFFFFF"/>
      </a:lt1>
      <a:dk2>
        <a:srgbClr val="2A301B"/>
      </a:dk2>
      <a:lt2>
        <a:srgbClr val="F0F3F2"/>
      </a:lt2>
      <a:accent1>
        <a:srgbClr val="C34D80"/>
      </a:accent1>
      <a:accent2>
        <a:srgbClr val="B13BA0"/>
      </a:accent2>
      <a:accent3>
        <a:srgbClr val="A34DC3"/>
      </a:accent3>
      <a:accent4>
        <a:srgbClr val="6A47B6"/>
      </a:accent4>
      <a:accent5>
        <a:srgbClr val="4D59C3"/>
      </a:accent5>
      <a:accent6>
        <a:srgbClr val="3B78B1"/>
      </a:accent6>
      <a:hlink>
        <a:srgbClr val="483FBF"/>
      </a:hlink>
      <a:folHlink>
        <a:srgbClr val="7F7F7F"/>
      </a:folHlink>
    </a:clrScheme>
    <a:fontScheme name="Dividend">
      <a:majorFont>
        <a:latin typeface="Arial Nova Ligh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ova Ligh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otalTime>323</TotalTime>
  <Words>1273</Words>
  <Application>Microsoft Office PowerPoint</Application>
  <PresentationFormat>Widescreen</PresentationFormat>
  <Paragraphs>141</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Arial Nova Light</vt:lpstr>
      <vt:lpstr>Gill Sans MT</vt:lpstr>
      <vt:lpstr>Wingdings 2</vt:lpstr>
      <vt:lpstr>DividendVTI</vt:lpstr>
      <vt:lpstr>Properties of Proteins</vt:lpstr>
      <vt:lpstr>Physical Properties</vt:lpstr>
      <vt:lpstr>Dissociation</vt:lpstr>
      <vt:lpstr>Optical Activity</vt:lpstr>
      <vt:lpstr>Cotton effect</vt:lpstr>
      <vt:lpstr>Solubility, Hydration and Swelling Power</vt:lpstr>
      <vt:lpstr>2 -fold action of salts on protein solubility</vt:lpstr>
      <vt:lpstr>UV absorption</vt:lpstr>
      <vt:lpstr>Chemical Properties</vt:lpstr>
      <vt:lpstr>Denaturing agents</vt:lpstr>
      <vt:lpstr>PowerPoint Presentation</vt:lpstr>
      <vt:lpstr>Chemical Agents</vt:lpstr>
      <vt:lpstr>PowerPoint Presentation</vt:lpstr>
      <vt:lpstr>PowerPoint Presentation</vt:lpstr>
      <vt:lpstr>4. Chaotropic agents</vt:lpstr>
      <vt:lpstr>5. Detergents</vt:lpstr>
      <vt:lpstr>6. Reducing agents</vt:lpstr>
      <vt:lpstr>Hydrolysis</vt:lpstr>
      <vt:lpstr>Classification of Protein</vt:lpstr>
      <vt:lpstr>Biological function</vt:lpstr>
      <vt:lpstr>Composition</vt:lpstr>
      <vt:lpstr>PowerPoint Presentation</vt:lpstr>
      <vt:lpstr>Shape and Solubility</vt:lpstr>
      <vt:lpstr>GLOBULAR PROTEINS</vt:lpstr>
      <vt:lpstr>Difference</vt:lpstr>
      <vt:lpstr>NUTRITIONAL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Properties of Proteins</dc:title>
  <dc:creator>ani.gatz1 ani.gatz1</dc:creator>
  <cp:lastModifiedBy>ani.gatz1 ani.gatz1</cp:lastModifiedBy>
  <cp:revision>25</cp:revision>
  <dcterms:created xsi:type="dcterms:W3CDTF">2020-12-09T03:54:14Z</dcterms:created>
  <dcterms:modified xsi:type="dcterms:W3CDTF">2020-12-14T05:03:11Z</dcterms:modified>
</cp:coreProperties>
</file>