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98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8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9285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820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84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31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826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17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00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59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5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3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19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64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4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18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79FE-6258-4A2B-95C3-DC063688F6B6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731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878" y="1179572"/>
            <a:ext cx="9448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the Respiratory System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2286000"/>
            <a:ext cx="5283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6800" y="4343400"/>
            <a:ext cx="8026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3ECD57-6B42-4C4A-A5EE-EDE7BD2D6BB7}"/>
              </a:ext>
            </a:extLst>
          </p:cNvPr>
          <p:cNvSpPr/>
          <p:nvPr/>
        </p:nvSpPr>
        <p:spPr>
          <a:xfrm>
            <a:off x="9800948" y="2370338"/>
            <a:ext cx="186431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/>
              <a:t>MVSc</a:t>
            </a:r>
            <a:endParaRPr lang="en-IN" dirty="0"/>
          </a:p>
          <a:p>
            <a:pPr algn="ctr"/>
            <a:r>
              <a:rPr lang="en-IN" dirty="0"/>
              <a:t>VCM-603</a:t>
            </a:r>
          </a:p>
          <a:p>
            <a:pPr algn="ctr"/>
            <a:r>
              <a:rPr lang="en-IN" dirty="0"/>
              <a:t>Unit 2</a:t>
            </a:r>
          </a:p>
        </p:txBody>
      </p:sp>
    </p:spTree>
    <p:extLst>
      <p:ext uri="{BB962C8B-B14F-4D97-AF65-F5344CB8AC3E}">
        <p14:creationId xmlns:p14="http://schemas.microsoft.com/office/powerpoint/2010/main" val="25229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E43-31A6-4655-AD9C-6365E9D3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the Respiratory System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25DC-A80D-472E-BCD1-0AD3B865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econd in importance only to those of the musculoskeletal system.</a:t>
            </a:r>
          </a:p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Owners sustain major economic losses when respiratory diseases interrupt the training programs of horses or when horses must be retired because of lung damage sustained from respiratory disease. </a:t>
            </a:r>
          </a:p>
          <a:p>
            <a:pPr algn="just"/>
            <a:r>
              <a:rPr lang="en-US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Thus early detection and treatment of respiratory problems is essential for the rapid return of athleticism to performance animals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6173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8F62-892E-4B6A-9E93-CA38D05A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9857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Diagnostic Approach to Respiratory Disorders</a:t>
            </a:r>
            <a:br>
              <a:rPr lang="en-US" sz="3200" b="0" i="0" dirty="0">
                <a:solidFill>
                  <a:srgbClr val="9857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A972-FA93-4BA2-BCB7-1E37DFEB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HISTORY: </a:t>
            </a:r>
            <a:r>
              <a:rPr lang="en-US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clinician should direct questions to the person most familiar with the performance and medical history of the horse. </a:t>
            </a:r>
          </a:p>
          <a:p>
            <a:pPr algn="just"/>
            <a:r>
              <a:rPr lang="en-IN" sz="18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Age and Breed: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age and breed of the animal exhibiting respiratory-related signs may provide clues as to the problem. </a:t>
            </a:r>
          </a:p>
          <a:p>
            <a:pPr algn="just"/>
            <a:r>
              <a:rPr lang="en-US" sz="1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Congenital defects (nasal septal deviations, choanal atresia, </a:t>
            </a:r>
            <a:r>
              <a:rPr lang="en-US" sz="1800" b="0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subepiglottic</a:t>
            </a:r>
            <a:r>
              <a:rPr lang="en-US" sz="1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cysts, and hypoplastic lungs) are typically evident at birth, whereas other conditions, such as chronic bacterial pneumonia </a:t>
            </a:r>
            <a:r>
              <a:rPr lang="en-US" sz="1800" b="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Rhodococcus</a:t>
            </a:r>
            <a:r>
              <a:rPr lang="en-US" sz="1800" b="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</a:t>
            </a:r>
            <a:r>
              <a:rPr lang="en-US" sz="1800" b="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1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may not be evident until the foal is older (1 to 3 months of age). </a:t>
            </a:r>
            <a:endParaRPr lang="en-IN" sz="1800" b="0" i="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should ascertain the environment to which the horse was or presently is exposed. </a:t>
            </a:r>
          </a:p>
          <a:p>
            <a:pPr algn="l"/>
            <a:r>
              <a:rPr lang="en-US" sz="18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Prior Medical Problems</a:t>
            </a:r>
          </a:p>
          <a:p>
            <a:pPr algn="l"/>
            <a:r>
              <a:rPr lang="en-US" sz="1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the horse had a previous history of illness or trauma that might be related to the present complaint? </a:t>
            </a:r>
          </a:p>
          <a:p>
            <a:pPr algn="l"/>
            <a:r>
              <a:rPr lang="en-US" sz="18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Medical Problem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clinician should direct questions to define the exact problem, establishing the chronicity of the disorder and the rapidity of its development.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0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03EF-C83C-4059-BF50-7449905C8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</a:p>
          <a:p>
            <a:pPr algn="l"/>
            <a:r>
              <a:rPr lang="en-US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 examining the horse, simply stepping back and evaluating the demeanor and mental status (alert or depressed), posture, and manner of movement of the horse is helpful. </a:t>
            </a:r>
          </a:p>
          <a:p>
            <a:pPr algn="l"/>
            <a:r>
              <a:rPr lang="en-IN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BREATHING PATTERNS</a:t>
            </a:r>
          </a:p>
          <a:p>
            <a:pPr algn="l"/>
            <a:r>
              <a:rPr lang="en-IN" b="0" i="0" dirty="0" err="1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Eupnea</a:t>
            </a:r>
            <a:endParaRPr lang="en-IN" b="0" i="0" dirty="0">
              <a:solidFill>
                <a:srgbClr val="59331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0" i="0" dirty="0" err="1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Tachypnea</a:t>
            </a:r>
            <a:endParaRPr lang="en-IN" b="0" i="0" dirty="0">
              <a:solidFill>
                <a:srgbClr val="59331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Hyperpnea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Apnea</a:t>
            </a:r>
          </a:p>
          <a:p>
            <a:pPr algn="l"/>
            <a:r>
              <a:rPr lang="en-US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Hypoventilation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Hyperventilation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Dyspnea</a:t>
            </a:r>
          </a:p>
          <a:p>
            <a:pPr marL="0" indent="0" algn="l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870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E74F-5443-404D-8668-4D525043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Auscultation of the Lung Fields</a:t>
            </a:r>
          </a:p>
          <a:p>
            <a:pPr algn="just"/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clinician should examine the horse during eupneic and </a:t>
            </a:r>
            <a:r>
              <a:rPr lang="en-US" sz="2400" b="0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hyperpneic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(by use of a rebreathing bag) breathing patterns. </a:t>
            </a:r>
          </a:p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breath sounds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are those produced by turbulent air movement through the tracheobronchial tree and vary in intensity and quality depending on the portion of the lung field auscultated. </a:t>
            </a:r>
          </a:p>
          <a:p>
            <a:pPr algn="just"/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b="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vesicular sounds,</a:t>
            </a:r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over the middle and diaphragmatic lung lobes, are the quietest sounds; 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bronchial sounds,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over the trachea and the base of the lung, are the loudest.</a:t>
            </a:r>
          </a:p>
          <a:p>
            <a:pPr algn="just"/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Adventitious lung sounds are abnormal sounds superimposed on the normal breath sounds and have been described as crackles or wheezes. Crackles are short, explosive, discontinuous sounds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4DC1-1CE1-4D06-AC97-C5C106E2D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96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Percussion of the Thorax</a:t>
            </a:r>
          </a:p>
          <a:p>
            <a:pPr algn="l"/>
            <a:r>
              <a:rPr lang="en-US" sz="96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percusses by methodically tapping the intercostal spaces of the thorax using a plexor and pleximeter (foals) or a large spoon and neurologic hammer (adults) and evaluating the nature of the sound produced. </a:t>
            </a:r>
          </a:p>
          <a:p>
            <a:pPr algn="l"/>
            <a:r>
              <a:rPr lang="en-US" sz="9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Aerated tissues produce a resonant sound, whereas fluid-filled structures (bowel, heart, lung abscesses, consolidated lung) produce a dull sound.</a:t>
            </a:r>
          </a:p>
          <a:p>
            <a:pPr algn="l"/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Radiography</a:t>
            </a:r>
          </a:p>
          <a:p>
            <a:r>
              <a:rPr lang="en-IN" sz="96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ULTRASONOGRAPHY</a:t>
            </a:r>
            <a:endParaRPr lang="en-US" sz="9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sz="96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Endoscopy</a:t>
            </a:r>
          </a:p>
          <a:p>
            <a:r>
              <a:rPr lang="en-IN" sz="9600" b="0" i="0" dirty="0" err="1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Sinuscopy</a:t>
            </a:r>
            <a:endParaRPr lang="en-IN" sz="9600" b="0" i="0" dirty="0">
              <a:solidFill>
                <a:srgbClr val="59331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96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Computed Tomography</a:t>
            </a:r>
          </a:p>
          <a:p>
            <a:r>
              <a:rPr lang="en-IN" sz="96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NUCLEAR MEDICINE IMAGING</a:t>
            </a:r>
          </a:p>
          <a:p>
            <a:r>
              <a:rPr lang="en-IN" sz="96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PULMONARY FUNCTION TESTING</a:t>
            </a:r>
          </a:p>
          <a:p>
            <a:r>
              <a:rPr lang="en-IN" sz="96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LUNG BIOPSY</a:t>
            </a:r>
          </a:p>
          <a:p>
            <a:pPr marL="0" indent="0">
              <a:buNone/>
            </a:pPr>
            <a:endParaRPr lang="en-IN" sz="9600" b="0" i="0" dirty="0">
              <a:solidFill>
                <a:srgbClr val="7241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0" i="0" dirty="0">
              <a:solidFill>
                <a:srgbClr val="59331F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IN" b="0" i="0" dirty="0">
              <a:solidFill>
                <a:srgbClr val="59331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371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9472-8F0B-4C9A-8D9F-C4FDE2AD2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9600" b="0" i="0" dirty="0">
                <a:solidFill>
                  <a:srgbClr val="5933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Sampling of Respiratory Tract Secretions</a:t>
            </a:r>
          </a:p>
          <a:p>
            <a:pPr algn="l"/>
            <a:r>
              <a:rPr lang="en-US" sz="96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Centesis</a:t>
            </a:r>
            <a:r>
              <a:rPr lang="en-US" sz="9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Paranasal Sinuses</a:t>
            </a:r>
          </a:p>
          <a:p>
            <a:pPr algn="l"/>
            <a:r>
              <a:rPr lang="en-US" sz="96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performs the technique aseptically using local anesthesia on the sedated horse, using a Steinmann pin for the initial puncture of the sinus. </a:t>
            </a:r>
          </a:p>
          <a:p>
            <a:pPr algn="l"/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enters the rostral maxillary sinus at a site 2.5 cm dorsal to the facial crest and 2.5 cm caudal to the infraorbital foramen. </a:t>
            </a:r>
          </a:p>
          <a:p>
            <a:pPr algn="l"/>
            <a:r>
              <a:rPr lang="en-US" sz="96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enters the caudal maxillary sinus (which communicates with the frontal sinus) at a site 2.5 cm dorsal to the facial crest and 2.5 cm rostral to the medial canthus. </a:t>
            </a:r>
          </a:p>
          <a:p>
            <a:pPr algn="l"/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clinician should submit aspirates for cytologic examination and bacterial culture.</a:t>
            </a:r>
          </a:p>
          <a:p>
            <a:pPr algn="l"/>
            <a:r>
              <a:rPr lang="en-US" sz="96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Guttural Pouch Catheterization and Culture of the Exudate</a:t>
            </a:r>
          </a:p>
          <a:p>
            <a:pPr algn="l"/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performs guttural pouch catheterization in cases of empyema, chondroids, or distention of the pouches.</a:t>
            </a:r>
          </a:p>
          <a:p>
            <a:r>
              <a:rPr lang="en-IN" sz="9600" b="0" i="0" dirty="0">
                <a:solidFill>
                  <a:srgbClr val="7241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THORACOCENTESIS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26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0FF9-0C3E-46C7-A70A-89E7B952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Sampling of Tracheobronchial Secretions</a:t>
            </a:r>
          </a:p>
          <a:p>
            <a:pPr algn="just"/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Several techniques have been advocated for obtaining tracheobronchial samples. </a:t>
            </a:r>
          </a:p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Sedation of horses before bronchoalveolar lavage is recommended. </a:t>
            </a:r>
          </a:p>
          <a:p>
            <a:pPr algn="just"/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a fiberoptic endoscope (permitting direct visualization of the lung segment to be </a:t>
            </a:r>
            <a:r>
              <a:rPr lang="en-US" sz="2400" b="0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lavaged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or using a thick-walled flexible tube with a cuffed end (which is passed blindly into the distal airways), the clinician instills 100 to 500 ml of physiologic saline solution within the pulmonary segment. </a:t>
            </a:r>
          </a:p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can retrieve 50% to 75% of the fluid and examine it cytologically. Before lavage, one may instill 20 to 40 ml of 2% lidocaine to desensitize the airways.</a:t>
            </a:r>
            <a:endParaRPr lang="en-US" sz="2400" b="0" i="0" dirty="0">
              <a:solidFill>
                <a:srgbClr val="7241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672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59110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757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AdineKirnberg-Script</vt:lpstr>
      <vt:lpstr>Arial</vt:lpstr>
      <vt:lpstr>Arial</vt:lpstr>
      <vt:lpstr>Century Gothic</vt:lpstr>
      <vt:lpstr>Times New Roman</vt:lpstr>
      <vt:lpstr>Wingdings 3</vt:lpstr>
      <vt:lpstr>Wisp</vt:lpstr>
      <vt:lpstr>PowerPoint Presentation</vt:lpstr>
      <vt:lpstr>Disorders of the Respiratory System </vt:lpstr>
      <vt:lpstr>Diagnostic Approach to Respiratory Disorders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the Respiratory System </dc:title>
  <dc:creator>bks81025@gmail.com</dc:creator>
  <cp:lastModifiedBy>bks81025@gmail.com</cp:lastModifiedBy>
  <cp:revision>6</cp:revision>
  <dcterms:created xsi:type="dcterms:W3CDTF">2020-11-23T04:43:31Z</dcterms:created>
  <dcterms:modified xsi:type="dcterms:W3CDTF">2020-11-24T05:11:08Z</dcterms:modified>
</cp:coreProperties>
</file>