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sldIdLst>
    <p:sldId id="256" r:id="rId2"/>
    <p:sldId id="257" r:id="rId3"/>
    <p:sldId id="281" r:id="rId4"/>
    <p:sldId id="301" r:id="rId5"/>
    <p:sldId id="299" r:id="rId6"/>
    <p:sldId id="300" r:id="rId7"/>
    <p:sldId id="282" r:id="rId8"/>
    <p:sldId id="283" r:id="rId9"/>
    <p:sldId id="305" r:id="rId10"/>
    <p:sldId id="284" r:id="rId11"/>
    <p:sldId id="298" r:id="rId12"/>
    <p:sldId id="287" r:id="rId13"/>
    <p:sldId id="288" r:id="rId14"/>
    <p:sldId id="309" r:id="rId15"/>
    <p:sldId id="289" r:id="rId16"/>
    <p:sldId id="290" r:id="rId17"/>
    <p:sldId id="291" r:id="rId18"/>
    <p:sldId id="292" r:id="rId19"/>
    <p:sldId id="293" r:id="rId20"/>
    <p:sldId id="294" r:id="rId21"/>
    <p:sldId id="295" r:id="rId22"/>
    <p:sldId id="296" r:id="rId23"/>
    <p:sldId id="297"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E2CEC7-4FF0-47DD-BC18-1CA0DB3C59ED}" type="datetimeFigureOut">
              <a:rPr lang="en-US" smtClean="0"/>
              <a:pPr/>
              <a:t>12/17/2020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FD2BE-3B9F-4284-85E7-5BA314E70C1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629761"/>
          <p:cNvSpPr>
            <a:spLocks noGrp="1" noRot="1" noChangeAspect="1" noChangeArrowheads="1" noTextEdit="1"/>
          </p:cNvSpPr>
          <p:nvPr>
            <p:ph type="sldImg" idx="4294967295"/>
          </p:nvPr>
        </p:nvSpPr>
        <p:spPr>
          <a:ln/>
        </p:spPr>
      </p:sp>
      <p:sp>
        <p:nvSpPr>
          <p:cNvPr id="19459" name="Text Placeholder 629762"/>
          <p:cNvSpPr>
            <a:spLocks noGrp="1" noChangeArrowheads="1"/>
          </p:cNvSpPr>
          <p:nvPr>
            <p:ph type="body" idx="4294967295"/>
          </p:nvPr>
        </p:nvSpPr>
        <p:spPr/>
        <p:txBody>
          <a:bodyPr/>
          <a:lstStyle/>
          <a:p>
            <a:pPr eaLnBrk="1" hangingPunct="1"/>
            <a:endParaRPr lang="en-US" altLang="en-US" smtClean="0"/>
          </a:p>
        </p:txBody>
      </p:sp>
      <p:sp>
        <p:nvSpPr>
          <p:cNvPr id="9219" name="Slide Number Placeholder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B0B08-3F5B-4500-BBFF-225FEE39C897}" type="slidenum">
              <a:rPr altLang="en-US"/>
              <a:pPr/>
              <a:t>4</a:t>
            </a:fld>
            <a:endParaRPr lang="en-I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629761"/>
          <p:cNvSpPr>
            <a:spLocks noGrp="1" noRot="1" noChangeAspect="1" noChangeArrowheads="1" noTextEdit="1"/>
          </p:cNvSpPr>
          <p:nvPr>
            <p:ph type="sldImg" idx="4294967295"/>
          </p:nvPr>
        </p:nvSpPr>
        <p:spPr>
          <a:ln/>
        </p:spPr>
      </p:sp>
      <p:sp>
        <p:nvSpPr>
          <p:cNvPr id="19459" name="Text Placeholder 629762"/>
          <p:cNvSpPr>
            <a:spLocks noGrp="1" noChangeArrowheads="1"/>
          </p:cNvSpPr>
          <p:nvPr>
            <p:ph type="body" idx="4294967295"/>
          </p:nvPr>
        </p:nvSpPr>
        <p:spPr/>
        <p:txBody>
          <a:bodyPr/>
          <a:lstStyle/>
          <a:p>
            <a:pPr eaLnBrk="1" hangingPunct="1"/>
            <a:endParaRPr lang="en-US" altLang="en-US" smtClean="0"/>
          </a:p>
        </p:txBody>
      </p:sp>
      <p:sp>
        <p:nvSpPr>
          <p:cNvPr id="9219" name="Slide Number Placeholder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B0B08-3F5B-4500-BBFF-225FEE39C897}" type="slidenum">
              <a:rPr altLang="en-US"/>
              <a:pPr/>
              <a:t>5</a:t>
            </a:fld>
            <a:endParaRPr lang="en-I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629761"/>
          <p:cNvSpPr>
            <a:spLocks noGrp="1" noRot="1" noChangeAspect="1" noChangeArrowheads="1" noTextEdit="1"/>
          </p:cNvSpPr>
          <p:nvPr>
            <p:ph type="sldImg" idx="4294967295"/>
          </p:nvPr>
        </p:nvSpPr>
        <p:spPr>
          <a:ln/>
        </p:spPr>
      </p:sp>
      <p:sp>
        <p:nvSpPr>
          <p:cNvPr id="19459" name="Text Placeholder 629762"/>
          <p:cNvSpPr>
            <a:spLocks noGrp="1" noChangeArrowheads="1"/>
          </p:cNvSpPr>
          <p:nvPr>
            <p:ph type="body" idx="4294967295"/>
          </p:nvPr>
        </p:nvSpPr>
        <p:spPr/>
        <p:txBody>
          <a:bodyPr/>
          <a:lstStyle/>
          <a:p>
            <a:pPr eaLnBrk="1" hangingPunct="1"/>
            <a:endParaRPr lang="en-US" altLang="en-US" smtClean="0"/>
          </a:p>
        </p:txBody>
      </p:sp>
      <p:sp>
        <p:nvSpPr>
          <p:cNvPr id="9219" name="Slide Number Placeholder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B0B08-3F5B-4500-BBFF-225FEE39C897}" type="slidenum">
              <a:rPr altLang="en-US"/>
              <a:pPr/>
              <a:t>6</a:t>
            </a:fld>
            <a:endParaRPr lang="en-I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629761"/>
          <p:cNvSpPr>
            <a:spLocks noGrp="1" noRot="1" noChangeAspect="1" noChangeArrowheads="1" noTextEdit="1"/>
          </p:cNvSpPr>
          <p:nvPr>
            <p:ph type="sldImg" idx="4294967295"/>
          </p:nvPr>
        </p:nvSpPr>
        <p:spPr>
          <a:ln/>
        </p:spPr>
      </p:sp>
      <p:sp>
        <p:nvSpPr>
          <p:cNvPr id="19459" name="Text Placeholder 629762"/>
          <p:cNvSpPr>
            <a:spLocks noGrp="1" noChangeArrowheads="1"/>
          </p:cNvSpPr>
          <p:nvPr>
            <p:ph type="body" idx="4294967295"/>
          </p:nvPr>
        </p:nvSpPr>
        <p:spPr/>
        <p:txBody>
          <a:bodyPr/>
          <a:lstStyle/>
          <a:p>
            <a:pPr eaLnBrk="1" hangingPunct="1"/>
            <a:endParaRPr lang="en-US" altLang="en-US" smtClean="0"/>
          </a:p>
        </p:txBody>
      </p:sp>
      <p:sp>
        <p:nvSpPr>
          <p:cNvPr id="9219" name="Slide Number Placeholder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B0B08-3F5B-4500-BBFF-225FEE39C897}" type="slidenum">
              <a:rPr altLang="en-US"/>
              <a:pPr/>
              <a:t>7</a:t>
            </a:fld>
            <a:endParaRPr lang="en-I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506881"/>
          <p:cNvSpPr>
            <a:spLocks noGrp="1" noRot="1" noChangeAspect="1" noChangeArrowheads="1" noTextEdit="1"/>
          </p:cNvSpPr>
          <p:nvPr>
            <p:ph type="sldImg" idx="4294967295"/>
          </p:nvPr>
        </p:nvSpPr>
        <p:spPr>
          <a:ln/>
        </p:spPr>
      </p:sp>
      <p:sp>
        <p:nvSpPr>
          <p:cNvPr id="32771" name="Text Placeholder 506882"/>
          <p:cNvSpPr>
            <a:spLocks noGrp="1" noChangeArrowheads="1"/>
          </p:cNvSpPr>
          <p:nvPr>
            <p:ph type="body" idx="4294967295"/>
          </p:nvPr>
        </p:nvSpPr>
        <p:spPr/>
        <p:txBody>
          <a:bodyPr/>
          <a:lstStyle/>
          <a:p>
            <a:pPr eaLnBrk="1" hangingPunct="1"/>
            <a:endParaRPr lang="en-US" altLang="en-US" smtClean="0"/>
          </a:p>
        </p:txBody>
      </p:sp>
      <p:sp>
        <p:nvSpPr>
          <p:cNvPr id="21507" name="Slide Number Placeholder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4C0F56A-607F-4F9F-B41B-B6B14C3484B3}" type="slidenum">
              <a:rPr altLang="en-US"/>
              <a:pPr/>
              <a:t>20</a:t>
            </a:fld>
            <a:endParaRPr lang="en-I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52400"/>
            <a:ext cx="3962400" cy="1066800"/>
          </a:xfrm>
        </p:spPr>
        <p:txBody>
          <a:bodyPr>
            <a:normAutofit/>
          </a:bodyPr>
          <a:lstStyle/>
          <a:p>
            <a:pPr algn="ctr"/>
            <a:r>
              <a:rPr lang="en-US" dirty="0" smtClean="0">
                <a:solidFill>
                  <a:srgbClr val="C00000"/>
                </a:solidFill>
                <a:latin typeface="Times New Roman" pitchFamily="18" charset="0"/>
                <a:cs typeface="Times New Roman" pitchFamily="18" charset="0"/>
              </a:rPr>
              <a:t>Rabies</a:t>
            </a:r>
            <a:r>
              <a:rPr lang="en-US" b="1" dirty="0" smtClean="0">
                <a:solidFill>
                  <a:srgbClr val="C00000"/>
                </a:solidFill>
                <a:latin typeface="Times New Roman" pitchFamily="18" charset="0"/>
                <a:cs typeface="Times New Roman" pitchFamily="18" charset="0"/>
              </a:rPr>
              <a:t> </a:t>
            </a:r>
            <a:endParaRPr lang="en-IN" b="1"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762000" y="4572000"/>
            <a:ext cx="7696200" cy="1981200"/>
          </a:xfrm>
        </p:spPr>
        <p:txBody>
          <a:bodyPr/>
          <a:lstStyle/>
          <a:p>
            <a:pPr algn="ctr"/>
            <a:r>
              <a:rPr lang="en-US" b="1" dirty="0" smtClean="0">
                <a:latin typeface="Times New Roman" pitchFamily="18" charset="0"/>
                <a:cs typeface="Times New Roman" pitchFamily="18" charset="0"/>
              </a:rPr>
              <a:t>Dr. Arvind Kumar Das</a:t>
            </a:r>
          </a:p>
          <a:p>
            <a:pPr algn="ctr"/>
            <a:r>
              <a:rPr lang="en-US" b="1" dirty="0" smtClean="0">
                <a:latin typeface="Times New Roman" pitchFamily="18" charset="0"/>
                <a:cs typeface="Times New Roman" pitchFamily="18" charset="0"/>
              </a:rPr>
              <a:t>Assistant professor</a:t>
            </a:r>
          </a:p>
          <a:p>
            <a:pPr algn="ctr"/>
            <a:r>
              <a:rPr lang="en-US" b="1" dirty="0" smtClean="0">
                <a:latin typeface="Times New Roman" pitchFamily="18" charset="0"/>
                <a:cs typeface="Times New Roman" pitchFamily="18" charset="0"/>
              </a:rPr>
              <a:t>Department of Veterinary Medicine</a:t>
            </a:r>
          </a:p>
          <a:p>
            <a:pPr algn="ctr"/>
            <a:r>
              <a:rPr lang="en-US" b="1" dirty="0" smtClean="0">
                <a:latin typeface="Times New Roman" pitchFamily="18" charset="0"/>
                <a:cs typeface="Times New Roman" pitchFamily="18" charset="0"/>
              </a:rPr>
              <a:t>Bihar Veterinary College (BASU), Patna-800014.</a:t>
            </a:r>
            <a:endParaRPr lang="en-IN" b="1" dirty="0">
              <a:latin typeface="Times New Roman" pitchFamily="18" charset="0"/>
              <a:cs typeface="Times New Roman" pitchFamily="18" charset="0"/>
            </a:endParaRPr>
          </a:p>
        </p:txBody>
      </p:sp>
      <p:sp>
        <p:nvSpPr>
          <p:cNvPr id="6" name="Rectangle 5"/>
          <p:cNvSpPr/>
          <p:nvPr/>
        </p:nvSpPr>
        <p:spPr>
          <a:xfrm>
            <a:off x="609600" y="3962400"/>
            <a:ext cx="810928" cy="369332"/>
          </a:xfrm>
          <a:prstGeom prst="rect">
            <a:avLst/>
          </a:prstGeom>
        </p:spPr>
        <p:txBody>
          <a:bodyPr wrap="square">
            <a:spAutoFit/>
          </a:bodyPr>
          <a:lstStyle/>
          <a:p>
            <a:r>
              <a:rPr lang="en-US" dirty="0" smtClean="0"/>
              <a:t>Unit 6</a:t>
            </a:r>
            <a:endParaRPr lang="hi-IN" dirty="0"/>
          </a:p>
        </p:txBody>
      </p:sp>
      <p:pic>
        <p:nvPicPr>
          <p:cNvPr id="7" name="Picture 6"/>
          <p:cNvPicPr>
            <a:picLocks noChangeAspect="1"/>
          </p:cNvPicPr>
          <p:nvPr/>
        </p:nvPicPr>
        <p:blipFill>
          <a:blip r:embed="rId2"/>
          <a:stretch>
            <a:fillRect/>
          </a:stretch>
        </p:blipFill>
        <p:spPr>
          <a:xfrm>
            <a:off x="152400" y="0"/>
            <a:ext cx="1676400" cy="1428750"/>
          </a:xfrm>
          <a:prstGeom prst="rect">
            <a:avLst/>
          </a:prstGeom>
          <a:ln>
            <a:noFill/>
          </a:ln>
          <a:effectLst>
            <a:softEdge rad="112500"/>
          </a:effectLst>
        </p:spPr>
      </p:pic>
      <p:pic>
        <p:nvPicPr>
          <p:cNvPr id="8" name="Picture 7"/>
          <p:cNvPicPr>
            <a:picLocks noChangeAspect="1"/>
          </p:cNvPicPr>
          <p:nvPr/>
        </p:nvPicPr>
        <p:blipFill>
          <a:blip r:embed="rId3"/>
          <a:stretch>
            <a:fillRect/>
          </a:stretch>
        </p:blipFill>
        <p:spPr>
          <a:xfrm>
            <a:off x="7315201" y="0"/>
            <a:ext cx="1600200" cy="1371600"/>
          </a:xfrm>
          <a:prstGeom prst="rect">
            <a:avLst/>
          </a:prstGeom>
          <a:ln>
            <a:noFill/>
          </a:ln>
          <a:effectLst>
            <a:softEdge rad="112500"/>
          </a:effectLst>
        </p:spPr>
      </p:pic>
      <p:pic>
        <p:nvPicPr>
          <p:cNvPr id="1026" name="Picture 2" descr="C:\Users\VAIO\Desktop\Kingston\ClinicalPhoto\Images\201009\201009A0\18092010496.jpg"/>
          <p:cNvPicPr>
            <a:picLocks noChangeAspect="1" noChangeArrowheads="1"/>
          </p:cNvPicPr>
          <p:nvPr/>
        </p:nvPicPr>
        <p:blipFill>
          <a:blip r:embed="rId4" cstate="print"/>
          <a:srcRect/>
          <a:stretch>
            <a:fillRect/>
          </a:stretch>
        </p:blipFill>
        <p:spPr bwMode="auto">
          <a:xfrm>
            <a:off x="1752600" y="1447800"/>
            <a:ext cx="6324600" cy="304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6"/>
          <p:cNvSpPr>
            <a:spLocks noGrp="1"/>
          </p:cNvSpPr>
          <p:nvPr>
            <p:ph type="title"/>
          </p:nvPr>
        </p:nvSpPr>
        <p:spPr>
          <a:xfrm>
            <a:off x="457200" y="1"/>
            <a:ext cx="8229600" cy="838200"/>
          </a:xfrm>
          <a:gradFill>
            <a:gsLst>
              <a:gs pos="0">
                <a:schemeClr val="accent1">
                  <a:lumMod val="20000"/>
                  <a:lumOff val="80000"/>
                </a:schemeClr>
              </a:gs>
              <a:gs pos="100000">
                <a:srgbClr val="52762D"/>
              </a:gs>
            </a:gsLst>
            <a:lin ang="5400000" scaled="0"/>
          </a:gradFill>
        </p:spPr>
        <p:txBody>
          <a:bodyPr>
            <a:normAutofit fontScale="90000"/>
          </a:bodyPr>
          <a:lstStyle/>
          <a:p>
            <a:pPr algn="ctr">
              <a:defRPr/>
            </a:pPr>
            <a:r>
              <a:rPr lang="en-IN" altLang="en-US" sz="3200" b="1" i="1" u="sng" noProof="1">
                <a:latin typeface="Times New Roman" panose="02020603050405020304" pitchFamily="18" charset="0"/>
              </a:rPr>
              <a:t>         </a:t>
            </a:r>
            <a:r>
              <a:rPr lang="en-IN" altLang="en-US" sz="3200" b="1" i="1" u="sng" dirty="0">
                <a:latin typeface="Times New Roman" panose="02020603050405020304" pitchFamily="18" charset="0"/>
              </a:rPr>
              <a:t/>
            </a:r>
            <a:br>
              <a:rPr lang="en-IN" altLang="en-US" sz="3200" b="1" i="1" u="sng" dirty="0">
                <a:latin typeface="Times New Roman" panose="02020603050405020304" pitchFamily="18" charset="0"/>
              </a:rPr>
            </a:br>
            <a:r>
              <a:rPr lang="en-IN" altLang="en-US" sz="3200" b="1" i="1" noProof="1">
                <a:latin typeface="Times New Roman" panose="02020603050405020304" pitchFamily="18" charset="0"/>
              </a:rPr>
              <a:t>        </a:t>
            </a:r>
            <a:r>
              <a:rPr lang="en-US" altLang="en-US" dirty="0"/>
              <a:t/>
            </a:r>
            <a:br>
              <a:rPr lang="en-US" altLang="en-US" dirty="0"/>
            </a:br>
            <a:r>
              <a:rPr lang="en-US" altLang="en-US" sz="5400" b="1" i="1" noProof="1" smtClean="0">
                <a:latin typeface="Times New Roman" panose="02020603050405020304" pitchFamily="18" charset="0"/>
              </a:rPr>
              <a:t> </a:t>
            </a:r>
            <a:br>
              <a:rPr lang="en-US" altLang="en-US" sz="5400" b="1" i="1" noProof="1" smtClean="0">
                <a:latin typeface="Times New Roman" panose="02020603050405020304" pitchFamily="18" charset="0"/>
              </a:rPr>
            </a:br>
            <a:r>
              <a:rPr lang="en-US" altLang="en-US" sz="5400" b="1" i="1" noProof="1" smtClean="0">
                <a:latin typeface="Times New Roman" panose="02020603050405020304" pitchFamily="18" charset="0"/>
              </a:rPr>
              <a:t/>
            </a:r>
            <a:br>
              <a:rPr lang="en-US" altLang="en-US" sz="5400" b="1" i="1" noProof="1" smtClean="0">
                <a:latin typeface="Times New Roman" panose="02020603050405020304" pitchFamily="18" charset="0"/>
              </a:rPr>
            </a:br>
            <a:r>
              <a:rPr lang="en-US" altLang="en-US" sz="5400" b="1" i="1" noProof="1" smtClean="0">
                <a:latin typeface="Times New Roman" panose="02020603050405020304" pitchFamily="18" charset="0"/>
              </a:rPr>
              <a:t/>
            </a:r>
            <a:br>
              <a:rPr lang="en-US" altLang="en-US" sz="5400" b="1" i="1" noProof="1" smtClean="0">
                <a:latin typeface="Times New Roman" panose="02020603050405020304" pitchFamily="18" charset="0"/>
              </a:rPr>
            </a:br>
            <a:r>
              <a:rPr lang="en-US" altLang="en-US" sz="5400" b="1" i="1" noProof="1" smtClean="0">
                <a:latin typeface="Times New Roman" panose="02020603050405020304" pitchFamily="18" charset="0"/>
              </a:rPr>
              <a:t/>
            </a:r>
            <a:br>
              <a:rPr lang="en-US" altLang="en-US" sz="5400" b="1" i="1" noProof="1" smtClean="0">
                <a:latin typeface="Times New Roman" panose="02020603050405020304" pitchFamily="18" charset="0"/>
              </a:rPr>
            </a:br>
            <a:r>
              <a:rPr lang="en-US" altLang="en-US" sz="5400" b="1" i="1" noProof="1" smtClean="0">
                <a:latin typeface="Times New Roman" panose="02020603050405020304" pitchFamily="18" charset="0"/>
              </a:rPr>
              <a:t/>
            </a:r>
            <a:br>
              <a:rPr lang="en-US" altLang="en-US" sz="5400" b="1" i="1" noProof="1" smtClean="0">
                <a:latin typeface="Times New Roman" panose="02020603050405020304" pitchFamily="18" charset="0"/>
              </a:rPr>
            </a:br>
            <a:r>
              <a:rPr lang="en-US" altLang="en-US" sz="5400" b="1" i="1" noProof="1" smtClean="0">
                <a:latin typeface="Times New Roman" panose="02020603050405020304" pitchFamily="18" charset="0"/>
              </a:rPr>
              <a:t/>
            </a:r>
            <a:br>
              <a:rPr lang="en-US" altLang="en-US" sz="5400" b="1" i="1" noProof="1" smtClean="0">
                <a:latin typeface="Times New Roman" panose="02020603050405020304" pitchFamily="18" charset="0"/>
              </a:rPr>
            </a:br>
            <a:r>
              <a:rPr lang="en-GB" altLang="en-US" sz="3600" b="1" noProof="1" smtClean="0">
                <a:solidFill>
                  <a:srgbClr val="C00000"/>
                </a:solidFill>
                <a:latin typeface="Times New Roman" pitchFamily="18" charset="0"/>
                <a:cs typeface="Times New Roman" pitchFamily="18" charset="0"/>
              </a:rPr>
              <a:t>Symptoms</a:t>
            </a:r>
            <a:r>
              <a:rPr lang="en-GB" sz="3600" b="1" dirty="0" smtClean="0">
                <a:solidFill>
                  <a:srgbClr val="C00000"/>
                </a:solidFill>
                <a:latin typeface="Times New Roman" pitchFamily="18" charset="0"/>
                <a:cs typeface="Times New Roman" pitchFamily="18" charset="0"/>
              </a:rPr>
              <a:t> </a:t>
            </a:r>
            <a:br>
              <a:rPr lang="en-GB" sz="3600" b="1" dirty="0" smtClean="0">
                <a:solidFill>
                  <a:srgbClr val="C00000"/>
                </a:solidFill>
                <a:latin typeface="Times New Roman" pitchFamily="18" charset="0"/>
                <a:cs typeface="Times New Roman" pitchFamily="18" charset="0"/>
              </a:rPr>
            </a:br>
            <a:endParaRPr lang="en-US" altLang="en-US" sz="3600" noProof="1">
              <a:solidFill>
                <a:srgbClr val="C00000"/>
              </a:solidFill>
            </a:endParaRPr>
          </a:p>
        </p:txBody>
      </p:sp>
      <p:sp>
        <p:nvSpPr>
          <p:cNvPr id="21507" name="Content Placeholder 5"/>
          <p:cNvSpPr>
            <a:spLocks noGrp="1" noChangeArrowheads="1"/>
          </p:cNvSpPr>
          <p:nvPr>
            <p:ph sz="half" idx="1"/>
          </p:nvPr>
        </p:nvSpPr>
        <p:spPr>
          <a:xfrm>
            <a:off x="457200" y="1371600"/>
            <a:ext cx="4038600" cy="4983325"/>
          </a:xfrm>
        </p:spPr>
        <p:txBody>
          <a:bodyPr/>
          <a:lstStyle/>
          <a:p>
            <a:pPr eaLnBrk="1" hangingPunct="1">
              <a:lnSpc>
                <a:spcPct val="80000"/>
              </a:lnSpc>
            </a:pPr>
            <a:r>
              <a:rPr lang="en-US" altLang="en-US" sz="2400" dirty="0" smtClean="0">
                <a:latin typeface="Times New Roman" pitchFamily="18" charset="0"/>
              </a:rPr>
              <a:t>Animals (domestic)</a:t>
            </a:r>
          </a:p>
          <a:p>
            <a:pPr lvl="1" eaLnBrk="1" hangingPunct="1">
              <a:lnSpc>
                <a:spcPct val="80000"/>
              </a:lnSpc>
            </a:pPr>
            <a:r>
              <a:rPr lang="en-US" altLang="en-US" sz="2400" dirty="0" smtClean="0">
                <a:latin typeface="Times New Roman" pitchFamily="18" charset="0"/>
              </a:rPr>
              <a:t>Fearfulness</a:t>
            </a:r>
          </a:p>
          <a:p>
            <a:pPr lvl="1" eaLnBrk="1" hangingPunct="1">
              <a:lnSpc>
                <a:spcPct val="80000"/>
              </a:lnSpc>
            </a:pPr>
            <a:r>
              <a:rPr lang="en-US" altLang="en-US" sz="2400" dirty="0" smtClean="0">
                <a:latin typeface="Times New Roman" pitchFamily="18" charset="0"/>
              </a:rPr>
              <a:t>Aggression</a:t>
            </a:r>
          </a:p>
          <a:p>
            <a:pPr lvl="1" eaLnBrk="1" hangingPunct="1">
              <a:lnSpc>
                <a:spcPct val="80000"/>
              </a:lnSpc>
            </a:pPr>
            <a:r>
              <a:rPr lang="en-US" altLang="en-US" sz="2400" dirty="0" smtClean="0">
                <a:latin typeface="Times New Roman" pitchFamily="18" charset="0"/>
              </a:rPr>
              <a:t>Excessive drooling</a:t>
            </a:r>
          </a:p>
          <a:p>
            <a:pPr lvl="1" eaLnBrk="1" hangingPunct="1">
              <a:lnSpc>
                <a:spcPct val="80000"/>
              </a:lnSpc>
            </a:pPr>
            <a:r>
              <a:rPr lang="en-US" altLang="en-US" sz="2400" dirty="0" smtClean="0">
                <a:latin typeface="Times New Roman" pitchFamily="18" charset="0"/>
              </a:rPr>
              <a:t>Difficulty swallowing</a:t>
            </a:r>
          </a:p>
          <a:p>
            <a:pPr lvl="1" eaLnBrk="1" hangingPunct="1">
              <a:lnSpc>
                <a:spcPct val="80000"/>
              </a:lnSpc>
            </a:pPr>
            <a:r>
              <a:rPr lang="en-US" altLang="en-US" sz="2400" dirty="0" smtClean="0">
                <a:latin typeface="Times New Roman" pitchFamily="18" charset="0"/>
              </a:rPr>
              <a:t>Staggering</a:t>
            </a:r>
          </a:p>
          <a:p>
            <a:pPr lvl="1" eaLnBrk="1" hangingPunct="1">
              <a:lnSpc>
                <a:spcPct val="80000"/>
              </a:lnSpc>
            </a:pPr>
            <a:r>
              <a:rPr lang="en-US" altLang="en-US" sz="2400" dirty="0" smtClean="0">
                <a:latin typeface="Times New Roman" pitchFamily="18" charset="0"/>
              </a:rPr>
              <a:t>Seizures</a:t>
            </a:r>
          </a:p>
          <a:p>
            <a:pPr lvl="1" eaLnBrk="1" hangingPunct="1">
              <a:lnSpc>
                <a:spcPct val="80000"/>
              </a:lnSpc>
            </a:pPr>
            <a:r>
              <a:rPr lang="en-US" altLang="en-US" sz="2400" dirty="0" smtClean="0">
                <a:solidFill>
                  <a:schemeClr val="tx2"/>
                </a:solidFill>
                <a:latin typeface="Times New Roman" pitchFamily="18" charset="0"/>
              </a:rPr>
              <a:t>Depression</a:t>
            </a:r>
          </a:p>
          <a:p>
            <a:pPr lvl="1" eaLnBrk="1" hangingPunct="1">
              <a:lnSpc>
                <a:spcPct val="80000"/>
              </a:lnSpc>
            </a:pPr>
            <a:r>
              <a:rPr lang="en-US" altLang="en-US" sz="2400" dirty="0" smtClean="0">
                <a:solidFill>
                  <a:schemeClr val="tx2"/>
                </a:solidFill>
                <a:latin typeface="Times New Roman" pitchFamily="18" charset="0"/>
              </a:rPr>
              <a:t>Self-mutilation</a:t>
            </a:r>
          </a:p>
          <a:p>
            <a:pPr lvl="1" eaLnBrk="1" hangingPunct="1">
              <a:lnSpc>
                <a:spcPct val="80000"/>
              </a:lnSpc>
            </a:pPr>
            <a:r>
              <a:rPr lang="en-US" altLang="en-US" sz="2400" dirty="0" smtClean="0">
                <a:solidFill>
                  <a:schemeClr val="tx2"/>
                </a:solidFill>
                <a:latin typeface="Times New Roman" pitchFamily="18" charset="0"/>
              </a:rPr>
              <a:t>Light sensitivity</a:t>
            </a:r>
          </a:p>
          <a:p>
            <a:pPr lvl="1" eaLnBrk="1" hangingPunct="1">
              <a:lnSpc>
                <a:spcPct val="80000"/>
              </a:lnSpc>
            </a:pPr>
            <a:endParaRPr lang="en-US" altLang="en-US" sz="2400" dirty="0" smtClean="0">
              <a:latin typeface="Times New Roman" pitchFamily="18" charset="0"/>
            </a:endParaRPr>
          </a:p>
          <a:p>
            <a:pPr eaLnBrk="1" hangingPunct="1"/>
            <a:endParaRPr lang="en-US" altLang="en-US" dirty="0" smtClean="0"/>
          </a:p>
        </p:txBody>
      </p:sp>
      <p:sp>
        <p:nvSpPr>
          <p:cNvPr id="21508" name="Content Placeholder 7"/>
          <p:cNvSpPr>
            <a:spLocks noGrp="1" noChangeArrowheads="1"/>
          </p:cNvSpPr>
          <p:nvPr>
            <p:ph sz="half" idx="2"/>
          </p:nvPr>
        </p:nvSpPr>
        <p:spPr>
          <a:xfrm>
            <a:off x="4648200" y="1371600"/>
            <a:ext cx="4038600" cy="4983325"/>
          </a:xfrm>
        </p:spPr>
        <p:txBody>
          <a:bodyPr/>
          <a:lstStyle/>
          <a:p>
            <a:pPr eaLnBrk="1" hangingPunct="1">
              <a:lnSpc>
                <a:spcPct val="80000"/>
              </a:lnSpc>
            </a:pPr>
            <a:r>
              <a:rPr lang="en-US" altLang="en-US" sz="2400" dirty="0" smtClean="0">
                <a:latin typeface="Times New Roman" pitchFamily="18" charset="0"/>
              </a:rPr>
              <a:t>Animals (wildlife)</a:t>
            </a:r>
          </a:p>
          <a:p>
            <a:pPr lvl="1" eaLnBrk="1" hangingPunct="1">
              <a:lnSpc>
                <a:spcPct val="80000"/>
              </a:lnSpc>
            </a:pPr>
            <a:r>
              <a:rPr lang="en-US" altLang="en-US" sz="2400" dirty="0" smtClean="0">
                <a:latin typeface="Times New Roman" pitchFamily="18" charset="0"/>
              </a:rPr>
              <a:t>Any of above</a:t>
            </a:r>
          </a:p>
          <a:p>
            <a:pPr lvl="1" eaLnBrk="1" hangingPunct="1">
              <a:lnSpc>
                <a:spcPct val="80000"/>
              </a:lnSpc>
            </a:pPr>
            <a:r>
              <a:rPr lang="en-US" altLang="en-US" sz="2400" dirty="0" smtClean="0">
                <a:latin typeface="Times New Roman" pitchFamily="18" charset="0"/>
              </a:rPr>
              <a:t>Unusual behavior</a:t>
            </a:r>
          </a:p>
          <a:p>
            <a:pPr lvl="2" eaLnBrk="1" hangingPunct="1">
              <a:lnSpc>
                <a:spcPct val="80000"/>
              </a:lnSpc>
            </a:pPr>
            <a:r>
              <a:rPr lang="en-US" altLang="en-US" dirty="0" smtClean="0">
                <a:latin typeface="Times New Roman" pitchFamily="18" charset="0"/>
              </a:rPr>
              <a:t>Nocturnal animal active during day</a:t>
            </a:r>
          </a:p>
          <a:p>
            <a:pPr lvl="2" eaLnBrk="1" hangingPunct="1">
              <a:lnSpc>
                <a:spcPct val="80000"/>
              </a:lnSpc>
            </a:pPr>
            <a:r>
              <a:rPr lang="en-US" altLang="en-US" dirty="0" smtClean="0">
                <a:latin typeface="Times New Roman" pitchFamily="18" charset="0"/>
              </a:rPr>
              <a:t>Lose fear of humans</a:t>
            </a:r>
          </a:p>
          <a:p>
            <a:pPr eaLnBrk="1" hangingPunct="1"/>
            <a:endParaRPr lang="en-US" altLang="en-US" dirty="0" smtClean="0"/>
          </a:p>
        </p:txBody>
      </p:sp>
      <p:pic>
        <p:nvPicPr>
          <p:cNvPr id="5" name="Picture 4"/>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6" name="Picture 5"/>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sz="half" idx="1"/>
          </p:nvPr>
        </p:nvSpPr>
        <p:spPr>
          <a:xfrm>
            <a:off x="152400" y="173038"/>
            <a:ext cx="8697913" cy="6456362"/>
          </a:xfrm>
        </p:spPr>
        <p:txBody>
          <a:bodyPr/>
          <a:lstStyle/>
          <a:p>
            <a:pPr algn="ctr">
              <a:buNone/>
            </a:pPr>
            <a:r>
              <a:rPr lang="en-IN" altLang="en-US" sz="2800" noProof="1" smtClean="0">
                <a:solidFill>
                  <a:srgbClr val="FF0000"/>
                </a:solidFill>
              </a:rPr>
              <a:t>CLINICAL SIGNS</a:t>
            </a:r>
            <a:endParaRPr lang="en-IN" altLang="en-US" dirty="0" smtClean="0"/>
          </a:p>
        </p:txBody>
      </p:sp>
      <p:pic>
        <p:nvPicPr>
          <p:cNvPr id="22531" name="Picture 9" descr="http://www.everestbasecamptrek.co.uk/blog/wp-content/uploads/2009/04/barking-dog-by-milqito.jpg"/>
          <p:cNvPicPr>
            <a:picLocks noGrp="1" noChangeAspect="1" noChangeArrowheads="1"/>
          </p:cNvPicPr>
          <p:nvPr>
            <p:ph sz="half" idx="2"/>
          </p:nvPr>
        </p:nvPicPr>
        <p:blipFill>
          <a:blip r:embed="rId2"/>
          <a:srcRect/>
          <a:stretch>
            <a:fillRect/>
          </a:stretch>
        </p:blipFill>
        <p:spPr>
          <a:xfrm>
            <a:off x="5791200" y="990600"/>
            <a:ext cx="2971800" cy="5410200"/>
          </a:xfrm>
        </p:spPr>
      </p:pic>
      <p:sp>
        <p:nvSpPr>
          <p:cNvPr id="4" name="Rounded Rectangle 3"/>
          <p:cNvSpPr/>
          <p:nvPr/>
        </p:nvSpPr>
        <p:spPr>
          <a:xfrm>
            <a:off x="228600" y="990600"/>
            <a:ext cx="5562600" cy="5562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en-US" dirty="0" smtClean="0">
                <a:solidFill>
                  <a:srgbClr val="FF0000"/>
                </a:solidFill>
                <a:latin typeface="Times New Roman" pitchFamily="18" charset="0"/>
              </a:rPr>
              <a:t>Dog:</a:t>
            </a:r>
            <a:r>
              <a:rPr lang="en-US" altLang="en-US" dirty="0" smtClean="0">
                <a:latin typeface="Times New Roman" pitchFamily="18" charset="0"/>
              </a:rPr>
              <a:t> The incubation period in natural outbreak of dog rabies averages from </a:t>
            </a:r>
            <a:r>
              <a:rPr lang="en-US" altLang="en-US" dirty="0" smtClean="0">
                <a:solidFill>
                  <a:srgbClr val="FF0000"/>
                </a:solidFill>
                <a:latin typeface="Times New Roman" pitchFamily="18" charset="0"/>
              </a:rPr>
              <a:t>3-8 weeks</a:t>
            </a:r>
            <a:r>
              <a:rPr lang="en-US" altLang="en-US" dirty="0" smtClean="0">
                <a:latin typeface="Times New Roman" pitchFamily="18" charset="0"/>
              </a:rPr>
              <a:t>. But it may be </a:t>
            </a:r>
            <a:r>
              <a:rPr lang="en-US" altLang="en-US" dirty="0" smtClean="0">
                <a:solidFill>
                  <a:srgbClr val="FF0000"/>
                </a:solidFill>
                <a:latin typeface="Times New Roman" pitchFamily="18" charset="0"/>
              </a:rPr>
              <a:t>as short as 10 days </a:t>
            </a:r>
            <a:r>
              <a:rPr lang="en-US" altLang="en-US" dirty="0" smtClean="0">
                <a:latin typeface="Times New Roman" pitchFamily="18" charset="0"/>
              </a:rPr>
              <a:t>to as long as one year.</a:t>
            </a:r>
          </a:p>
          <a:p>
            <a:r>
              <a:rPr lang="en-US" altLang="en-US" dirty="0" smtClean="0">
                <a:latin typeface="Times New Roman" pitchFamily="18" charset="0"/>
              </a:rPr>
              <a:t>The clinical features divided into three phases.</a:t>
            </a:r>
            <a:endParaRPr lang="en-IN" altLang="en-US" dirty="0" smtClean="0"/>
          </a:p>
          <a:p>
            <a:r>
              <a:rPr lang="en-IN" altLang="en-US" dirty="0" smtClean="0">
                <a:latin typeface="Times New Roman" pitchFamily="18" charset="0"/>
              </a:rPr>
              <a:t>1) </a:t>
            </a:r>
            <a:r>
              <a:rPr lang="en-IN" altLang="en-US" dirty="0" err="1" smtClean="0">
                <a:solidFill>
                  <a:srgbClr val="FF0000"/>
                </a:solidFill>
                <a:latin typeface="Times New Roman" pitchFamily="18" charset="0"/>
              </a:rPr>
              <a:t>Prodromal</a:t>
            </a:r>
            <a:r>
              <a:rPr lang="en-IN" altLang="en-US" dirty="0" smtClean="0">
                <a:solidFill>
                  <a:srgbClr val="FF0000"/>
                </a:solidFill>
                <a:latin typeface="Times New Roman" pitchFamily="18" charset="0"/>
              </a:rPr>
              <a:t> phase</a:t>
            </a:r>
            <a:r>
              <a:rPr lang="en-IN" altLang="en-US" dirty="0" smtClean="0">
                <a:latin typeface="Times New Roman" pitchFamily="18" charset="0"/>
              </a:rPr>
              <a:t>: No externally visible signs are seen</a:t>
            </a:r>
          </a:p>
          <a:p>
            <a:r>
              <a:rPr lang="en-IN" altLang="en-US" dirty="0" smtClean="0">
                <a:latin typeface="Times New Roman" pitchFamily="18" charset="0"/>
              </a:rPr>
              <a:t>2) </a:t>
            </a:r>
            <a:r>
              <a:rPr lang="en-IN" altLang="en-US" dirty="0" smtClean="0">
                <a:solidFill>
                  <a:srgbClr val="FF0000"/>
                </a:solidFill>
                <a:latin typeface="Times New Roman" pitchFamily="18" charset="0"/>
              </a:rPr>
              <a:t>Furious form</a:t>
            </a:r>
            <a:r>
              <a:rPr lang="en-IN" altLang="en-US" dirty="0" smtClean="0">
                <a:latin typeface="Times New Roman" pitchFamily="18" charset="0"/>
              </a:rPr>
              <a:t>: </a:t>
            </a:r>
            <a:r>
              <a:rPr lang="en-US" altLang="en-US" dirty="0" smtClean="0">
                <a:latin typeface="Times New Roman" pitchFamily="18" charset="0"/>
              </a:rPr>
              <a:t>Mad dog syndrome, </a:t>
            </a:r>
            <a:r>
              <a:rPr lang="en-IN" altLang="en-US" dirty="0" smtClean="0">
                <a:latin typeface="Times New Roman" pitchFamily="18" charset="0"/>
              </a:rPr>
              <a:t>Animal bites, attack and show signs of aggression and madness, </a:t>
            </a:r>
            <a:r>
              <a:rPr lang="en-US" altLang="en-US" dirty="0" smtClean="0">
                <a:latin typeface="Times New Roman" pitchFamily="18" charset="0"/>
              </a:rPr>
              <a:t>irritable, restless, nervous, deprived appetite, and often dangerous as it loses all fear of humans and bites at anything. By about 3rd day after the onset of illness the dog enters the furious stage which lasts for 3-7 days. </a:t>
            </a:r>
            <a:endParaRPr lang="en-US" altLang="en-US" dirty="0" smtClean="0"/>
          </a:p>
          <a:p>
            <a:r>
              <a:rPr lang="en-IN" altLang="en-US" dirty="0" smtClean="0">
                <a:latin typeface="Times New Roman" pitchFamily="18" charset="0"/>
              </a:rPr>
              <a:t>3) </a:t>
            </a:r>
            <a:r>
              <a:rPr lang="en-IN" altLang="en-US" dirty="0" smtClean="0">
                <a:solidFill>
                  <a:srgbClr val="FF0000"/>
                </a:solidFill>
                <a:latin typeface="Times New Roman" pitchFamily="18" charset="0"/>
              </a:rPr>
              <a:t>Paralytic form</a:t>
            </a:r>
            <a:r>
              <a:rPr lang="en-IN" altLang="en-US" dirty="0" smtClean="0">
                <a:latin typeface="Times New Roman" pitchFamily="18" charset="0"/>
              </a:rPr>
              <a:t>: </a:t>
            </a:r>
            <a:r>
              <a:rPr lang="en-US" altLang="en-US" dirty="0" smtClean="0">
                <a:latin typeface="Times New Roman" pitchFamily="18" charset="0"/>
              </a:rPr>
              <a:t>Early paralysis of throat muscles. </a:t>
            </a:r>
            <a:r>
              <a:rPr lang="en-IN" altLang="en-US" dirty="0" smtClean="0">
                <a:latin typeface="Times New Roman" pitchFamily="18" charset="0"/>
              </a:rPr>
              <a:t>Animals shows head drooling, dropped lower jaw and salivary discharge, </a:t>
            </a:r>
            <a:r>
              <a:rPr lang="en-US" altLang="en-US" dirty="0" smtClean="0">
                <a:latin typeface="Times New Roman" pitchFamily="18" charset="0"/>
              </a:rPr>
              <a:t>lasts in1-3 days.</a:t>
            </a:r>
          </a:p>
          <a:p>
            <a:r>
              <a:rPr lang="en-US" altLang="en-US" dirty="0" smtClean="0">
                <a:latin typeface="Times New Roman" pitchFamily="18" charset="0"/>
              </a:rPr>
              <a:t>Animals show only vague CNS signs, which intensify rapidly.</a:t>
            </a:r>
            <a:r>
              <a:rPr lang="en-IN" altLang="en-US" dirty="0" smtClean="0">
                <a:latin typeface="Times New Roman" pitchFamily="18" charset="0"/>
              </a:rPr>
              <a:t> </a:t>
            </a:r>
          </a:p>
        </p:txBody>
      </p:sp>
      <p:pic>
        <p:nvPicPr>
          <p:cNvPr id="6" name="Picture 5"/>
          <p:cNvPicPr>
            <a:picLocks noChangeAspect="1"/>
          </p:cNvPicPr>
          <p:nvPr/>
        </p:nvPicPr>
        <p:blipFill>
          <a:blip r:embed="rId3"/>
          <a:stretch>
            <a:fillRect/>
          </a:stretch>
        </p:blipFill>
        <p:spPr>
          <a:xfrm>
            <a:off x="152400" y="0"/>
            <a:ext cx="1295400" cy="1066800"/>
          </a:xfrm>
          <a:prstGeom prst="rect">
            <a:avLst/>
          </a:prstGeom>
          <a:ln>
            <a:noFill/>
          </a:ln>
          <a:effectLst>
            <a:softEdge rad="112500"/>
          </a:effectLst>
        </p:spPr>
      </p:pic>
      <p:pic>
        <p:nvPicPr>
          <p:cNvPr id="7" name="Picture 6"/>
          <p:cNvPicPr>
            <a:picLocks noChangeAspect="1"/>
          </p:cNvPicPr>
          <p:nvPr/>
        </p:nvPicPr>
        <p:blipFill>
          <a:blip r:embed="rId4"/>
          <a:stretch>
            <a:fillRect/>
          </a:stretch>
        </p:blipFill>
        <p:spPr>
          <a:xfrm>
            <a:off x="7696199" y="0"/>
            <a:ext cx="1295401" cy="990600"/>
          </a:xfrm>
          <a:prstGeom prst="rect">
            <a:avLst/>
          </a:prstGeom>
          <a:ln>
            <a:noFill/>
          </a:ln>
          <a:effectLst>
            <a:softEdge rad="112500"/>
          </a:effectLst>
        </p:spPr>
      </p:pic>
      <p:sp>
        <p:nvSpPr>
          <p:cNvPr id="8" name="Rectangle 7"/>
          <p:cNvSpPr/>
          <p:nvPr/>
        </p:nvSpPr>
        <p:spPr>
          <a:xfrm>
            <a:off x="7315200" y="6477000"/>
            <a:ext cx="1600200" cy="2413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dirty="0" smtClean="0"/>
              <a:t>Image, Curtsey with google </a:t>
            </a:r>
            <a:endParaRPr lang="en-US" sz="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95325"/>
          </a:xfrm>
          <a:gradFill>
            <a:gsLst>
              <a:gs pos="0">
                <a:schemeClr val="accent1">
                  <a:lumMod val="20000"/>
                  <a:lumOff val="80000"/>
                </a:schemeClr>
              </a:gs>
              <a:gs pos="100000">
                <a:srgbClr val="52762D"/>
              </a:gs>
            </a:gsLst>
            <a:lin ang="5400000" scaled="0"/>
          </a:gradFill>
        </p:spPr>
        <p:txBody>
          <a:bodyPr>
            <a:normAutofit fontScale="90000"/>
          </a:bodyPr>
          <a:lstStyle/>
          <a:p>
            <a:pPr eaLnBrk="1" hangingPunct="1">
              <a:defRPr/>
            </a:pPr>
            <a:r>
              <a:rPr lang="en-IN" altLang="en-US" noProof="1"/>
              <a:t>                       </a:t>
            </a:r>
            <a:r>
              <a:rPr lang="en-IN" altLang="en-US" sz="3600" noProof="1" smtClean="0">
                <a:solidFill>
                  <a:srgbClr val="FF0000"/>
                </a:solidFill>
              </a:rPr>
              <a:t>CLINICAL SIGNS</a:t>
            </a:r>
            <a:endParaRPr lang="en-IN" altLang="en-US" sz="3600" noProof="1">
              <a:solidFill>
                <a:srgbClr val="FF0000"/>
              </a:solidFill>
            </a:endParaRPr>
          </a:p>
        </p:txBody>
      </p:sp>
      <p:sp>
        <p:nvSpPr>
          <p:cNvPr id="3" name="Content Placeholder 2"/>
          <p:cNvSpPr>
            <a:spLocks noGrp="1"/>
          </p:cNvSpPr>
          <p:nvPr>
            <p:ph idx="1"/>
          </p:nvPr>
        </p:nvSpPr>
        <p:spPr>
          <a:xfrm>
            <a:off x="457200" y="746125"/>
            <a:ext cx="8480425" cy="5899150"/>
          </a:xfrm>
        </p:spPr>
        <p:txBody>
          <a:bodyPr/>
          <a:lstStyle/>
          <a:p>
            <a:pPr eaLnBrk="1" hangingPunct="1">
              <a:defRPr/>
            </a:pPr>
            <a:endParaRPr lang="en-US" sz="2000" noProof="1">
              <a:latin typeface="Times New Roman" panose="02020603050405020304" pitchFamily="18" charset="0"/>
            </a:endParaRPr>
          </a:p>
          <a:p>
            <a:pPr marL="0" indent="0" eaLnBrk="1" hangingPunct="1">
              <a:buFontTx/>
              <a:buNone/>
              <a:defRPr/>
            </a:pPr>
            <a:r>
              <a:rPr lang="en-IN" altLang="en-US" sz="2800" b="1" noProof="1">
                <a:solidFill>
                  <a:srgbClr val="FF0000"/>
                </a:solidFill>
                <a:latin typeface="Times New Roman" panose="02020603050405020304" pitchFamily="18" charset="0"/>
              </a:rPr>
              <a:t>    C</a:t>
            </a:r>
            <a:r>
              <a:rPr lang="en-US" sz="2800" b="1" noProof="1">
                <a:solidFill>
                  <a:srgbClr val="FF0000"/>
                </a:solidFill>
                <a:latin typeface="Times New Roman" panose="02020603050405020304" pitchFamily="18" charset="0"/>
              </a:rPr>
              <a:t>attle</a:t>
            </a:r>
          </a:p>
          <a:p>
            <a:pPr eaLnBrk="1" hangingPunct="1">
              <a:defRPr/>
            </a:pPr>
            <a:r>
              <a:rPr lang="en-IN" altLang="en-US" sz="2400" b="1" noProof="1">
                <a:latin typeface="Times New Roman" panose="02020603050405020304" pitchFamily="18" charset="0"/>
              </a:rPr>
              <a:t>P</a:t>
            </a:r>
            <a:r>
              <a:rPr lang="en-US" sz="2400" b="1" noProof="1">
                <a:latin typeface="Times New Roman" panose="02020603050405020304" pitchFamily="18" charset="0"/>
              </a:rPr>
              <a:t>aralytic form</a:t>
            </a:r>
            <a:r>
              <a:rPr lang="en-IN" altLang="en-US" sz="2400" b="1" noProof="1">
                <a:latin typeface="Times New Roman" panose="02020603050405020304" pitchFamily="18" charset="0"/>
              </a:rPr>
              <a:t>:</a:t>
            </a:r>
          </a:p>
          <a:p>
            <a:pPr eaLnBrk="1" hangingPunct="1">
              <a:defRPr/>
            </a:pPr>
            <a:r>
              <a:rPr lang="en-IN" altLang="en-US" sz="2000" noProof="1">
                <a:latin typeface="Times New Roman" panose="02020603050405020304" pitchFamily="18" charset="0"/>
              </a:rPr>
              <a:t>K</a:t>
            </a:r>
            <a:r>
              <a:rPr lang="en-US" sz="2000" noProof="1">
                <a:latin typeface="Times New Roman" panose="02020603050405020304" pitchFamily="18" charset="0"/>
              </a:rPr>
              <a:t>nuckling of the hind fetlocks, sagging and swaying of the hindquarters while walking, often deviation or flaccidity of the tail to one side, are common signs.</a:t>
            </a:r>
          </a:p>
          <a:p>
            <a:pPr eaLnBrk="1" hangingPunct="1">
              <a:defRPr/>
            </a:pPr>
            <a:r>
              <a:rPr lang="en-US" sz="2000" noProof="1">
                <a:latin typeface="Times New Roman" panose="02020603050405020304" pitchFamily="18" charset="0"/>
              </a:rPr>
              <a:t>Decreased sensation over the hindquarters </a:t>
            </a:r>
          </a:p>
          <a:p>
            <a:pPr eaLnBrk="1" hangingPunct="1">
              <a:defRPr/>
            </a:pPr>
            <a:r>
              <a:rPr lang="en-IN" altLang="en-US" sz="2000" noProof="1">
                <a:latin typeface="Times New Roman" panose="02020603050405020304" pitchFamily="18" charset="0"/>
              </a:rPr>
              <a:t>D</a:t>
            </a:r>
            <a:r>
              <a:rPr lang="en-US" sz="2000" noProof="1">
                <a:latin typeface="Times New Roman" panose="02020603050405020304" pitchFamily="18" charset="0"/>
              </a:rPr>
              <a:t>rooling of saliva, tenesmus, pumping of anus and followed by recumbency in later stages.</a:t>
            </a:r>
          </a:p>
          <a:p>
            <a:pPr eaLnBrk="1" hangingPunct="1">
              <a:defRPr/>
            </a:pPr>
            <a:r>
              <a:rPr lang="en-IN" altLang="en-US" sz="2400" b="1" noProof="1">
                <a:latin typeface="Times New Roman" panose="02020603050405020304" pitchFamily="18" charset="0"/>
              </a:rPr>
              <a:t>F</a:t>
            </a:r>
            <a:r>
              <a:rPr lang="en-US" sz="2400" b="1" noProof="1">
                <a:latin typeface="Times New Roman" panose="02020603050405020304" pitchFamily="18" charset="0"/>
              </a:rPr>
              <a:t>urious </a:t>
            </a:r>
            <a:r>
              <a:rPr lang="en-IN" altLang="en-US" sz="2400" b="1" noProof="1">
                <a:latin typeface="Times New Roman" panose="02020603050405020304" pitchFamily="18" charset="0"/>
              </a:rPr>
              <a:t>form:</a:t>
            </a:r>
          </a:p>
          <a:p>
            <a:pPr eaLnBrk="1" hangingPunct="1">
              <a:defRPr/>
            </a:pPr>
            <a:r>
              <a:rPr lang="en-IN" altLang="en-US" sz="2000" noProof="1">
                <a:latin typeface="Times New Roman" panose="02020603050405020304" pitchFamily="18" charset="0"/>
              </a:rPr>
              <a:t>A</a:t>
            </a:r>
            <a:r>
              <a:rPr lang="en-US" sz="2000" noProof="1">
                <a:latin typeface="Times New Roman" panose="02020603050405020304" pitchFamily="18" charset="0"/>
              </a:rPr>
              <a:t>nimal alert, hypersensitive, violently attack, loud and coarse bellowing, sexual excitement and collapses suddenly.</a:t>
            </a:r>
          </a:p>
          <a:p>
            <a:pPr eaLnBrk="1" hangingPunct="1">
              <a:defRPr/>
            </a:pPr>
            <a:r>
              <a:rPr lang="en-US" sz="2000" noProof="1">
                <a:latin typeface="Times New Roman" panose="02020603050405020304" pitchFamily="18" charset="0"/>
              </a:rPr>
              <a:t>Cattle are very restless, excited and aggressive with salivation, abdominal pain, diarrhoea and rectal straining. Paralysis of hind quarters occurs followed by death in 3-6 days after the first signs of illness.</a:t>
            </a:r>
          </a:p>
          <a:p>
            <a:pPr marL="0" indent="0" eaLnBrk="1" hangingPunct="1">
              <a:buFontTx/>
              <a:buNone/>
              <a:defRPr/>
            </a:pPr>
            <a:endParaRPr lang="en-US" sz="2000" noProof="1">
              <a:latin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noChangeArrowheads="1"/>
          </p:cNvSpPr>
          <p:nvPr>
            <p:ph idx="1"/>
          </p:nvPr>
        </p:nvSpPr>
        <p:spPr>
          <a:xfrm>
            <a:off x="457200" y="1066800"/>
            <a:ext cx="8439150" cy="5535613"/>
          </a:xfrm>
        </p:spPr>
        <p:txBody>
          <a:bodyPr>
            <a:normAutofit fontScale="92500"/>
          </a:bodyPr>
          <a:lstStyle/>
          <a:p>
            <a:pPr algn="ctr" eaLnBrk="1" hangingPunct="1"/>
            <a:r>
              <a:rPr lang="en-US" altLang="en-US" sz="2400" b="1" dirty="0" smtClean="0">
                <a:solidFill>
                  <a:srgbClr val="FF0000"/>
                </a:solidFill>
                <a:latin typeface="Times New Roman" pitchFamily="18" charset="0"/>
              </a:rPr>
              <a:t>Sheep </a:t>
            </a:r>
            <a:r>
              <a:rPr lang="en-IN" altLang="en-US" sz="2400" b="1" dirty="0" smtClean="0">
                <a:solidFill>
                  <a:srgbClr val="FF0000"/>
                </a:solidFill>
                <a:latin typeface="Times New Roman" pitchFamily="18" charset="0"/>
              </a:rPr>
              <a:t>and Goats</a:t>
            </a:r>
          </a:p>
          <a:p>
            <a:pPr eaLnBrk="1" hangingPunct="1"/>
            <a:r>
              <a:rPr lang="en-US" altLang="en-US" sz="2400" dirty="0" smtClean="0">
                <a:latin typeface="Times New Roman" pitchFamily="18" charset="0"/>
              </a:rPr>
              <a:t>Clinically similar to cattle. Sexual excitement, violent attack, vigorous wool pulling, sudden falling and salivation are characteristic.</a:t>
            </a:r>
          </a:p>
          <a:p>
            <a:pPr eaLnBrk="1" hangingPunct="1"/>
            <a:r>
              <a:rPr lang="en-US" altLang="en-US" sz="2400" dirty="0" smtClean="0">
                <a:latin typeface="Times New Roman" pitchFamily="18" charset="0"/>
              </a:rPr>
              <a:t>Goats are commonly aggressive, and continuous bleating is common.</a:t>
            </a:r>
          </a:p>
          <a:p>
            <a:pPr eaLnBrk="1" hangingPunct="1"/>
            <a:r>
              <a:rPr lang="en-US" altLang="en-US" sz="2400" b="1" dirty="0" smtClean="0">
                <a:solidFill>
                  <a:srgbClr val="FF0000"/>
                </a:solidFill>
                <a:latin typeface="Times New Roman" pitchFamily="18" charset="0"/>
              </a:rPr>
              <a:t>Horse</a:t>
            </a:r>
          </a:p>
          <a:p>
            <a:pPr eaLnBrk="1" hangingPunct="1"/>
            <a:r>
              <a:rPr lang="en-US" altLang="en-US" sz="2400" dirty="0" smtClean="0">
                <a:latin typeface="Times New Roman" pitchFamily="18" charset="0"/>
              </a:rPr>
              <a:t>Muzzle tremors and pharyngeal paresis are common.</a:t>
            </a:r>
          </a:p>
          <a:p>
            <a:pPr eaLnBrk="1" hangingPunct="1"/>
            <a:r>
              <a:rPr lang="en-US" altLang="en-US" sz="2400" dirty="0" smtClean="0">
                <a:latin typeface="Times New Roman" pitchFamily="18" charset="0"/>
              </a:rPr>
              <a:t>In addition to these abnormal postures, kicking, biting, colic, sudden onset of lameness in one limb followed by </a:t>
            </a:r>
            <a:r>
              <a:rPr lang="en-US" altLang="en-US" sz="2400" dirty="0" err="1" smtClean="0">
                <a:latin typeface="Times New Roman" pitchFamily="18" charset="0"/>
              </a:rPr>
              <a:t>recumbency</a:t>
            </a:r>
            <a:r>
              <a:rPr lang="en-US" altLang="en-US" sz="2400" dirty="0" smtClean="0">
                <a:latin typeface="Times New Roman" pitchFamily="18" charset="0"/>
              </a:rPr>
              <a:t>, high stepping gait, blindness, paddling, convulsions and terminally paralysis.</a:t>
            </a:r>
          </a:p>
          <a:p>
            <a:pPr eaLnBrk="1" hangingPunct="1"/>
            <a:r>
              <a:rPr lang="en-US" altLang="en-US" sz="2400" b="1" dirty="0" smtClean="0">
                <a:solidFill>
                  <a:srgbClr val="FF0000"/>
                </a:solidFill>
                <a:latin typeface="Times New Roman" pitchFamily="18" charset="0"/>
              </a:rPr>
              <a:t>Pigs</a:t>
            </a:r>
          </a:p>
          <a:p>
            <a:pPr eaLnBrk="1" hangingPunct="1"/>
            <a:r>
              <a:rPr lang="en-US" altLang="en-US" sz="2400" dirty="0" smtClean="0">
                <a:latin typeface="Times New Roman" pitchFamily="18" charset="0"/>
              </a:rPr>
              <a:t>Tendency to attack, twitching of the nose, rapid chewing movements, excessive salivation, walk backward and terminally paralysis.</a:t>
            </a:r>
          </a:p>
        </p:txBody>
      </p:sp>
      <p:pic>
        <p:nvPicPr>
          <p:cNvPr id="3" name="Picture 2"/>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4" name="Picture 3"/>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152400" y="152400"/>
            <a:ext cx="8839200" cy="6494085"/>
          </a:xfrm>
          <a:prstGeom prst="rect">
            <a:avLst/>
          </a:prstGeom>
          <a:noFill/>
          <a:ln w="9525">
            <a:noFill/>
            <a:miter lim="800000"/>
            <a:headEnd/>
            <a:tailEnd/>
          </a:ln>
        </p:spPr>
        <p:txBody>
          <a:bodyPr wrap="square">
            <a:spAutoFit/>
          </a:bodyPr>
          <a:lstStyle/>
          <a:p>
            <a:pPr eaLnBrk="0" hangingPunct="0">
              <a:defRPr/>
            </a:pPr>
            <a:r>
              <a:rPr lang="en-US" sz="2400" b="1" dirty="0" smtClean="0">
                <a:solidFill>
                  <a:srgbClr val="C00000"/>
                </a:solidFill>
                <a:latin typeface="Times New Roman" pitchFamily="18" charset="0"/>
                <a:cs typeface="Times New Roman" pitchFamily="18" charset="0"/>
              </a:rPr>
              <a:t>Gross </a:t>
            </a:r>
            <a:r>
              <a:rPr lang="en-US" sz="2400" b="1" dirty="0">
                <a:solidFill>
                  <a:srgbClr val="C00000"/>
                </a:solidFill>
                <a:latin typeface="Times New Roman" pitchFamily="18" charset="0"/>
                <a:cs typeface="Times New Roman" pitchFamily="18" charset="0"/>
              </a:rPr>
              <a:t>pathology</a:t>
            </a:r>
            <a:endParaRPr lang="en-US" sz="2400" dirty="0">
              <a:solidFill>
                <a:srgbClr val="C00000"/>
              </a:solidFill>
              <a:latin typeface="Times New Roman" pitchFamily="18" charset="0"/>
              <a:cs typeface="Times New Roman" pitchFamily="18" charset="0"/>
            </a:endParaRPr>
          </a:p>
          <a:p>
            <a:pPr eaLnBrk="0" hangingPunct="0">
              <a:defRPr/>
            </a:pPr>
            <a:r>
              <a:rPr lang="en-US" sz="2400" dirty="0">
                <a:solidFill>
                  <a:srgbClr val="C0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majority of cases , CNS lesions are mild . </a:t>
            </a:r>
          </a:p>
          <a:p>
            <a:pPr marL="457200" indent="-457200" algn="just" eaLnBrk="0" hangingPunct="0">
              <a:spcBef>
                <a:spcPts val="1200"/>
              </a:spcBef>
              <a:buClr>
                <a:srgbClr val="0000FF"/>
              </a:buClr>
              <a:buFont typeface="Wingdings" pitchFamily="2" charset="2"/>
              <a:buChar char="q"/>
              <a:defRPr/>
            </a:pPr>
            <a:r>
              <a:rPr lang="en-US" sz="2000" dirty="0" err="1">
                <a:latin typeface="Times New Roman" pitchFamily="18" charset="0"/>
                <a:cs typeface="Times New Roman" pitchFamily="18" charset="0"/>
              </a:rPr>
              <a:t>Leptomeningeal</a:t>
            </a:r>
            <a:r>
              <a:rPr lang="en-US" sz="2000" dirty="0">
                <a:latin typeface="Times New Roman" pitchFamily="18" charset="0"/>
                <a:cs typeface="Times New Roman" pitchFamily="18" charset="0"/>
              </a:rPr>
              <a:t> congestion  and mild </a:t>
            </a:r>
            <a:r>
              <a:rPr lang="en-US" sz="2000" dirty="0" err="1">
                <a:latin typeface="Times New Roman" pitchFamily="18" charset="0"/>
                <a:cs typeface="Times New Roman" pitchFamily="18" charset="0"/>
              </a:rPr>
              <a:t>oedema</a:t>
            </a:r>
            <a:r>
              <a:rPr lang="en-US" sz="2000" dirty="0">
                <a:latin typeface="Times New Roman" pitchFamily="18" charset="0"/>
                <a:cs typeface="Times New Roman" pitchFamily="18" charset="0"/>
              </a:rPr>
              <a:t>.</a:t>
            </a:r>
          </a:p>
          <a:p>
            <a:pPr marL="457200" indent="-457200" algn="just" eaLnBrk="0" hangingPunct="0">
              <a:spcBef>
                <a:spcPts val="1200"/>
              </a:spcBef>
              <a:buClr>
                <a:srgbClr val="0000FF"/>
              </a:buClr>
              <a:buFont typeface="Wingdings" pitchFamily="2" charset="2"/>
              <a:buChar char="q"/>
              <a:defRP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meninges</a:t>
            </a:r>
            <a:r>
              <a:rPr lang="en-US" sz="2000" dirty="0">
                <a:latin typeface="Times New Roman" pitchFamily="18" charset="0"/>
                <a:cs typeface="Times New Roman" pitchFamily="18" charset="0"/>
              </a:rPr>
              <a:t> may be cloudy . </a:t>
            </a:r>
          </a:p>
          <a:p>
            <a:pPr marL="457200" indent="-457200" algn="just" eaLnBrk="0" hangingPunct="0">
              <a:spcBef>
                <a:spcPts val="1200"/>
              </a:spcBef>
              <a:buClr>
                <a:srgbClr val="0000FF"/>
              </a:buClr>
              <a:buFont typeface="Wingdings" pitchFamily="2" charset="2"/>
              <a:buChar char="q"/>
              <a:defRPr/>
            </a:pPr>
            <a:r>
              <a:rPr lang="en-US" sz="2000" dirty="0">
                <a:latin typeface="Times New Roman" pitchFamily="18" charset="0"/>
                <a:cs typeface="Times New Roman" pitchFamily="18" charset="0"/>
              </a:rPr>
              <a:t>In some case uneatable objects like straw, wood, leather pieces, rubber, etc may be found in the stomach of carnivores</a:t>
            </a:r>
            <a:r>
              <a:rPr lang="en-US" sz="2000" dirty="0" smtClean="0">
                <a:latin typeface="Times New Roman" pitchFamily="18" charset="0"/>
                <a:cs typeface="Times New Roman" pitchFamily="18" charset="0"/>
              </a:rPr>
              <a:t>.</a:t>
            </a:r>
          </a:p>
          <a:p>
            <a:pPr algn="ctr" eaLnBrk="0" hangingPunct="0">
              <a:defRPr/>
            </a:pPr>
            <a:endParaRPr lang="en-US" sz="2000" b="1" dirty="0" smtClean="0">
              <a:solidFill>
                <a:srgbClr val="C00000"/>
              </a:solidFill>
              <a:latin typeface="Times New Roman" pitchFamily="18" charset="0"/>
              <a:cs typeface="Times New Roman" pitchFamily="18" charset="0"/>
            </a:endParaRPr>
          </a:p>
          <a:p>
            <a:pPr algn="ctr" eaLnBrk="0" hangingPunct="0">
              <a:defRPr/>
            </a:pPr>
            <a:r>
              <a:rPr lang="en-US" sz="2000" b="1" dirty="0" err="1" smtClean="0">
                <a:solidFill>
                  <a:srgbClr val="C00000"/>
                </a:solidFill>
                <a:latin typeface="Times New Roman" pitchFamily="18" charset="0"/>
                <a:cs typeface="Times New Roman" pitchFamily="18" charset="0"/>
              </a:rPr>
              <a:t>Histologic</a:t>
            </a:r>
            <a:r>
              <a:rPr lang="en-US" sz="2000" b="1" dirty="0" smtClean="0">
                <a:solidFill>
                  <a:srgbClr val="C00000"/>
                </a:solidFill>
                <a:latin typeface="Times New Roman" pitchFamily="18" charset="0"/>
                <a:cs typeface="Times New Roman" pitchFamily="18" charset="0"/>
              </a:rPr>
              <a:t> features</a:t>
            </a:r>
          </a:p>
          <a:p>
            <a:pPr marL="398463" indent="-398463" algn="just" eaLnBrk="0" hangingPunct="0">
              <a:buClr>
                <a:srgbClr val="0000FF"/>
              </a:buClr>
              <a:buFont typeface="Wingdings" pitchFamily="2" charset="2"/>
              <a:buChar char="ü"/>
              <a:defRPr/>
            </a:pPr>
            <a:r>
              <a:rPr lang="en-US" sz="2000" dirty="0" smtClean="0">
                <a:latin typeface="Times New Roman" pitchFamily="18" charset="0"/>
                <a:cs typeface="Times New Roman" pitchFamily="18" charset="0"/>
              </a:rPr>
              <a:t>Typical changes  are seen only when rabid animal is allowed to die on its own </a:t>
            </a:r>
          </a:p>
          <a:p>
            <a:pPr marL="398463" indent="-398463" eaLnBrk="0" hangingPunct="0">
              <a:buClr>
                <a:srgbClr val="0000FF"/>
              </a:buClr>
              <a:buFont typeface="Wingdings" pitchFamily="2" charset="2"/>
              <a:buChar char="ü"/>
              <a:defRPr/>
            </a:pPr>
            <a:endParaRPr lang="en-US" sz="2000" dirty="0" smtClean="0">
              <a:latin typeface="Times New Roman" pitchFamily="18" charset="0"/>
              <a:cs typeface="Times New Roman" pitchFamily="18" charset="0"/>
            </a:endParaRPr>
          </a:p>
          <a:p>
            <a:pPr marL="398463" indent="-398463" eaLnBrk="0" hangingPunct="0">
              <a:buClr>
                <a:srgbClr val="0000FF"/>
              </a:buClr>
              <a:buFont typeface="Wingdings" pitchFamily="2" charset="2"/>
              <a:buChar char="ü"/>
              <a:defRPr/>
            </a:pPr>
            <a:r>
              <a:rPr lang="en-US" sz="2000" dirty="0" smtClean="0">
                <a:latin typeface="Times New Roman" pitchFamily="18" charset="0"/>
                <a:cs typeface="Times New Roman" pitchFamily="18" charset="0"/>
              </a:rPr>
              <a:t>The CNS lesions includes:</a:t>
            </a:r>
          </a:p>
          <a:p>
            <a:pPr marL="398463" indent="-398463" eaLnBrk="0" hangingPunct="0">
              <a:defRPr/>
            </a:pPr>
            <a:endParaRPr lang="en-US" sz="2000" dirty="0" smtClean="0">
              <a:latin typeface="Times New Roman" pitchFamily="18" charset="0"/>
              <a:cs typeface="Times New Roman" pitchFamily="18" charset="0"/>
            </a:endParaRPr>
          </a:p>
          <a:p>
            <a:pPr marL="398463" indent="-398463" eaLnBrk="0" hangingPunct="0">
              <a:buClr>
                <a:srgbClr val="0000FF"/>
              </a:buClr>
              <a:buFontTx/>
              <a:buChar char="•"/>
              <a:defRPr/>
            </a:pPr>
            <a:r>
              <a:rPr lang="en-US" sz="2000" dirty="0" err="1" smtClean="0">
                <a:latin typeface="Times New Roman" pitchFamily="18" charset="0"/>
                <a:cs typeface="Times New Roman" pitchFamily="18" charset="0"/>
              </a:rPr>
              <a:t>Perivascular</a:t>
            </a:r>
            <a:r>
              <a:rPr lang="en-US" sz="2000" dirty="0" smtClean="0">
                <a:latin typeface="Times New Roman" pitchFamily="18" charset="0"/>
                <a:cs typeface="Times New Roman" pitchFamily="18" charset="0"/>
              </a:rPr>
              <a:t> cuffing with lymphocytes. </a:t>
            </a:r>
          </a:p>
          <a:p>
            <a:pPr marL="398463" indent="-398463" eaLnBrk="0" hangingPunct="0">
              <a:buClr>
                <a:srgbClr val="0000FF"/>
              </a:buClr>
              <a:defRPr/>
            </a:pPr>
            <a:endParaRPr lang="en-US" sz="2000" dirty="0" smtClean="0">
              <a:latin typeface="Times New Roman" pitchFamily="18" charset="0"/>
              <a:cs typeface="Times New Roman" pitchFamily="18" charset="0"/>
            </a:endParaRPr>
          </a:p>
          <a:p>
            <a:pPr marL="398463" indent="-398463" eaLnBrk="0" hangingPunct="0">
              <a:buClr>
                <a:srgbClr val="0000FF"/>
              </a:buClr>
              <a:buFontTx/>
              <a:buChar char="•"/>
              <a:defRPr/>
            </a:pPr>
            <a:r>
              <a:rPr lang="en-US" sz="2000" dirty="0" smtClean="0">
                <a:latin typeface="Times New Roman" pitchFamily="18" charset="0"/>
                <a:cs typeface="Times New Roman" pitchFamily="18" charset="0"/>
              </a:rPr>
              <a:t>Vascular congestion and even </a:t>
            </a:r>
            <a:r>
              <a:rPr lang="en-US" sz="2000" dirty="0" err="1" smtClean="0">
                <a:latin typeface="Times New Roman" pitchFamily="18" charset="0"/>
                <a:cs typeface="Times New Roman" pitchFamily="18" charset="0"/>
              </a:rPr>
              <a:t>perivascular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haemorrhages</a:t>
            </a:r>
            <a:endParaRPr lang="en-US" sz="2000" dirty="0" smtClean="0">
              <a:latin typeface="Times New Roman" pitchFamily="18" charset="0"/>
              <a:cs typeface="Times New Roman" pitchFamily="18" charset="0"/>
            </a:endParaRPr>
          </a:p>
          <a:p>
            <a:pPr marL="457200" indent="-457200" algn="just" eaLnBrk="0" hangingPunct="0">
              <a:spcBef>
                <a:spcPts val="1200"/>
              </a:spcBef>
              <a:buClr>
                <a:srgbClr val="0000FF"/>
              </a:buClr>
              <a:buFont typeface="Wingdings" pitchFamily="2" charset="2"/>
              <a:buChar char="q"/>
              <a:defRPr/>
            </a:pPr>
            <a:endParaRPr lang="en-US" sz="2000" dirty="0">
              <a:latin typeface="Times New Roman" pitchFamily="18" charset="0"/>
              <a:cs typeface="Times New Roman" pitchFamily="18" charset="0"/>
            </a:endParaRPr>
          </a:p>
          <a:p>
            <a:pPr eaLnBrk="0" hangingPunct="0">
              <a:defRPr/>
            </a:pPr>
            <a:endParaRPr lang="en-US" sz="2400" dirty="0">
              <a:solidFill>
                <a:srgbClr val="CC3300"/>
              </a:solidFill>
              <a:latin typeface="Calibri" pitchFamily="34" charset="0"/>
            </a:endParaRPr>
          </a:p>
          <a:p>
            <a:pPr eaLnBrk="0" hangingPunct="0">
              <a:defRPr/>
            </a:pP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gradFill>
            <a:gsLst>
              <a:gs pos="0">
                <a:schemeClr val="accent1">
                  <a:lumMod val="20000"/>
                  <a:lumOff val="80000"/>
                </a:schemeClr>
              </a:gs>
              <a:gs pos="100000">
                <a:srgbClr val="52762D"/>
              </a:gs>
            </a:gsLst>
            <a:lin ang="5400000" scaled="0"/>
          </a:gradFill>
        </p:spPr>
        <p:txBody>
          <a:bodyPr/>
          <a:lstStyle/>
          <a:p>
            <a:pPr eaLnBrk="1" hangingPunct="1">
              <a:defRPr/>
            </a:pPr>
            <a:r>
              <a:rPr lang="en-IN" altLang="en-US" b="1" i="1" noProof="1"/>
              <a:t>                       </a:t>
            </a:r>
            <a:r>
              <a:rPr lang="en-US" altLang="en-US" sz="3200" b="1" noProof="1">
                <a:solidFill>
                  <a:srgbClr val="C00000"/>
                </a:solidFill>
                <a:latin typeface="Times New Roman" pitchFamily="18" charset="0"/>
                <a:cs typeface="Times New Roman" pitchFamily="18" charset="0"/>
              </a:rPr>
              <a:t>LESIONS</a:t>
            </a:r>
          </a:p>
        </p:txBody>
      </p:sp>
      <p:sp>
        <p:nvSpPr>
          <p:cNvPr id="26627" name="Content Placeholder 2"/>
          <p:cNvSpPr>
            <a:spLocks noGrp="1"/>
          </p:cNvSpPr>
          <p:nvPr>
            <p:ph idx="1"/>
          </p:nvPr>
        </p:nvSpPr>
        <p:spPr/>
        <p:txBody>
          <a:bodyPr/>
          <a:lstStyle/>
          <a:p>
            <a:pPr marL="0" indent="0" eaLnBrk="1" hangingPunct="1">
              <a:buFontTx/>
              <a:buNone/>
            </a:pPr>
            <a:endParaRPr lang="en-IN" altLang="en-US" b="1" i="1" u="sng" noProof="1" smtClean="0"/>
          </a:p>
          <a:p>
            <a:pPr marL="0" indent="0" eaLnBrk="1" hangingPunct="1">
              <a:buFontTx/>
              <a:buNone/>
            </a:pPr>
            <a:r>
              <a:rPr lang="en-IN" altLang="en-US" sz="2400" b="1" noProof="1" smtClean="0">
                <a:latin typeface="Times New Roman" pitchFamily="18" charset="0"/>
                <a:sym typeface="+mn-ea"/>
              </a:rPr>
              <a:t>(A)GROSS: </a:t>
            </a:r>
            <a:r>
              <a:rPr lang="en-IN" altLang="en-US" sz="2400" noProof="1" smtClean="0">
                <a:latin typeface="Times New Roman" pitchFamily="18" charset="0"/>
                <a:sym typeface="+mn-ea"/>
              </a:rPr>
              <a:t>no lesion.</a:t>
            </a:r>
          </a:p>
          <a:p>
            <a:pPr marL="0" indent="0" eaLnBrk="1" hangingPunct="1">
              <a:buFontTx/>
              <a:buNone/>
            </a:pPr>
            <a:endParaRPr lang="en-IN" altLang="en-US" sz="2400" noProof="1" smtClean="0">
              <a:latin typeface="Times New Roman" pitchFamily="18" charset="0"/>
            </a:endParaRPr>
          </a:p>
          <a:p>
            <a:pPr marL="0" indent="0" eaLnBrk="1" hangingPunct="1">
              <a:buFontTx/>
              <a:buNone/>
            </a:pPr>
            <a:r>
              <a:rPr lang="en-IN" altLang="en-US" sz="2400" b="1" noProof="1" smtClean="0">
                <a:latin typeface="Times New Roman" pitchFamily="18" charset="0"/>
                <a:sym typeface="+mn-ea"/>
              </a:rPr>
              <a:t>(B)MICROSCOPIC :</a:t>
            </a:r>
            <a:endParaRPr lang="en-IN" altLang="en-US" sz="2400" b="1" noProof="1" smtClean="0">
              <a:latin typeface="Times New Roman" pitchFamily="18" charset="0"/>
            </a:endParaRPr>
          </a:p>
          <a:p>
            <a:pPr marL="0" indent="0" eaLnBrk="1" hangingPunct="1">
              <a:buFontTx/>
              <a:buAutoNum type="arabicPeriod"/>
            </a:pPr>
            <a:r>
              <a:rPr lang="en-IN" altLang="en-US" sz="2400" noProof="1" smtClean="0">
                <a:latin typeface="Times New Roman" pitchFamily="18" charset="0"/>
                <a:sym typeface="+mn-ea"/>
              </a:rPr>
              <a:t>Necrosis of neuron with specific cytoplasmic inclusion body in affected nerve cell.</a:t>
            </a:r>
            <a:endParaRPr lang="en-IN" altLang="en-US" sz="2400" noProof="1" smtClean="0">
              <a:latin typeface="Times New Roman" pitchFamily="18" charset="0"/>
            </a:endParaRPr>
          </a:p>
          <a:p>
            <a:pPr marL="0" indent="0" eaLnBrk="1" hangingPunct="1">
              <a:buFontTx/>
              <a:buAutoNum type="arabicPeriod"/>
            </a:pPr>
            <a:r>
              <a:rPr lang="en-IN" altLang="en-US" sz="2400" noProof="1" smtClean="0">
                <a:latin typeface="Times New Roman" pitchFamily="18" charset="0"/>
                <a:sym typeface="+mn-ea"/>
              </a:rPr>
              <a:t>Encephalitis:It is characterised by 1)perivascular cuffing   2)neuronophagic nodules   3)Distraction of  neurons.</a:t>
            </a:r>
            <a:endParaRPr lang="en-IN" altLang="en-US" sz="2400" noProof="1" smtClean="0">
              <a:latin typeface="Times New Roman" pitchFamily="18" charset="0"/>
            </a:endParaRPr>
          </a:p>
          <a:p>
            <a:pPr marL="0" indent="0" eaLnBrk="1" hangingPunct="1">
              <a:buFontTx/>
              <a:buAutoNum type="arabicPeriod"/>
            </a:pPr>
            <a:r>
              <a:rPr lang="en-IN" altLang="en-US" sz="2400" noProof="1" smtClean="0">
                <a:latin typeface="Times New Roman" pitchFamily="18" charset="0"/>
                <a:sym typeface="+mn-ea"/>
              </a:rPr>
              <a:t>Change in 1)Brain stem 2)hippocampus 3)proliferation of glial cell known as babes nodules</a:t>
            </a:r>
            <a:r>
              <a:rPr lang="en-IN" altLang="en-US" noProof="1" smtClean="0">
                <a:sym typeface="+mn-ea"/>
              </a:rPr>
              <a:t>.  </a:t>
            </a:r>
            <a:endParaRPr lang="en-IN" altLang="en-US" noProof="1" smtClean="0"/>
          </a:p>
          <a:p>
            <a:pPr marL="0" indent="0" eaLnBrk="1" hangingPunct="1"/>
            <a:endParaRPr lang="en-IN" altLang="en-US" noProof="1" smtClean="0"/>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066800"/>
            <a:ext cx="8229600" cy="381000"/>
          </a:xfrm>
        </p:spPr>
        <p:txBody>
          <a:bodyPr>
            <a:noAutofit/>
          </a:bodyPr>
          <a:lstStyle/>
          <a:p>
            <a:pPr algn="ctr"/>
            <a:r>
              <a:rPr lang="en-US" altLang="en-US" sz="3200" b="1" dirty="0" smtClean="0">
                <a:solidFill>
                  <a:srgbClr val="FF0000"/>
                </a:solidFill>
                <a:latin typeface="Times New Roman" pitchFamily="18" charset="0"/>
                <a:cs typeface="Times New Roman" pitchFamily="18" charset="0"/>
              </a:rPr>
              <a:t>Sample to be collected</a:t>
            </a:r>
            <a:endParaRPr lang="en-US" altLang="en-US" sz="3200" dirty="0" smtClean="0">
              <a:solidFill>
                <a:srgbClr val="FF0000"/>
              </a:solidFill>
              <a:latin typeface="Times New Roman" pitchFamily="18" charset="0"/>
              <a:cs typeface="Times New Roman" pitchFamily="18" charset="0"/>
            </a:endParaRPr>
          </a:p>
        </p:txBody>
      </p:sp>
      <p:sp>
        <p:nvSpPr>
          <p:cNvPr id="27651" name="Content Placeholder 2"/>
          <p:cNvSpPr>
            <a:spLocks noGrp="1"/>
          </p:cNvSpPr>
          <p:nvPr>
            <p:ph idx="1"/>
          </p:nvPr>
        </p:nvSpPr>
        <p:spPr>
          <a:xfrm>
            <a:off x="457200" y="1524000"/>
            <a:ext cx="8229600" cy="5181600"/>
          </a:xfrm>
        </p:spPr>
        <p:txBody>
          <a:bodyPr>
            <a:normAutofit/>
          </a:bodyPr>
          <a:lstStyle/>
          <a:p>
            <a:r>
              <a:rPr lang="en-US" altLang="en-US" sz="2200" b="1" dirty="0" smtClean="0">
                <a:solidFill>
                  <a:srgbClr val="0070C0"/>
                </a:solidFill>
                <a:latin typeface="Times New Roman" pitchFamily="18" charset="0"/>
                <a:cs typeface="Times New Roman" pitchFamily="18" charset="0"/>
              </a:rPr>
              <a:t>Live animals :</a:t>
            </a:r>
            <a:r>
              <a:rPr lang="en-US" altLang="en-US" sz="2200" dirty="0" smtClean="0">
                <a:latin typeface="Times New Roman" pitchFamily="18" charset="0"/>
                <a:cs typeface="Times New Roman" pitchFamily="18" charset="0"/>
              </a:rPr>
              <a:t> Saliva, corneal/ </a:t>
            </a:r>
            <a:r>
              <a:rPr lang="en-US" altLang="en-US" sz="2200" dirty="0" err="1" smtClean="0">
                <a:latin typeface="Times New Roman" pitchFamily="18" charset="0"/>
                <a:cs typeface="Times New Roman" pitchFamily="18" charset="0"/>
              </a:rPr>
              <a:t>Conjunctival</a:t>
            </a:r>
            <a:r>
              <a:rPr lang="en-US" altLang="en-US" sz="2200" dirty="0" smtClean="0">
                <a:latin typeface="Times New Roman" pitchFamily="18" charset="0"/>
                <a:cs typeface="Times New Roman" pitchFamily="18" charset="0"/>
              </a:rPr>
              <a:t> smear.</a:t>
            </a:r>
          </a:p>
          <a:p>
            <a:r>
              <a:rPr lang="en-US" altLang="en-US" sz="2200" b="1" dirty="0" smtClean="0">
                <a:solidFill>
                  <a:srgbClr val="0070C0"/>
                </a:solidFill>
                <a:latin typeface="Times New Roman" pitchFamily="18" charset="0"/>
                <a:cs typeface="Times New Roman" pitchFamily="18" charset="0"/>
              </a:rPr>
              <a:t>Dead animals</a:t>
            </a:r>
          </a:p>
          <a:p>
            <a:pPr lvl="1"/>
            <a:r>
              <a:rPr lang="en-US" altLang="en-US" sz="2200" dirty="0" smtClean="0">
                <a:latin typeface="Times New Roman" pitchFamily="18" charset="0"/>
                <a:cs typeface="Times New Roman" pitchFamily="18" charset="0"/>
              </a:rPr>
              <a:t>The whole carcass or the severed head of the animal suspected to have died of rabies.</a:t>
            </a:r>
          </a:p>
          <a:p>
            <a:pPr lvl="1"/>
            <a:r>
              <a:rPr lang="en-US" altLang="en-US" sz="2200" dirty="0" smtClean="0">
                <a:latin typeface="Times New Roman" pitchFamily="18" charset="0"/>
                <a:cs typeface="Times New Roman" pitchFamily="18" charset="0"/>
              </a:rPr>
              <a:t>Alternatively, the brain may be removed carefully and two portions, one in 50% glycerol saline and the other in </a:t>
            </a:r>
            <a:r>
              <a:rPr lang="en-US" altLang="en-US" sz="2200" dirty="0" err="1" smtClean="0">
                <a:latin typeface="Times New Roman" pitchFamily="18" charset="0"/>
                <a:cs typeface="Times New Roman" pitchFamily="18" charset="0"/>
              </a:rPr>
              <a:t>Zenker’s</a:t>
            </a:r>
            <a:r>
              <a:rPr lang="en-US" altLang="en-US" sz="2200" dirty="0" smtClean="0">
                <a:latin typeface="Times New Roman" pitchFamily="18" charset="0"/>
                <a:cs typeface="Times New Roman" pitchFamily="18" charset="0"/>
              </a:rPr>
              <a:t> fixative, sent for biological test and microscopy, respectively.</a:t>
            </a:r>
          </a:p>
          <a:p>
            <a:pPr lvl="1"/>
            <a:r>
              <a:rPr lang="en-US" altLang="en-US" sz="2200" dirty="0" smtClean="0">
                <a:latin typeface="Times New Roman" pitchFamily="18" charset="0"/>
                <a:cs typeface="Times New Roman" pitchFamily="18" charset="0"/>
              </a:rPr>
              <a:t>The brain tissue selected should include portions of hippocampus, cerebellum, cerebral cortex, and placed in 50% glycerol saline to preserve the virus.</a:t>
            </a:r>
          </a:p>
          <a:p>
            <a:pPr lvl="1"/>
            <a:r>
              <a:rPr lang="en-US" altLang="en-US" sz="2200" dirty="0" smtClean="0">
                <a:latin typeface="Times New Roman" pitchFamily="18" charset="0"/>
                <a:cs typeface="Times New Roman" pitchFamily="18" charset="0"/>
              </a:rPr>
              <a:t>No refrigeration is required.</a:t>
            </a:r>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4"/>
          <p:cNvSpPr>
            <a:spLocks noGrp="1"/>
          </p:cNvSpPr>
          <p:nvPr>
            <p:ph type="title"/>
          </p:nvPr>
        </p:nvSpPr>
        <p:spPr>
          <a:xfrm>
            <a:off x="457200" y="990600"/>
            <a:ext cx="8229600" cy="609600"/>
          </a:xfrm>
          <a:gradFill>
            <a:gsLst>
              <a:gs pos="0">
                <a:schemeClr val="accent1">
                  <a:lumMod val="20000"/>
                  <a:lumOff val="80000"/>
                </a:schemeClr>
              </a:gs>
              <a:gs pos="100000">
                <a:srgbClr val="52762D"/>
              </a:gs>
            </a:gsLst>
            <a:lin ang="5400000" scaled="0"/>
          </a:gradFill>
        </p:spPr>
        <p:txBody>
          <a:bodyPr>
            <a:normAutofit fontScale="90000"/>
          </a:bodyPr>
          <a:lstStyle/>
          <a:p>
            <a:pPr eaLnBrk="1" hangingPunct="1">
              <a:defRPr/>
            </a:pPr>
            <a:r>
              <a:rPr lang="en-IN" altLang="en-US" b="1" i="1" u="sng" noProof="1"/>
              <a:t>                       </a:t>
            </a:r>
            <a:r>
              <a:rPr lang="en-US" altLang="en-US" sz="2400" b="1" u="sng" noProof="1">
                <a:solidFill>
                  <a:srgbClr val="C00000"/>
                </a:solidFill>
                <a:latin typeface="Times New Roman" pitchFamily="18" charset="0"/>
                <a:cs typeface="Times New Roman" pitchFamily="18" charset="0"/>
              </a:rPr>
              <a:t>DIAGNOSIS</a:t>
            </a:r>
            <a:endParaRPr lang="en-US" altLang="en-US" sz="2400" noProof="1">
              <a:solidFill>
                <a:srgbClr val="C00000"/>
              </a:solidFill>
              <a:latin typeface="Times New Roman" pitchFamily="18" charset="0"/>
              <a:cs typeface="Times New Roman" pitchFamily="18" charset="0"/>
            </a:endParaRPr>
          </a:p>
        </p:txBody>
      </p:sp>
      <p:sp>
        <p:nvSpPr>
          <p:cNvPr id="28675" name="Content Placeholder 5"/>
          <p:cNvSpPr>
            <a:spLocks noGrp="1"/>
          </p:cNvSpPr>
          <p:nvPr>
            <p:ph idx="1"/>
          </p:nvPr>
        </p:nvSpPr>
        <p:spPr>
          <a:xfrm>
            <a:off x="228600" y="1981200"/>
            <a:ext cx="8686800" cy="4800600"/>
          </a:xfrm>
        </p:spPr>
        <p:txBody>
          <a:bodyPr>
            <a:normAutofit fontScale="85000" lnSpcReduction="20000"/>
          </a:bodyPr>
          <a:lstStyle/>
          <a:p>
            <a:pPr eaLnBrk="1" hangingPunct="1">
              <a:buFontTx/>
              <a:buNone/>
              <a:defRPr/>
            </a:pPr>
            <a:r>
              <a:rPr lang="en-US" altLang="en-US" sz="2400" noProof="1" smtClean="0">
                <a:latin typeface="Times New Roman" panose="02020603050405020304" pitchFamily="18" charset="0"/>
                <a:cs typeface="Times New Roman" panose="02020603050405020304" pitchFamily="18" charset="0"/>
                <a:sym typeface="+mn-ea"/>
              </a:rPr>
              <a:t>It based on clinical sign , history ,symptoms,</a:t>
            </a:r>
            <a:endParaRPr lang="en-US" altLang="en-US" sz="2400" noProof="1"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AutoNum type="arabicPeriod"/>
              <a:defRPr/>
            </a:pPr>
            <a:r>
              <a:rPr lang="en-US" altLang="en-US" sz="2400" b="1" noProof="1" smtClean="0">
                <a:solidFill>
                  <a:srgbClr val="C00000"/>
                </a:solidFill>
                <a:latin typeface="Times New Roman" panose="02020603050405020304" pitchFamily="18" charset="0"/>
                <a:cs typeface="Times New Roman" panose="02020603050405020304" pitchFamily="18" charset="0"/>
                <a:sym typeface="+mn-ea"/>
              </a:rPr>
              <a:t>FAT-fluorescent antibody test.</a:t>
            </a:r>
          </a:p>
          <a:p>
            <a:pPr marL="0" indent="0" eaLnBrk="1" hangingPunct="1">
              <a:buFontTx/>
              <a:buNone/>
              <a:defRPr/>
            </a:pPr>
            <a:r>
              <a:rPr lang="en-US" altLang="en-US" sz="2400" b="1" noProof="1" smtClean="0">
                <a:latin typeface="Times New Roman" panose="02020603050405020304" pitchFamily="18" charset="0"/>
                <a:cs typeface="Times New Roman" panose="02020603050405020304" pitchFamily="18" charset="0"/>
                <a:sym typeface="+mn-ea"/>
              </a:rPr>
              <a:t>(</a:t>
            </a:r>
            <a:r>
              <a:rPr lang="en-US" sz="2400" b="1" dirty="0">
                <a:latin typeface="Times New Roman" panose="02020603050405020304" pitchFamily="18" charset="0"/>
                <a:cs typeface="Times New Roman" panose="02020603050405020304" pitchFamily="18" charset="0"/>
              </a:rPr>
              <a:t>This test is recommended by both WHO and </a:t>
            </a:r>
            <a:r>
              <a:rPr lang="en-US" sz="2400" b="1" dirty="0" smtClean="0">
                <a:latin typeface="Times New Roman" panose="02020603050405020304" pitchFamily="18" charset="0"/>
                <a:cs typeface="Times New Roman" panose="02020603050405020304" pitchFamily="18" charset="0"/>
              </a:rPr>
              <a:t>OIE</a:t>
            </a:r>
            <a:r>
              <a:rPr lang="en-US" altLang="en-US" sz="2400" b="1" noProof="1" smtClean="0">
                <a:latin typeface="Times New Roman" panose="02020603050405020304" pitchFamily="18" charset="0"/>
                <a:cs typeface="Times New Roman" panose="02020603050405020304" pitchFamily="18" charset="0"/>
              </a:rPr>
              <a:t>)</a:t>
            </a:r>
            <a:endParaRPr lang="en-US" altLang="en-US" sz="2400" b="1" noProof="1">
              <a:latin typeface="Times New Roman" panose="02020603050405020304" pitchFamily="18" charset="0"/>
              <a:cs typeface="Times New Roman" panose="02020603050405020304" pitchFamily="18" charset="0"/>
            </a:endParaRPr>
          </a:p>
          <a:p>
            <a:pPr marL="0" indent="0" eaLnBrk="1" hangingPunct="1">
              <a:buFontTx/>
              <a:buNone/>
              <a:defRPr/>
            </a:pPr>
            <a:r>
              <a:rPr lang="en-US" altLang="en-US" sz="2400" b="1" noProof="1" smtClean="0">
                <a:solidFill>
                  <a:srgbClr val="C00000"/>
                </a:solidFill>
                <a:latin typeface="Times New Roman" panose="02020603050405020304" pitchFamily="18" charset="0"/>
                <a:cs typeface="Times New Roman" panose="02020603050405020304" pitchFamily="18" charset="0"/>
                <a:sym typeface="+mn-ea"/>
              </a:rPr>
              <a:t>2</a:t>
            </a:r>
            <a:r>
              <a:rPr lang="en-US" altLang="en-US" sz="2400" b="1" noProof="1" smtClean="0">
                <a:latin typeface="Times New Roman" panose="02020603050405020304" pitchFamily="18" charset="0"/>
                <a:cs typeface="Times New Roman" panose="02020603050405020304" pitchFamily="18" charset="0"/>
                <a:sym typeface="+mn-ea"/>
              </a:rPr>
              <a:t>. </a:t>
            </a:r>
            <a:r>
              <a:rPr lang="en-US" altLang="en-US" sz="2400" b="1" noProof="1" smtClean="0">
                <a:solidFill>
                  <a:srgbClr val="C00000"/>
                </a:solidFill>
                <a:latin typeface="Times New Roman" panose="02020603050405020304" pitchFamily="18" charset="0"/>
                <a:cs typeface="Times New Roman" panose="02020603050405020304" pitchFamily="18" charset="0"/>
                <a:sym typeface="+mn-ea"/>
              </a:rPr>
              <a:t>Seller’s stain </a:t>
            </a:r>
            <a:r>
              <a:rPr lang="en-US" altLang="en-US" sz="2400" noProof="1" smtClean="0">
                <a:latin typeface="Times New Roman" panose="02020603050405020304" pitchFamily="18" charset="0"/>
                <a:cs typeface="Times New Roman" panose="02020603050405020304" pitchFamily="18" charset="0"/>
                <a:sym typeface="+mn-ea"/>
              </a:rPr>
              <a:t>– negri body seen in hippocampus.</a:t>
            </a:r>
            <a:endParaRPr lang="en-US" altLang="en-US" sz="2400" noProof="1" smtClean="0">
              <a:latin typeface="Times New Roman" panose="02020603050405020304" pitchFamily="18" charset="0"/>
              <a:cs typeface="Times New Roman" panose="02020603050405020304" pitchFamily="18" charset="0"/>
            </a:endParaRPr>
          </a:p>
          <a:p>
            <a:pPr marL="0" indent="0" eaLnBrk="1" hangingPunct="1">
              <a:buFontTx/>
              <a:buNone/>
              <a:defRPr/>
            </a:pPr>
            <a:r>
              <a:rPr lang="en-US" altLang="en-US" sz="2400" b="1" noProof="1" smtClean="0">
                <a:solidFill>
                  <a:srgbClr val="C00000"/>
                </a:solidFill>
                <a:latin typeface="Times New Roman" panose="02020603050405020304" pitchFamily="18" charset="0"/>
                <a:cs typeface="Times New Roman" panose="02020603050405020304" pitchFamily="18" charset="0"/>
                <a:sym typeface="+mn-ea"/>
              </a:rPr>
              <a:t>3. Histological</a:t>
            </a:r>
            <a:r>
              <a:rPr lang="en-US" altLang="en-US" sz="2400" noProof="1" smtClean="0">
                <a:latin typeface="Times New Roman" panose="02020603050405020304" pitchFamily="18" charset="0"/>
                <a:cs typeface="Times New Roman" panose="02020603050405020304" pitchFamily="18" charset="0"/>
                <a:sym typeface="+mn-ea"/>
              </a:rPr>
              <a:t> search of negri body.</a:t>
            </a:r>
            <a:endParaRPr lang="en-US" altLang="en-US" sz="2400" noProof="1">
              <a:latin typeface="Times New Roman" panose="02020603050405020304" pitchFamily="18" charset="0"/>
              <a:cs typeface="Times New Roman" panose="02020603050405020304" pitchFamily="18" charset="0"/>
              <a:sym typeface="+mn-ea"/>
            </a:endParaRPr>
          </a:p>
          <a:p>
            <a:pPr marL="0" indent="0">
              <a:buFontTx/>
              <a:buNone/>
              <a:defRPr/>
            </a:pPr>
            <a:r>
              <a:rPr lang="en-US" altLang="en-US" sz="2400" b="1" noProof="1" smtClean="0">
                <a:solidFill>
                  <a:srgbClr val="C00000"/>
                </a:solidFill>
                <a:latin typeface="Times New Roman" panose="02020603050405020304" pitchFamily="18" charset="0"/>
                <a:cs typeface="Times New Roman" panose="02020603050405020304" pitchFamily="18" charset="0"/>
                <a:sym typeface="+mn-ea"/>
              </a:rPr>
              <a:t>4. Serological test </a:t>
            </a:r>
            <a:r>
              <a:rPr lang="en-US" altLang="en-US" sz="2400" noProof="1" smtClean="0">
                <a:latin typeface="Times New Roman" panose="02020603050405020304" pitchFamily="18" charset="0"/>
                <a:cs typeface="Times New Roman" panose="02020603050405020304" pitchFamily="18" charset="0"/>
                <a:sym typeface="+mn-ea"/>
              </a:rPr>
              <a:t>of –</a:t>
            </a:r>
            <a:endParaRPr lang="en-US" sz="2400" dirty="0" smtClean="0">
              <a:latin typeface="Times New Roman" panose="02020603050405020304" pitchFamily="18" charset="0"/>
              <a:cs typeface="Times New Roman" panose="02020603050405020304" pitchFamily="18" charset="0"/>
            </a:endParaRPr>
          </a:p>
          <a:p>
            <a:pPr lvl="1">
              <a:defRPr/>
            </a:pPr>
            <a:r>
              <a:rPr lang="en-US" sz="2400" dirty="0" err="1">
                <a:latin typeface="Times New Roman" panose="02020603050405020304" pitchFamily="18" charset="0"/>
                <a:cs typeface="Times New Roman" panose="02020603050405020304" pitchFamily="18" charset="0"/>
              </a:rPr>
              <a:t>Immunoperoxidase</a:t>
            </a:r>
            <a:r>
              <a:rPr lang="en-US" sz="2400" dirty="0">
                <a:latin typeface="Times New Roman" panose="02020603050405020304" pitchFamily="18" charset="0"/>
                <a:cs typeface="Times New Roman" panose="02020603050405020304" pitchFamily="18" charset="0"/>
              </a:rPr>
              <a:t> test</a:t>
            </a:r>
          </a:p>
          <a:p>
            <a:pPr lvl="1">
              <a:defRPr/>
            </a:pPr>
            <a:r>
              <a:rPr lang="en-US" sz="2400" dirty="0">
                <a:latin typeface="Times New Roman" panose="02020603050405020304" pitchFamily="18" charset="0"/>
                <a:cs typeface="Times New Roman" panose="02020603050405020304" pitchFamily="18" charset="0"/>
              </a:rPr>
              <a:t>ELISA</a:t>
            </a:r>
          </a:p>
          <a:p>
            <a:pPr lvl="1">
              <a:defRPr/>
            </a:pPr>
            <a:r>
              <a:rPr lang="en-US" sz="2400" dirty="0">
                <a:latin typeface="Times New Roman" panose="02020603050405020304" pitchFamily="18" charset="0"/>
                <a:cs typeface="Times New Roman" panose="02020603050405020304" pitchFamily="18" charset="0"/>
              </a:rPr>
              <a:t>Rapid fluorescence focus inhibition test (RFFIT)</a:t>
            </a:r>
          </a:p>
          <a:p>
            <a:pPr lvl="1">
              <a:defRPr/>
            </a:pPr>
            <a:r>
              <a:rPr lang="en-US" sz="2400" dirty="0">
                <a:latin typeface="Times New Roman" panose="02020603050405020304" pitchFamily="18" charset="0"/>
                <a:cs typeface="Times New Roman" panose="02020603050405020304" pitchFamily="18" charset="0"/>
              </a:rPr>
              <a:t>Virus neutralization test</a:t>
            </a:r>
          </a:p>
          <a:p>
            <a:pPr lvl="1">
              <a:defRPr/>
            </a:pPr>
            <a:r>
              <a:rPr lang="en-US" sz="2400" dirty="0">
                <a:latin typeface="Times New Roman" panose="02020603050405020304" pitchFamily="18" charset="0"/>
                <a:cs typeface="Times New Roman" panose="02020603050405020304" pitchFamily="18" charset="0"/>
              </a:rPr>
              <a:t>Rapid rabies enzyme </a:t>
            </a:r>
            <a:r>
              <a:rPr lang="en-US" sz="2400" dirty="0" err="1">
                <a:latin typeface="Times New Roman" panose="02020603050405020304" pitchFamily="18" charset="0"/>
                <a:cs typeface="Times New Roman" panose="02020603050405020304" pitchFamily="18" charset="0"/>
              </a:rPr>
              <a:t>immuno</a:t>
            </a:r>
            <a:r>
              <a:rPr lang="en-US" sz="2400" dirty="0">
                <a:latin typeface="Times New Roman" panose="02020603050405020304" pitchFamily="18" charset="0"/>
                <a:cs typeface="Times New Roman" panose="02020603050405020304" pitchFamily="18" charset="0"/>
              </a:rPr>
              <a:t> diagnosis test (RREID) based on the use of </a:t>
            </a:r>
            <a:r>
              <a:rPr lang="en-US" sz="2400" dirty="0" err="1">
                <a:latin typeface="Times New Roman" panose="02020603050405020304" pitchFamily="18" charset="0"/>
                <a:cs typeface="Times New Roman" panose="02020603050405020304" pitchFamily="18" charset="0"/>
              </a:rPr>
              <a:t>antinucleocapsid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lgG</a:t>
            </a:r>
            <a:r>
              <a:rPr lang="en-US" sz="2400" dirty="0">
                <a:latin typeface="Times New Roman" panose="02020603050405020304" pitchFamily="18" charset="0"/>
                <a:cs typeface="Times New Roman" panose="02020603050405020304" pitchFamily="18" charset="0"/>
              </a:rPr>
              <a:t> are highly useful</a:t>
            </a:r>
          </a:p>
          <a:p>
            <a:pPr lvl="1">
              <a:defRPr/>
            </a:pPr>
            <a:r>
              <a:rPr lang="en-US" sz="2400" dirty="0">
                <a:latin typeface="Times New Roman" panose="02020603050405020304" pitchFamily="18" charset="0"/>
                <a:cs typeface="Times New Roman" panose="02020603050405020304" pitchFamily="18" charset="0"/>
              </a:rPr>
              <a:t>RT-PCR amplification technique is 1000 times more sensitive than other tests</a:t>
            </a:r>
            <a:r>
              <a:rPr lang="en-US" sz="2400" dirty="0" smtClean="0">
                <a:latin typeface="Times New Roman" panose="02020603050405020304" pitchFamily="18" charset="0"/>
                <a:cs typeface="Times New Roman" panose="02020603050405020304" pitchFamily="18" charset="0"/>
              </a:rPr>
              <a:t>.</a:t>
            </a:r>
          </a:p>
          <a:p>
            <a:pPr lvl="1">
              <a:defRPr/>
            </a:pPr>
            <a:r>
              <a:rPr lang="en-US" dirty="0" smtClean="0">
                <a:latin typeface="Times New Roman" panose="02020603050405020304" pitchFamily="18" charset="0"/>
                <a:cs typeface="Times New Roman" panose="02020603050405020304" pitchFamily="18" charset="0"/>
              </a:rPr>
              <a:t>The virus can be  detected in saliva and skin biopsy samples by RT-PCR..</a:t>
            </a:r>
          </a:p>
          <a:p>
            <a:pPr lvl="1">
              <a:defRPr/>
            </a:pPr>
            <a:endParaRPr lang="en-US" sz="2400" dirty="0">
              <a:latin typeface="Times New Roman" panose="02020603050405020304" pitchFamily="18" charset="0"/>
              <a:cs typeface="Times New Roman" panose="02020603050405020304" pitchFamily="18" charset="0"/>
            </a:endParaRPr>
          </a:p>
          <a:p>
            <a:pPr marL="0" indent="0" eaLnBrk="1" hangingPunct="1">
              <a:buFontTx/>
              <a:buNone/>
              <a:defRPr/>
            </a:pPr>
            <a:endParaRPr lang="en-US" altLang="en-US" sz="2000" noProof="1"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endParaRPr lang="en-US" altLang="en-US" sz="2000" noProof="1"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52400" y="0"/>
            <a:ext cx="14478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467601" y="0"/>
            <a:ext cx="1447800"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274638"/>
            <a:ext cx="8229600" cy="708025"/>
          </a:xfrm>
          <a:gradFill>
            <a:gsLst>
              <a:gs pos="0">
                <a:schemeClr val="accent1">
                  <a:lumMod val="20000"/>
                  <a:lumOff val="80000"/>
                </a:schemeClr>
              </a:gs>
              <a:gs pos="100000">
                <a:srgbClr val="52762D"/>
              </a:gs>
            </a:gsLst>
            <a:lin ang="5400000" scaled="0"/>
          </a:gradFill>
        </p:spPr>
        <p:txBody>
          <a:bodyPr>
            <a:normAutofit fontScale="90000"/>
          </a:bodyPr>
          <a:lstStyle/>
          <a:p>
            <a:pPr eaLnBrk="1" hangingPunct="1">
              <a:defRPr/>
            </a:pPr>
            <a:r>
              <a:rPr lang="en-IN" altLang="en-US" b="1" i="1" noProof="1"/>
              <a:t>                      </a:t>
            </a:r>
            <a:r>
              <a:rPr lang="en-US" altLang="en-US" b="1" i="1" noProof="1"/>
              <a:t>TREATMENT</a:t>
            </a:r>
            <a:endParaRPr lang="en-US" altLang="en-US" noProof="1"/>
          </a:p>
        </p:txBody>
      </p:sp>
      <p:sp>
        <p:nvSpPr>
          <p:cNvPr id="29699" name="Content Placeholder 2"/>
          <p:cNvSpPr>
            <a:spLocks noGrp="1"/>
          </p:cNvSpPr>
          <p:nvPr>
            <p:ph idx="1"/>
          </p:nvPr>
        </p:nvSpPr>
        <p:spPr>
          <a:xfrm>
            <a:off x="36513" y="704850"/>
            <a:ext cx="8986837" cy="5954713"/>
          </a:xfrm>
        </p:spPr>
        <p:txBody>
          <a:bodyPr/>
          <a:lstStyle/>
          <a:p>
            <a:pPr eaLnBrk="1" hangingPunct="1"/>
            <a:endParaRPr lang="en-US" altLang="en-US" dirty="0" smtClean="0"/>
          </a:p>
          <a:p>
            <a:pPr eaLnBrk="1" hangingPunct="1">
              <a:buFont typeface="SimSun" pitchFamily="2" charset="-122"/>
              <a:buAutoNum type="arabicPeriod"/>
            </a:pPr>
            <a:r>
              <a:rPr lang="en-IN" altLang="en-US" sz="2400" dirty="0" smtClean="0">
                <a:latin typeface="Times New Roman" pitchFamily="18" charset="0"/>
              </a:rPr>
              <a:t>N</a:t>
            </a:r>
            <a:r>
              <a:rPr lang="en-US" altLang="en-US" sz="2400" dirty="0" smtClean="0">
                <a:latin typeface="Times New Roman" pitchFamily="18" charset="0"/>
              </a:rPr>
              <a:t>o specific treatment for rabies.</a:t>
            </a:r>
          </a:p>
          <a:p>
            <a:pPr eaLnBrk="1" hangingPunct="1">
              <a:buFont typeface="SimSun" pitchFamily="2" charset="-122"/>
              <a:buAutoNum type="arabicPeriod"/>
            </a:pPr>
            <a:r>
              <a:rPr lang="en-US" altLang="en-US" sz="2400" dirty="0" smtClean="0">
                <a:latin typeface="Times New Roman" pitchFamily="18" charset="0"/>
              </a:rPr>
              <a:t>Dogs usually die after showing clinical signs.</a:t>
            </a:r>
          </a:p>
          <a:p>
            <a:pPr eaLnBrk="1" hangingPunct="1">
              <a:buFont typeface="SimSun" pitchFamily="2" charset="-122"/>
              <a:buAutoNum type="arabicPeriod"/>
            </a:pPr>
            <a:r>
              <a:rPr lang="en-US" altLang="en-US" sz="2400" dirty="0" smtClean="0">
                <a:latin typeface="Times New Roman" pitchFamily="18" charset="0"/>
              </a:rPr>
              <a:t>The site of bite should be washed with water or </a:t>
            </a:r>
            <a:r>
              <a:rPr lang="en-US" altLang="en-US" sz="2400" dirty="0" err="1" smtClean="0">
                <a:latin typeface="Times New Roman" pitchFamily="18" charset="0"/>
              </a:rPr>
              <a:t>soa</a:t>
            </a:r>
            <a:r>
              <a:rPr lang="en-IN" altLang="en-US" sz="2400" dirty="0" smtClean="0">
                <a:latin typeface="Times New Roman" pitchFamily="18" charset="0"/>
              </a:rPr>
              <a:t>p. </a:t>
            </a:r>
            <a:r>
              <a:rPr lang="en-US" altLang="en-US" sz="2400" dirty="0" smtClean="0">
                <a:latin typeface="Times New Roman" pitchFamily="18" charset="0"/>
              </a:rPr>
              <a:t>Sodium bicarbonate or caustic soda may be used.</a:t>
            </a:r>
          </a:p>
          <a:p>
            <a:pPr eaLnBrk="1" hangingPunct="1">
              <a:buFont typeface="SimSun" pitchFamily="2" charset="-122"/>
              <a:buAutoNum type="arabicPeriod"/>
            </a:pPr>
            <a:r>
              <a:rPr lang="en-IN" altLang="en-US" sz="2400" dirty="0" smtClean="0">
                <a:latin typeface="Times New Roman" pitchFamily="18" charset="0"/>
              </a:rPr>
              <a:t>W</a:t>
            </a:r>
            <a:r>
              <a:rPr lang="en-US" altLang="en-US" sz="2400" dirty="0" err="1" smtClean="0">
                <a:latin typeface="Times New Roman" pitchFamily="18" charset="0"/>
              </a:rPr>
              <a:t>ound</a:t>
            </a:r>
            <a:r>
              <a:rPr lang="en-US" altLang="en-US" sz="2400" dirty="0" smtClean="0">
                <a:latin typeface="Times New Roman" pitchFamily="18" charset="0"/>
              </a:rPr>
              <a:t> is treated with 2% quaternary ammonium compound or tincture iodine or 40-70% alcohol.</a:t>
            </a:r>
          </a:p>
          <a:p>
            <a:pPr eaLnBrk="1" hangingPunct="1">
              <a:buFont typeface="SimSun" pitchFamily="2" charset="-122"/>
              <a:buAutoNum type="arabicPeriod"/>
            </a:pPr>
            <a:r>
              <a:rPr lang="en-US" altLang="en-US" sz="2400" dirty="0" smtClean="0">
                <a:latin typeface="Times New Roman" pitchFamily="18" charset="0"/>
              </a:rPr>
              <a:t>Wound may also be cauterized with carbolic acid or nitric acid.</a:t>
            </a:r>
          </a:p>
          <a:p>
            <a:pPr eaLnBrk="1" hangingPunct="1">
              <a:buFont typeface="SimSun" pitchFamily="2" charset="-122"/>
              <a:buAutoNum type="arabicPeriod"/>
            </a:pPr>
            <a:r>
              <a:rPr lang="en-US" altLang="en-US" sz="2400" dirty="0" err="1" smtClean="0">
                <a:latin typeface="Times New Roman" pitchFamily="18" charset="0"/>
              </a:rPr>
              <a:t>Antirabies</a:t>
            </a:r>
            <a:r>
              <a:rPr lang="en-US" altLang="en-US" sz="2400" dirty="0" smtClean="0">
                <a:latin typeface="Times New Roman" pitchFamily="18" charset="0"/>
              </a:rPr>
              <a:t> serum may be applied topically or infiltrated around the wound.</a:t>
            </a:r>
          </a:p>
          <a:p>
            <a:pPr eaLnBrk="1" hangingPunct="1">
              <a:buFont typeface="SimSun" pitchFamily="2" charset="-122"/>
              <a:buAutoNum type="arabicPeriod"/>
            </a:pPr>
            <a:r>
              <a:rPr lang="en-US" altLang="en-US" sz="2400" dirty="0" smtClean="0">
                <a:latin typeface="Times New Roman" pitchFamily="18" charset="0"/>
              </a:rPr>
              <a:t>Treatment with </a:t>
            </a:r>
            <a:r>
              <a:rPr lang="en-US" altLang="en-US" sz="2400" dirty="0" err="1" smtClean="0">
                <a:latin typeface="Times New Roman" pitchFamily="18" charset="0"/>
              </a:rPr>
              <a:t>antirabies</a:t>
            </a:r>
            <a:r>
              <a:rPr lang="en-US" altLang="en-US" sz="2400" dirty="0" smtClean="0">
                <a:latin typeface="Times New Roman" pitchFamily="18" charset="0"/>
              </a:rPr>
              <a:t> serum is also effective.  </a:t>
            </a:r>
            <a:r>
              <a:rPr lang="en-IN" altLang="en-US" sz="2400" dirty="0" smtClean="0">
                <a:latin typeface="Times New Roman" pitchFamily="18" charset="0"/>
              </a:rPr>
              <a:t>D</a:t>
            </a:r>
            <a:r>
              <a:rPr lang="en-US" altLang="en-US" sz="2400" dirty="0" err="1" smtClean="0">
                <a:latin typeface="Times New Roman" pitchFamily="18" charset="0"/>
              </a:rPr>
              <a:t>ose</a:t>
            </a:r>
            <a:r>
              <a:rPr lang="en-US" altLang="en-US" sz="2400" dirty="0" smtClean="0">
                <a:latin typeface="Times New Roman" pitchFamily="18" charset="0"/>
              </a:rPr>
              <a:t> recommended is 40 I.U. per kg body weight.</a:t>
            </a:r>
          </a:p>
          <a:p>
            <a:pPr eaLnBrk="1" hangingPunct="1">
              <a:buFont typeface="SimSun" pitchFamily="2" charset="-122"/>
              <a:buAutoNum type="arabicPeriod"/>
            </a:pPr>
            <a:r>
              <a:rPr lang="en-US" altLang="en-US" sz="2400" dirty="0" smtClean="0">
                <a:latin typeface="Times New Roman" pitchFamily="18" charset="0"/>
              </a:rPr>
              <a:t>It should be given as early as possible after exposure and in any case within five days, after which it may not be beneficial.</a:t>
            </a:r>
          </a:p>
          <a:p>
            <a:pPr eaLnBrk="1" hangingPunct="1">
              <a:buFont typeface="SimSun" pitchFamily="2" charset="-122"/>
              <a:buAutoNum type="arabicPeriod"/>
            </a:pPr>
            <a:endParaRPr lang="en-US" altLang="en-US" sz="2400" dirty="0" smtClean="0">
              <a:latin typeface="Times New Roman" pitchFamily="18" charset="0"/>
            </a:endParaRPr>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304800" y="1981200"/>
            <a:ext cx="8229600" cy="4648200"/>
          </a:xfrm>
        </p:spPr>
        <p:txBody>
          <a:bodyPr>
            <a:normAutofit/>
          </a:bodyPr>
          <a:lstStyle/>
          <a:p>
            <a:r>
              <a:rPr lang="en-US" altLang="en-US" dirty="0" smtClean="0">
                <a:solidFill>
                  <a:srgbClr val="C00000"/>
                </a:solidFill>
                <a:latin typeface="Times New Roman" pitchFamily="18" charset="0"/>
                <a:cs typeface="Times New Roman" pitchFamily="18" charset="0"/>
              </a:rPr>
              <a:t>Vaccine types: </a:t>
            </a:r>
            <a:r>
              <a:rPr lang="en-US" altLang="en-US" dirty="0" smtClean="0">
                <a:latin typeface="Times New Roman" pitchFamily="18" charset="0"/>
                <a:cs typeface="Times New Roman" pitchFamily="18" charset="0"/>
              </a:rPr>
              <a:t>live or inactivated, according to the strain of rabies virus used</a:t>
            </a:r>
          </a:p>
          <a:p>
            <a:pPr>
              <a:buNone/>
            </a:pPr>
            <a:endParaRPr lang="en-US" altLang="en-US" dirty="0" smtClean="0">
              <a:latin typeface="Times New Roman" pitchFamily="18" charset="0"/>
              <a:cs typeface="Times New Roman" pitchFamily="18" charset="0"/>
            </a:endParaRPr>
          </a:p>
          <a:p>
            <a:r>
              <a:rPr lang="en-US" altLang="en-US" dirty="0" smtClean="0">
                <a:latin typeface="Times New Roman" pitchFamily="18" charset="0"/>
                <a:cs typeface="Times New Roman" pitchFamily="18" charset="0"/>
              </a:rPr>
              <a:t>More recently a </a:t>
            </a:r>
            <a:r>
              <a:rPr lang="en-US" altLang="en-US" b="1" dirty="0" smtClean="0">
                <a:solidFill>
                  <a:srgbClr val="C00000"/>
                </a:solidFill>
                <a:latin typeface="Times New Roman" pitchFamily="18" charset="0"/>
                <a:cs typeface="Times New Roman" pitchFamily="18" charset="0"/>
              </a:rPr>
              <a:t>third generation of live veterinary rabies vaccine </a:t>
            </a:r>
            <a:r>
              <a:rPr lang="en-US" altLang="en-US" dirty="0" smtClean="0">
                <a:latin typeface="Times New Roman" pitchFamily="18" charset="0"/>
                <a:cs typeface="Times New Roman" pitchFamily="18" charset="0"/>
              </a:rPr>
              <a:t>has been developed using recombinant technology. These vaccines are used </a:t>
            </a:r>
            <a:r>
              <a:rPr lang="en-US" altLang="en-US" b="1" dirty="0" smtClean="0">
                <a:solidFill>
                  <a:srgbClr val="002060"/>
                </a:solidFill>
                <a:latin typeface="Times New Roman" pitchFamily="18" charset="0"/>
                <a:cs typeface="Times New Roman" pitchFamily="18" charset="0"/>
              </a:rPr>
              <a:t>either parentrally or orally</a:t>
            </a:r>
            <a:r>
              <a:rPr lang="en-US" altLang="en-US" dirty="0" smtClean="0">
                <a:latin typeface="Times New Roman" pitchFamily="18" charset="0"/>
                <a:cs typeface="Times New Roman" pitchFamily="18" charset="0"/>
              </a:rPr>
              <a:t>.</a:t>
            </a:r>
          </a:p>
        </p:txBody>
      </p:sp>
      <p:sp>
        <p:nvSpPr>
          <p:cNvPr id="4" name="Title 505857"/>
          <p:cNvSpPr>
            <a:spLocks noGrp="1"/>
          </p:cNvSpPr>
          <p:nvPr>
            <p:ph type="title"/>
          </p:nvPr>
        </p:nvSpPr>
        <p:spPr>
          <a:gradFill>
            <a:gsLst>
              <a:gs pos="0">
                <a:schemeClr val="accent1">
                  <a:lumMod val="20000"/>
                  <a:lumOff val="80000"/>
                </a:schemeClr>
              </a:gs>
              <a:gs pos="100000">
                <a:srgbClr val="52762D"/>
              </a:gs>
            </a:gsLst>
            <a:lin ang="5400000" scaled="0"/>
          </a:gradFill>
        </p:spPr>
        <p:txBody>
          <a:bodyPr/>
          <a:lstStyle/>
          <a:p>
            <a:pPr eaLnBrk="1" hangingPunct="1">
              <a:defRPr/>
            </a:pPr>
            <a:r>
              <a:rPr lang="en-IN" altLang="en-US" noProof="1">
                <a:solidFill>
                  <a:srgbClr val="800000"/>
                </a:solidFill>
              </a:rPr>
              <a:t>             </a:t>
            </a:r>
            <a:r>
              <a:rPr lang="en-US" altLang="en-US" noProof="1">
                <a:solidFill>
                  <a:srgbClr val="800000"/>
                </a:solidFill>
              </a:rPr>
              <a:t>Vaccination of Animals</a:t>
            </a:r>
          </a:p>
        </p:txBody>
      </p:sp>
      <p:pic>
        <p:nvPicPr>
          <p:cNvPr id="5" name="Picture 4"/>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6" name="Picture 5"/>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457200"/>
          </a:xfrm>
        </p:spPr>
        <p:txBody>
          <a:bodyPr>
            <a:normAutofit fontScale="90000"/>
          </a:bodyPr>
          <a:lstStyle/>
          <a:p>
            <a:pPr algn="ctr"/>
            <a:r>
              <a:rPr lang="en-US" sz="3200" dirty="0" smtClean="0">
                <a:solidFill>
                  <a:srgbClr val="C00000"/>
                </a:solidFill>
                <a:latin typeface="Times New Roman" pitchFamily="18" charset="0"/>
                <a:cs typeface="Times New Roman" pitchFamily="18" charset="0"/>
              </a:rPr>
              <a:t>Introduction</a:t>
            </a:r>
            <a:endParaRPr lang="en-IN" sz="32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228600" y="1143000"/>
            <a:ext cx="8686800" cy="5486400"/>
          </a:xfrm>
        </p:spPr>
        <p:txBody>
          <a:bodyPr>
            <a:normAutofit fontScale="70000" lnSpcReduction="20000"/>
          </a:bodyPr>
          <a:lstStyle/>
          <a:p>
            <a:endParaRPr lang="en-US" sz="2200" dirty="0" smtClean="0">
              <a:solidFill>
                <a:srgbClr val="002060"/>
              </a:solidFill>
              <a:latin typeface="Times New Roman" pitchFamily="18" charset="0"/>
              <a:cs typeface="Times New Roman" pitchFamily="18" charset="0"/>
            </a:endParaRPr>
          </a:p>
          <a:p>
            <a:r>
              <a:rPr lang="en-IN" altLang="en-US" sz="2800" dirty="0" smtClean="0">
                <a:latin typeface="Times New Roman" pitchFamily="18" charset="0"/>
                <a:cs typeface="Times New Roman" pitchFamily="18" charset="0"/>
              </a:rPr>
              <a:t>Synonym: </a:t>
            </a:r>
            <a:r>
              <a:rPr lang="en-US" altLang="en-US" sz="2800" dirty="0" smtClean="0">
                <a:latin typeface="Times New Roman" pitchFamily="18" charset="0"/>
                <a:cs typeface="Times New Roman" pitchFamily="18" charset="0"/>
              </a:rPr>
              <a:t>Hydrophobia, </a:t>
            </a:r>
            <a:r>
              <a:rPr lang="en-US" altLang="en-US" sz="2800" dirty="0" err="1" smtClean="0">
                <a:latin typeface="Times New Roman" pitchFamily="18" charset="0"/>
                <a:cs typeface="Times New Roman" pitchFamily="18" charset="0"/>
              </a:rPr>
              <a:t>Lyssa</a:t>
            </a:r>
            <a:r>
              <a:rPr lang="en-US" altLang="en-US" sz="2800" dirty="0" smtClean="0">
                <a:latin typeface="Times New Roman" pitchFamily="18" charset="0"/>
                <a:cs typeface="Times New Roman" pitchFamily="18" charset="0"/>
              </a:rPr>
              <a:t>, Mad dog disease, </a:t>
            </a:r>
            <a:r>
              <a:rPr lang="en-GB" sz="2800" dirty="0" smtClean="0">
                <a:latin typeface="Times New Roman" pitchFamily="18" charset="0"/>
                <a:cs typeface="Times New Roman" pitchFamily="18" charset="0"/>
              </a:rPr>
              <a:t>Rage, </a:t>
            </a:r>
            <a:r>
              <a:rPr lang="en-GB" sz="2800" dirty="0" err="1" smtClean="0">
                <a:latin typeface="Times New Roman" pitchFamily="18" charset="0"/>
                <a:cs typeface="Times New Roman" pitchFamily="18" charset="0"/>
              </a:rPr>
              <a:t>Tollwut</a:t>
            </a:r>
            <a:endParaRPr lang="en-GB" sz="2800" dirty="0" smtClean="0">
              <a:latin typeface="Times New Roman" pitchFamily="18" charset="0"/>
              <a:cs typeface="Times New Roman" pitchFamily="18" charset="0"/>
            </a:endParaRPr>
          </a:p>
          <a:p>
            <a:pPr>
              <a:buNone/>
            </a:pPr>
            <a:endParaRPr lang="en-GB" alt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The disease occurs as paralytic rabies, known as </a:t>
            </a:r>
            <a:r>
              <a:rPr lang="en-GB" sz="2800" dirty="0" err="1" smtClean="0">
                <a:latin typeface="Times New Roman" pitchFamily="18" charset="0"/>
                <a:cs typeface="Times New Roman" pitchFamily="18" charset="0"/>
              </a:rPr>
              <a:t>Derriengue</a:t>
            </a:r>
            <a:endParaRPr lang="en-US" altLang="en-US" sz="2800" dirty="0" smtClean="0">
              <a:latin typeface="Times New Roman" pitchFamily="18" charset="0"/>
              <a:cs typeface="Times New Roman" pitchFamily="18" charset="0"/>
            </a:endParaRPr>
          </a:p>
          <a:p>
            <a:endParaRPr lang="en-US" altLang="en-US" sz="2800" dirty="0" smtClean="0">
              <a:latin typeface="Times New Roman" pitchFamily="18" charset="0"/>
              <a:cs typeface="Times New Roman" pitchFamily="18" charset="0"/>
            </a:endParaRPr>
          </a:p>
          <a:p>
            <a:r>
              <a:rPr lang="en-US" altLang="en-US" sz="2800" dirty="0" smtClean="0">
                <a:latin typeface="Times New Roman" pitchFamily="18" charset="0"/>
                <a:cs typeface="Times New Roman" pitchFamily="18" charset="0"/>
              </a:rPr>
              <a:t>Acute viral disease causes acute encephalitis.</a:t>
            </a:r>
          </a:p>
          <a:p>
            <a:endParaRPr lang="en-US" alt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Rabies occurs in all warm blooded animals including human</a:t>
            </a:r>
            <a:endParaRPr lang="en-US" altLang="en-US" sz="2800" dirty="0" smtClean="0">
              <a:latin typeface="Times New Roman" pitchFamily="18" charset="0"/>
              <a:cs typeface="Times New Roman" pitchFamily="18" charset="0"/>
            </a:endParaRPr>
          </a:p>
          <a:p>
            <a:endParaRPr lang="en-US" altLang="en-US" sz="2800" dirty="0" smtClean="0">
              <a:latin typeface="Times New Roman" pitchFamily="18" charset="0"/>
              <a:cs typeface="Times New Roman" pitchFamily="18" charset="0"/>
            </a:endParaRPr>
          </a:p>
          <a:p>
            <a:r>
              <a:rPr lang="en-US" altLang="en-US" sz="2800" dirty="0" smtClean="0">
                <a:latin typeface="Times New Roman" pitchFamily="18" charset="0"/>
                <a:cs typeface="Times New Roman" pitchFamily="18" charset="0"/>
              </a:rPr>
              <a:t>Rabies is one of the most deadly zoonoses. Each year, it kills nearly 60,000 people worldwide, mostly children in developing countries</a:t>
            </a:r>
          </a:p>
          <a:p>
            <a:pPr>
              <a:buNone/>
            </a:pPr>
            <a:endParaRPr lang="en-US" altLang="en-US" sz="2800" dirty="0" smtClean="0">
              <a:latin typeface="Times New Roman" pitchFamily="18" charset="0"/>
              <a:cs typeface="Times New Roman" pitchFamily="18" charset="0"/>
            </a:endParaRPr>
          </a:p>
          <a:p>
            <a:r>
              <a:rPr lang="en-US" altLang="en-US" sz="2800" dirty="0" smtClean="0">
                <a:latin typeface="Times New Roman" pitchFamily="18" charset="0"/>
                <a:cs typeface="Times New Roman" pitchFamily="18" charset="0"/>
              </a:rPr>
              <a:t>1 person die from rabies every 10 min in world.</a:t>
            </a:r>
          </a:p>
          <a:p>
            <a:endParaRPr lang="en-US" altLang="en-US" sz="2800" dirty="0" smtClean="0">
              <a:latin typeface="Times New Roman" pitchFamily="18" charset="0"/>
              <a:cs typeface="Times New Roman" pitchFamily="18" charset="0"/>
            </a:endParaRPr>
          </a:p>
          <a:p>
            <a:r>
              <a:rPr lang="en-US" altLang="en-US" sz="2800" dirty="0" smtClean="0">
                <a:latin typeface="Times New Roman" pitchFamily="18" charset="0"/>
                <a:cs typeface="Times New Roman" pitchFamily="18" charset="0"/>
              </a:rPr>
              <a:t>Rabies 100% preventable.</a:t>
            </a:r>
          </a:p>
          <a:p>
            <a:endParaRPr lang="en-US" altLang="en-US" sz="2800" dirty="0" smtClean="0">
              <a:latin typeface="Times New Roman" pitchFamily="18" charset="0"/>
              <a:cs typeface="Times New Roman" pitchFamily="18" charset="0"/>
            </a:endParaRPr>
          </a:p>
          <a:p>
            <a:r>
              <a:rPr lang="en-US" altLang="en-US" sz="2800" dirty="0" smtClean="0">
                <a:latin typeface="Times New Roman" pitchFamily="18" charset="0"/>
                <a:cs typeface="Times New Roman" pitchFamily="18" charset="0"/>
              </a:rPr>
              <a:t>&gt;95% of human deaths caused by dog-mediated rabies</a:t>
            </a:r>
          </a:p>
          <a:p>
            <a:endParaRPr lang="en-IN" dirty="0"/>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Title 505857"/>
          <p:cNvSpPr>
            <a:spLocks noGrp="1"/>
          </p:cNvSpPr>
          <p:nvPr>
            <p:ph type="title"/>
          </p:nvPr>
        </p:nvSpPr>
        <p:spPr>
          <a:xfrm>
            <a:off x="457200" y="177800"/>
            <a:ext cx="8229600" cy="566738"/>
          </a:xfrm>
          <a:gradFill>
            <a:gsLst>
              <a:gs pos="0">
                <a:schemeClr val="accent1">
                  <a:lumMod val="20000"/>
                  <a:lumOff val="80000"/>
                </a:schemeClr>
              </a:gs>
              <a:gs pos="100000">
                <a:srgbClr val="52762D"/>
              </a:gs>
            </a:gsLst>
            <a:lin ang="5400000" scaled="0"/>
          </a:gradFill>
        </p:spPr>
        <p:txBody>
          <a:bodyPr>
            <a:normAutofit fontScale="90000"/>
          </a:bodyPr>
          <a:lstStyle/>
          <a:p>
            <a:pPr eaLnBrk="1" hangingPunct="1">
              <a:defRPr/>
            </a:pPr>
            <a:r>
              <a:rPr lang="en-IN" altLang="en-US" noProof="1">
                <a:solidFill>
                  <a:srgbClr val="800000"/>
                </a:solidFill>
              </a:rPr>
              <a:t>             </a:t>
            </a:r>
            <a:r>
              <a:rPr lang="en-US" altLang="en-US" noProof="1">
                <a:solidFill>
                  <a:srgbClr val="800000"/>
                </a:solidFill>
              </a:rPr>
              <a:t>Vaccination of Animals</a:t>
            </a:r>
          </a:p>
        </p:txBody>
      </p:sp>
      <p:sp>
        <p:nvSpPr>
          <p:cNvPr id="505859" name="Text Placeholder 505858"/>
          <p:cNvSpPr>
            <a:spLocks noGrp="1"/>
          </p:cNvSpPr>
          <p:nvPr>
            <p:ph idx="1"/>
          </p:nvPr>
        </p:nvSpPr>
        <p:spPr>
          <a:xfrm>
            <a:off x="457200" y="990600"/>
            <a:ext cx="8510588" cy="5715000"/>
          </a:xfrm>
        </p:spPr>
        <p:txBody>
          <a:bodyPr>
            <a:noAutofit/>
          </a:bodyPr>
          <a:lstStyle/>
          <a:p>
            <a:r>
              <a:rPr lang="en-US" altLang="en-US" sz="2200" dirty="0" smtClean="0">
                <a:solidFill>
                  <a:srgbClr val="C00000"/>
                </a:solidFill>
                <a:latin typeface="Times New Roman" pitchFamily="18" charset="0"/>
                <a:cs typeface="Times New Roman" pitchFamily="18" charset="0"/>
              </a:rPr>
              <a:t>Vaccine types: </a:t>
            </a:r>
            <a:r>
              <a:rPr lang="en-US" altLang="en-US" sz="2200" dirty="0" smtClean="0">
                <a:latin typeface="Times New Roman" pitchFamily="18" charset="0"/>
                <a:cs typeface="Times New Roman" pitchFamily="18" charset="0"/>
              </a:rPr>
              <a:t>live or inactivated, according to the strain of rabies virus used</a:t>
            </a:r>
          </a:p>
          <a:p>
            <a:r>
              <a:rPr lang="en-US" altLang="en-US" sz="2200" dirty="0" smtClean="0">
                <a:latin typeface="Times New Roman" pitchFamily="18" charset="0"/>
                <a:cs typeface="Times New Roman" pitchFamily="18" charset="0"/>
              </a:rPr>
              <a:t>More recently a </a:t>
            </a:r>
            <a:r>
              <a:rPr lang="en-US" altLang="en-US" sz="2200" b="1" dirty="0" smtClean="0">
                <a:solidFill>
                  <a:srgbClr val="C00000"/>
                </a:solidFill>
                <a:latin typeface="Times New Roman" pitchFamily="18" charset="0"/>
                <a:cs typeface="Times New Roman" pitchFamily="18" charset="0"/>
              </a:rPr>
              <a:t>third generation of live veterinary rabies vaccine </a:t>
            </a:r>
            <a:r>
              <a:rPr lang="en-US" altLang="en-US" sz="2200" dirty="0" smtClean="0">
                <a:latin typeface="Times New Roman" pitchFamily="18" charset="0"/>
                <a:cs typeface="Times New Roman" pitchFamily="18" charset="0"/>
              </a:rPr>
              <a:t>has been developed using recombinant technology. These vaccines are used </a:t>
            </a:r>
            <a:r>
              <a:rPr lang="en-US" altLang="en-US" sz="2200" b="1" dirty="0" smtClean="0">
                <a:solidFill>
                  <a:srgbClr val="002060"/>
                </a:solidFill>
                <a:latin typeface="Times New Roman" pitchFamily="18" charset="0"/>
                <a:cs typeface="Times New Roman" pitchFamily="18" charset="0"/>
              </a:rPr>
              <a:t>either parentrally or orally</a:t>
            </a:r>
            <a:r>
              <a:rPr lang="en-US" altLang="en-US" sz="2200" dirty="0" smtClean="0">
                <a:latin typeface="Times New Roman" pitchFamily="18" charset="0"/>
                <a:cs typeface="Times New Roman" pitchFamily="18" charset="0"/>
              </a:rPr>
              <a:t>.</a:t>
            </a:r>
          </a:p>
          <a:p>
            <a:pPr eaLnBrk="1" hangingPunct="1">
              <a:defRPr/>
            </a:pPr>
            <a:r>
              <a:rPr lang="en-US" altLang="en-US" sz="2200" dirty="0" smtClean="0">
                <a:latin typeface="Times New Roman" pitchFamily="18" charset="0"/>
                <a:cs typeface="Times New Roman" pitchFamily="18" charset="0"/>
              </a:rPr>
              <a:t>Available for Humans, </a:t>
            </a:r>
            <a:r>
              <a:rPr lang="en-US" altLang="en-US" sz="2200" b="1" dirty="0" smtClean="0">
                <a:solidFill>
                  <a:srgbClr val="008080"/>
                </a:solidFill>
                <a:effectLst>
                  <a:outerShdw blurRad="38100" dist="38100" dir="2700000" algn="tl">
                    <a:srgbClr val="C0C0C0"/>
                  </a:outerShdw>
                </a:effectLst>
                <a:latin typeface="Times New Roman" pitchFamily="18" charset="0"/>
                <a:cs typeface="Times New Roman" pitchFamily="18" charset="0"/>
              </a:rPr>
              <a:t>dogs, cats, ferrets</a:t>
            </a:r>
            <a:r>
              <a:rPr lang="en-US" altLang="en-US" sz="2200" dirty="0" smtClean="0">
                <a:latin typeface="Times New Roman" pitchFamily="18" charset="0"/>
                <a:cs typeface="Times New Roman" pitchFamily="18" charset="0"/>
              </a:rPr>
              <a:t>, cattle and horses.</a:t>
            </a:r>
          </a:p>
          <a:p>
            <a:pPr lvl="1" eaLnBrk="1" hangingPunct="1">
              <a:defRPr/>
            </a:pPr>
            <a:r>
              <a:rPr lang="en-US" altLang="en-US" sz="2200" dirty="0" smtClean="0">
                <a:latin typeface="Times New Roman" pitchFamily="18" charset="0"/>
                <a:cs typeface="Times New Roman" pitchFamily="18" charset="0"/>
              </a:rPr>
              <a:t>Oral rabies vaccine is offered to wildlife</a:t>
            </a:r>
          </a:p>
          <a:p>
            <a:pPr eaLnBrk="1" hangingPunct="1">
              <a:defRPr/>
            </a:pPr>
            <a:r>
              <a:rPr lang="en-US" altLang="en-US" sz="2200" b="1" dirty="0" smtClean="0">
                <a:latin typeface="Times New Roman" pitchFamily="18" charset="0"/>
                <a:cs typeface="Times New Roman" pitchFamily="18" charset="0"/>
              </a:rPr>
              <a:t>Pre exposure vaccination</a:t>
            </a:r>
            <a:r>
              <a:rPr lang="en-US" altLang="en-US" sz="2200" dirty="0" smtClean="0">
                <a:latin typeface="Times New Roman" pitchFamily="18" charset="0"/>
                <a:cs typeface="Times New Roman" pitchFamily="18" charset="0"/>
              </a:rPr>
              <a:t>-  Pre exposure vaccination schedule for dogs  starts at 12th week age – first dose, </a:t>
            </a:r>
          </a:p>
          <a:p>
            <a:pPr eaLnBrk="1" hangingPunct="1">
              <a:buFontTx/>
              <a:buNone/>
              <a:defRPr/>
            </a:pPr>
            <a:r>
              <a:rPr lang="en-US" altLang="en-US" sz="2200" dirty="0" smtClean="0">
                <a:latin typeface="Times New Roman" pitchFamily="18" charset="0"/>
                <a:cs typeface="Times New Roman" pitchFamily="18" charset="0"/>
              </a:rPr>
              <a:t>                                 28 days later – second dose, </a:t>
            </a:r>
          </a:p>
          <a:p>
            <a:pPr eaLnBrk="1" hangingPunct="1">
              <a:buFontTx/>
              <a:buNone/>
              <a:defRPr/>
            </a:pPr>
            <a:r>
              <a:rPr lang="en-US" altLang="en-US" sz="2200" dirty="0" smtClean="0">
                <a:latin typeface="Times New Roman" pitchFamily="18" charset="0"/>
                <a:cs typeface="Times New Roman" pitchFamily="18" charset="0"/>
              </a:rPr>
              <a:t>                                 one year later- third dose, </a:t>
            </a:r>
          </a:p>
          <a:p>
            <a:pPr eaLnBrk="1" hangingPunct="1">
              <a:buFontTx/>
              <a:buNone/>
              <a:defRPr/>
            </a:pPr>
            <a:r>
              <a:rPr lang="en-US" altLang="en-US" sz="2200" dirty="0" smtClean="0">
                <a:latin typeface="Times New Roman" pitchFamily="18" charset="0"/>
                <a:cs typeface="Times New Roman" pitchFamily="18" charset="0"/>
              </a:rPr>
              <a:t>                                 three years later- fourth dose.</a:t>
            </a:r>
          </a:p>
          <a:p>
            <a:pPr eaLnBrk="1" hangingPunct="1">
              <a:defRPr/>
            </a:pPr>
            <a:r>
              <a:rPr lang="en-US" altLang="en-US" sz="2200" b="1" dirty="0" smtClean="0">
                <a:latin typeface="Times New Roman" pitchFamily="18" charset="0"/>
                <a:cs typeface="Times New Roman" pitchFamily="18" charset="0"/>
              </a:rPr>
              <a:t>Post exposure immunization</a:t>
            </a:r>
            <a:r>
              <a:rPr lang="en-US" altLang="en-US" sz="2200" dirty="0" smtClean="0">
                <a:latin typeface="Times New Roman" pitchFamily="18" charset="0"/>
                <a:cs typeface="Times New Roman" pitchFamily="18" charset="0"/>
              </a:rPr>
              <a:t> :  0, 3, 7, 14, 21, 28 days after exposure.</a:t>
            </a:r>
          </a:p>
          <a:p>
            <a:pPr eaLnBrk="1" hangingPunct="1">
              <a:buFont typeface="SimSun" panose="02010600030101010101" pitchFamily="2" charset="-122"/>
              <a:buAutoNum type="arabicPeriod"/>
              <a:defRPr/>
            </a:pPr>
            <a:r>
              <a:rPr lang="en-US" altLang="en-US" sz="2200" dirty="0" smtClean="0">
                <a:latin typeface="Times New Roman" pitchFamily="18" charset="0"/>
                <a:cs typeface="Times New Roman" pitchFamily="18" charset="0"/>
                <a:sym typeface="SimSun" panose="02010600030101010101" pitchFamily="2" charset="-122"/>
              </a:rPr>
              <a:t>Raksha </a:t>
            </a:r>
            <a:r>
              <a:rPr lang="en-US" altLang="en-US" sz="2200" dirty="0" err="1" smtClean="0">
                <a:latin typeface="Times New Roman" pitchFamily="18" charset="0"/>
                <a:cs typeface="Times New Roman" pitchFamily="18" charset="0"/>
                <a:sym typeface="SimSun" panose="02010600030101010101" pitchFamily="2" charset="-122"/>
              </a:rPr>
              <a:t>rab</a:t>
            </a:r>
            <a:r>
              <a:rPr lang="en-US" altLang="en-US" sz="2200" dirty="0" smtClean="0">
                <a:latin typeface="Times New Roman" pitchFamily="18" charset="0"/>
                <a:cs typeface="Times New Roman" pitchFamily="18" charset="0"/>
                <a:sym typeface="SimSun" panose="02010600030101010101" pitchFamily="2" charset="-122"/>
              </a:rPr>
              <a:t> –Indian immunological.</a:t>
            </a:r>
            <a:endParaRPr lang="en-US" altLang="en-US" sz="2200" dirty="0" smtClean="0">
              <a:latin typeface="Times New Roman" pitchFamily="18" charset="0"/>
              <a:cs typeface="Times New Roman" pitchFamily="18" charset="0"/>
            </a:endParaRPr>
          </a:p>
          <a:p>
            <a:pPr eaLnBrk="1" hangingPunct="1">
              <a:buFont typeface="SimSun" panose="02010600030101010101" pitchFamily="2" charset="-122"/>
              <a:buAutoNum type="arabicPeriod"/>
              <a:defRPr/>
            </a:pPr>
            <a:r>
              <a:rPr lang="en-US" altLang="en-US" sz="2200" dirty="0" err="1" smtClean="0">
                <a:latin typeface="Times New Roman" pitchFamily="18" charset="0"/>
                <a:cs typeface="Times New Roman" pitchFamily="18" charset="0"/>
                <a:sym typeface="SimSun" panose="02010600030101010101" pitchFamily="2" charset="-122"/>
              </a:rPr>
              <a:t>Rabigen</a:t>
            </a:r>
            <a:r>
              <a:rPr lang="en-US" altLang="en-US" sz="2200" dirty="0" smtClean="0">
                <a:latin typeface="Times New Roman" pitchFamily="18" charset="0"/>
                <a:cs typeface="Times New Roman" pitchFamily="18" charset="0"/>
                <a:sym typeface="SimSun" panose="02010600030101010101" pitchFamily="2" charset="-122"/>
              </a:rPr>
              <a:t> :serum institute.</a:t>
            </a:r>
            <a:endParaRPr lang="en-US" altLang="en-US" sz="2200" dirty="0" smtClean="0">
              <a:solidFill>
                <a:schemeClr val="tx2"/>
              </a:solidFill>
              <a:latin typeface="Times New Roman" pitchFamily="18" charset="0"/>
              <a:cs typeface="Times New Roman" pitchFamily="18" charset="0"/>
            </a:endParaRPr>
          </a:p>
        </p:txBody>
      </p:sp>
      <p:pic>
        <p:nvPicPr>
          <p:cNvPr id="4" name="Picture 3"/>
          <p:cNvPicPr>
            <a:picLocks noChangeAspect="1"/>
          </p:cNvPicPr>
          <p:nvPr/>
        </p:nvPicPr>
        <p:blipFill>
          <a:blip r:embed="rId3"/>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4"/>
          <a:stretch>
            <a:fillRect/>
          </a:stretch>
        </p:blipFill>
        <p:spPr>
          <a:xfrm>
            <a:off x="7696199" y="0"/>
            <a:ext cx="1219201" cy="990600"/>
          </a:xfrm>
          <a:prstGeom prst="rect">
            <a:avLst/>
          </a:prstGeom>
          <a:ln>
            <a:noFill/>
          </a:ln>
          <a:effectLst>
            <a:softEdge rad="112500"/>
          </a:effectLst>
        </p:spPr>
      </p:pic>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04088"/>
            <a:ext cx="8229600" cy="819912"/>
          </a:xfrm>
        </p:spPr>
        <p:txBody>
          <a:bodyPr/>
          <a:lstStyle/>
          <a:p>
            <a:pPr algn="ctr"/>
            <a:r>
              <a:rPr lang="en-US" altLang="en-US" dirty="0" err="1" smtClean="0">
                <a:solidFill>
                  <a:srgbClr val="FF0000"/>
                </a:solidFill>
                <a:latin typeface="Times New Roman" pitchFamily="18" charset="0"/>
                <a:sym typeface="SimSun" pitchFamily="2" charset="-122"/>
              </a:rPr>
              <a:t>Rabigen</a:t>
            </a:r>
            <a:endParaRPr lang="en-US" altLang="en-US" dirty="0" smtClean="0">
              <a:solidFill>
                <a:srgbClr val="FF0000"/>
              </a:solidFill>
            </a:endParaRPr>
          </a:p>
        </p:txBody>
      </p:sp>
      <p:sp>
        <p:nvSpPr>
          <p:cNvPr id="33795" name="Content Placeholder 2"/>
          <p:cNvSpPr>
            <a:spLocks noGrp="1"/>
          </p:cNvSpPr>
          <p:nvPr>
            <p:ph idx="1"/>
          </p:nvPr>
        </p:nvSpPr>
        <p:spPr>
          <a:xfrm>
            <a:off x="457200" y="1676400"/>
            <a:ext cx="8229600" cy="4648200"/>
          </a:xfrm>
        </p:spPr>
        <p:txBody>
          <a:bodyPr>
            <a:normAutofit lnSpcReduction="10000"/>
          </a:bodyPr>
          <a:lstStyle/>
          <a:p>
            <a:r>
              <a:rPr lang="en-US" altLang="en-US" sz="2800" b="1" dirty="0" smtClean="0">
                <a:latin typeface="Times New Roman" pitchFamily="18" charset="0"/>
                <a:cs typeface="Times New Roman" pitchFamily="18" charset="0"/>
              </a:rPr>
              <a:t>Composition</a:t>
            </a:r>
            <a:r>
              <a:rPr lang="en-US" altLang="en-US" sz="2800" dirty="0" smtClean="0">
                <a:latin typeface="Times New Roman" pitchFamily="18" charset="0"/>
                <a:cs typeface="Times New Roman" pitchFamily="18" charset="0"/>
              </a:rPr>
              <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Virus </a:t>
            </a:r>
            <a:r>
              <a:rPr lang="en-US" altLang="en-US" sz="2800" dirty="0" err="1" smtClean="0">
                <a:latin typeface="Times New Roman" pitchFamily="18" charset="0"/>
                <a:cs typeface="Times New Roman" pitchFamily="18" charset="0"/>
              </a:rPr>
              <a:t>titre</a:t>
            </a:r>
            <a:r>
              <a:rPr lang="en-US" altLang="en-US" sz="2800" dirty="0" smtClean="0">
                <a:latin typeface="Times New Roman" pitchFamily="18" charset="0"/>
                <a:cs typeface="Times New Roman" pitchFamily="18" charset="0"/>
              </a:rPr>
              <a:t> per dose(1ml)</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Inactivated VP12 Rabies virus strain &gt; 1.0 I.U</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Aluminum hydroxide gel (as adjuvant) 10 % v/v</a:t>
            </a:r>
            <a:br>
              <a:rPr lang="en-US" altLang="en-US" sz="2800" dirty="0" smtClean="0">
                <a:latin typeface="Times New Roman" pitchFamily="18" charset="0"/>
                <a:cs typeface="Times New Roman" pitchFamily="18" charset="0"/>
              </a:rPr>
            </a:br>
            <a:r>
              <a:rPr lang="en-US" altLang="en-US" sz="2800" dirty="0" err="1" smtClean="0">
                <a:latin typeface="Times New Roman" pitchFamily="18" charset="0"/>
                <a:cs typeface="Times New Roman" pitchFamily="18" charset="0"/>
              </a:rPr>
              <a:t>Thiomersal</a:t>
            </a:r>
            <a:r>
              <a:rPr lang="en-US" altLang="en-US" sz="2800" dirty="0" smtClean="0">
                <a:latin typeface="Times New Roman" pitchFamily="18" charset="0"/>
                <a:cs typeface="Times New Roman" pitchFamily="18" charset="0"/>
              </a:rPr>
              <a:t> IP (as preservative) 0.01 % w/v</a:t>
            </a:r>
            <a:r>
              <a:rPr lang="en-US" altLang="en-US" dirty="0" smtClean="0"/>
              <a:t/>
            </a:r>
            <a:br>
              <a:rPr lang="en-US" altLang="en-US" dirty="0" smtClean="0"/>
            </a:br>
            <a:r>
              <a:rPr lang="en-US" altLang="en-US" sz="2800" b="1" dirty="0" smtClean="0">
                <a:latin typeface="Times New Roman" pitchFamily="18" charset="0"/>
                <a:cs typeface="Times New Roman" pitchFamily="18" charset="0"/>
              </a:rPr>
              <a:t>Indication-</a:t>
            </a:r>
            <a:r>
              <a:rPr lang="en-US" altLang="en-US" sz="2800" dirty="0" smtClean="0">
                <a:latin typeface="Times New Roman" pitchFamily="18" charset="0"/>
                <a:cs typeface="Times New Roman" pitchFamily="18" charset="0"/>
              </a:rPr>
              <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Active immunization of Dogs, Cats,</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Cattle and Horses, and in principle</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all mammal against Rabies.</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
            </a:r>
            <a:br>
              <a:rPr lang="en-US" altLang="en-US" sz="2800" dirty="0" smtClean="0">
                <a:latin typeface="Times New Roman" pitchFamily="18" charset="0"/>
                <a:cs typeface="Times New Roman" pitchFamily="18" charset="0"/>
              </a:rPr>
            </a:br>
            <a:r>
              <a:rPr lang="en-US" altLang="en-US" sz="2800" dirty="0" smtClean="0">
                <a:latin typeface="Times New Roman" pitchFamily="18" charset="0"/>
                <a:cs typeface="Times New Roman" pitchFamily="18" charset="0"/>
              </a:rPr>
              <a:t>As a Post Exposure Prophylaxis</a:t>
            </a:r>
          </a:p>
        </p:txBody>
      </p:sp>
      <p:pic>
        <p:nvPicPr>
          <p:cNvPr id="33796" name="Picture 3"/>
          <p:cNvPicPr>
            <a:picLocks noChangeAspect="1"/>
          </p:cNvPicPr>
          <p:nvPr/>
        </p:nvPicPr>
        <p:blipFill>
          <a:blip r:embed="rId2"/>
          <a:srcRect/>
          <a:stretch>
            <a:fillRect/>
          </a:stretch>
        </p:blipFill>
        <p:spPr bwMode="auto">
          <a:xfrm>
            <a:off x="6400800" y="3657600"/>
            <a:ext cx="2536825" cy="2782888"/>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152400" y="0"/>
            <a:ext cx="1295400" cy="1066800"/>
          </a:xfrm>
          <a:prstGeom prst="rect">
            <a:avLst/>
          </a:prstGeom>
          <a:ln>
            <a:noFill/>
          </a:ln>
          <a:effectLst>
            <a:softEdge rad="112500"/>
          </a:effectLst>
        </p:spPr>
      </p:pic>
      <p:pic>
        <p:nvPicPr>
          <p:cNvPr id="6" name="Picture 5"/>
          <p:cNvPicPr>
            <a:picLocks noChangeAspect="1"/>
          </p:cNvPicPr>
          <p:nvPr/>
        </p:nvPicPr>
        <p:blipFill>
          <a:blip r:embed="rId4"/>
          <a:stretch>
            <a:fillRect/>
          </a:stretch>
        </p:blipFill>
        <p:spPr>
          <a:xfrm>
            <a:off x="7696199" y="0"/>
            <a:ext cx="1219201" cy="990600"/>
          </a:xfrm>
          <a:prstGeom prst="rect">
            <a:avLst/>
          </a:prstGeom>
          <a:ln>
            <a:noFill/>
          </a:ln>
          <a:effectLst>
            <a:softEdge rad="112500"/>
          </a:effectLst>
        </p:spPr>
      </p:pic>
      <p:sp>
        <p:nvSpPr>
          <p:cNvPr id="7" name="Rectangle 6"/>
          <p:cNvSpPr/>
          <p:nvPr/>
        </p:nvSpPr>
        <p:spPr>
          <a:xfrm>
            <a:off x="7315200" y="6477000"/>
            <a:ext cx="1600200" cy="2413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dirty="0" smtClean="0"/>
              <a:t>Image, Curtsey with google </a:t>
            </a:r>
            <a:endParaRPr lang="en-US" sz="9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0500"/>
            <a:ext cx="6324600" cy="1222375"/>
          </a:xfrm>
          <a:gradFill>
            <a:gsLst>
              <a:gs pos="0">
                <a:schemeClr val="accent1">
                  <a:lumMod val="20000"/>
                  <a:lumOff val="80000"/>
                </a:schemeClr>
              </a:gs>
              <a:gs pos="100000">
                <a:srgbClr val="52762D"/>
              </a:gs>
            </a:gsLst>
            <a:lin ang="5400000" scaled="0"/>
          </a:gradFill>
        </p:spPr>
        <p:txBody>
          <a:bodyPr/>
          <a:lstStyle/>
          <a:p>
            <a:pPr algn="ctr" eaLnBrk="1" hangingPunct="1">
              <a:defRPr/>
            </a:pPr>
            <a:r>
              <a:rPr lang="en-IN" altLang="en-US" sz="3200" b="1" dirty="0" smtClean="0">
                <a:latin typeface="Times New Roman" panose="02020603050405020304" pitchFamily="18" charset="0"/>
              </a:rPr>
              <a:t> </a:t>
            </a:r>
            <a:r>
              <a:rPr lang="en-US" altLang="en-US" sz="3200" b="1" dirty="0" smtClean="0">
                <a:latin typeface="Times New Roman" panose="02020603050405020304" pitchFamily="18" charset="0"/>
              </a:rPr>
              <a:t>Control </a:t>
            </a:r>
            <a:br>
              <a:rPr lang="en-US" altLang="en-US" sz="3200" b="1" dirty="0" smtClean="0">
                <a:latin typeface="Times New Roman" panose="02020603050405020304" pitchFamily="18" charset="0"/>
              </a:rPr>
            </a:br>
            <a:r>
              <a:rPr lang="en-US" altLang="en-US" sz="3200" b="1" dirty="0" smtClean="0">
                <a:latin typeface="Times New Roman" panose="02020603050405020304" pitchFamily="18" charset="0"/>
              </a:rPr>
              <a:t>(as per the WHO recommendations)</a:t>
            </a:r>
          </a:p>
        </p:txBody>
      </p:sp>
      <p:sp>
        <p:nvSpPr>
          <p:cNvPr id="3" name="Content Placeholder 2"/>
          <p:cNvSpPr>
            <a:spLocks noGrp="1"/>
          </p:cNvSpPr>
          <p:nvPr>
            <p:ph idx="1"/>
          </p:nvPr>
        </p:nvSpPr>
        <p:spPr>
          <a:xfrm>
            <a:off x="457200" y="1600199"/>
            <a:ext cx="8410575" cy="4886325"/>
          </a:xfrm>
        </p:spPr>
        <p:txBody>
          <a:bodyPr/>
          <a:lstStyle/>
          <a:p>
            <a:pPr marL="0" indent="0" eaLnBrk="1" hangingPunct="1">
              <a:buFontTx/>
              <a:buNone/>
              <a:defRPr/>
            </a:pPr>
            <a:endParaRPr lang="en-US" noProof="1"/>
          </a:p>
          <a:p>
            <a:pPr eaLnBrk="1" hangingPunct="1">
              <a:defRPr/>
            </a:pPr>
            <a:r>
              <a:rPr lang="en-US" noProof="1" smtClean="0"/>
              <a:t>Notification </a:t>
            </a:r>
            <a:r>
              <a:rPr lang="en-US" noProof="1"/>
              <a:t>of suspected cases, and destruction of dogs with clinical signs and dogs bitten by a suspected rabid animal.</a:t>
            </a:r>
          </a:p>
          <a:p>
            <a:pPr eaLnBrk="1" hangingPunct="1">
              <a:defRPr/>
            </a:pPr>
            <a:r>
              <a:rPr lang="en-US" noProof="1"/>
              <a:t>Compulsory immunization of dogs</a:t>
            </a:r>
          </a:p>
          <a:p>
            <a:pPr eaLnBrk="1" hangingPunct="1">
              <a:defRPr/>
            </a:pPr>
            <a:r>
              <a:rPr lang="en-US" noProof="1"/>
              <a:t>Sterilization and vaccination of stray </a:t>
            </a:r>
            <a:r>
              <a:rPr lang="en-US" noProof="1" smtClean="0"/>
              <a:t>dogs</a:t>
            </a:r>
            <a:endParaRPr lang="en-US" noProof="1"/>
          </a:p>
          <a:p>
            <a:pPr eaLnBrk="1" hangingPunct="1">
              <a:defRPr/>
            </a:pPr>
            <a:r>
              <a:rPr lang="en-US" noProof="1"/>
              <a:t>Epidemiological Surveillance</a:t>
            </a:r>
          </a:p>
          <a:p>
            <a:pPr eaLnBrk="1" hangingPunct="1">
              <a:defRPr/>
            </a:pPr>
            <a:r>
              <a:rPr lang="en-US" noProof="1"/>
              <a:t>Education of Public</a:t>
            </a:r>
          </a:p>
          <a:p>
            <a:pPr eaLnBrk="1" hangingPunct="1">
              <a:defRPr/>
            </a:pPr>
            <a:r>
              <a:rPr lang="en-US" noProof="1"/>
              <a:t>Development of cost effective vaccine</a:t>
            </a:r>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a:xfrm>
            <a:off x="381000" y="1905000"/>
            <a:ext cx="8305800" cy="1828800"/>
          </a:xfrm>
        </p:spPr>
        <p:txBody>
          <a:bodyPr>
            <a:normAutofit fontScale="90000"/>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sz="2400" dirty="0" smtClean="0">
                <a:latin typeface="Times New Roman" pitchFamily="18" charset="0"/>
              </a:rPr>
              <a:t>World Rabies Day is a  worldwide campaign against rabies. One person in the world dies from rabies every 10 MINUTES, equaling 60,000 each year!  </a:t>
            </a:r>
            <a:br>
              <a:rPr lang="en-US" altLang="en-US" sz="2400" dirty="0" smtClean="0">
                <a:latin typeface="Times New Roman" pitchFamily="18" charset="0"/>
              </a:rPr>
            </a:br>
            <a:r>
              <a:rPr lang="en-US" altLang="en-US" sz="2400" dirty="0" smtClean="0">
                <a:latin typeface="Times New Roman" pitchFamily="18" charset="0"/>
              </a:rPr>
              <a:t/>
            </a:r>
            <a:br>
              <a:rPr lang="en-US" altLang="en-US" sz="2400" dirty="0" smtClean="0">
                <a:latin typeface="Times New Roman" pitchFamily="18" charset="0"/>
              </a:rPr>
            </a:br>
            <a:r>
              <a:rPr lang="en-US" altLang="en-US" sz="2400" dirty="0" smtClean="0">
                <a:latin typeface="Times New Roman" pitchFamily="18" charset="0"/>
              </a:rPr>
              <a:t>The disease is 100% fatal, but 100% preventable. </a:t>
            </a:r>
          </a:p>
        </p:txBody>
      </p:sp>
      <p:pic>
        <p:nvPicPr>
          <p:cNvPr id="35843" name="Picture 7" descr="http://www.worldrabiesday.org/assets/files/logos/2010-English-Print.jpg"/>
          <p:cNvPicPr>
            <a:picLocks noGrp="1" noChangeAspect="1" noChangeArrowheads="1"/>
          </p:cNvPicPr>
          <p:nvPr>
            <p:ph idx="1"/>
          </p:nvPr>
        </p:nvPicPr>
        <p:blipFill>
          <a:blip r:embed="rId2"/>
          <a:srcRect/>
          <a:stretch>
            <a:fillRect/>
          </a:stretch>
        </p:blipFill>
        <p:spPr>
          <a:xfrm>
            <a:off x="3481388" y="4191000"/>
            <a:ext cx="2181225" cy="2133600"/>
          </a:xfrm>
        </p:spPr>
      </p:pic>
      <p:pic>
        <p:nvPicPr>
          <p:cNvPr id="4" name="Picture 3"/>
          <p:cNvPicPr>
            <a:picLocks noChangeAspect="1"/>
          </p:cNvPicPr>
          <p:nvPr/>
        </p:nvPicPr>
        <p:blipFill>
          <a:blip r:embed="rId3"/>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4"/>
          <a:stretch>
            <a:fillRect/>
          </a:stretch>
        </p:blipFill>
        <p:spPr>
          <a:xfrm>
            <a:off x="7696199" y="0"/>
            <a:ext cx="1219201" cy="990600"/>
          </a:xfrm>
          <a:prstGeom prst="rect">
            <a:avLst/>
          </a:prstGeom>
          <a:ln>
            <a:noFill/>
          </a:ln>
          <a:effectLst>
            <a:softEdge rad="112500"/>
          </a:effectLst>
        </p:spPr>
      </p:pic>
      <p:sp>
        <p:nvSpPr>
          <p:cNvPr id="6" name="Rectangle 5"/>
          <p:cNvSpPr/>
          <p:nvPr/>
        </p:nvSpPr>
        <p:spPr>
          <a:xfrm>
            <a:off x="7315200" y="6477000"/>
            <a:ext cx="1600200" cy="2413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dirty="0" smtClean="0"/>
              <a:t>Image, Curtsey with google </a:t>
            </a:r>
            <a:endParaRPr lang="en-US" sz="9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pPr>
              <a:defRPr/>
            </a:pPr>
            <a:endParaRPr lang="en-US" dirty="0"/>
          </a:p>
        </p:txBody>
      </p:sp>
      <p:sp>
        <p:nvSpPr>
          <p:cNvPr id="34819" name="Content Placeholder 2"/>
          <p:cNvSpPr>
            <a:spLocks noGrp="1"/>
          </p:cNvSpPr>
          <p:nvPr>
            <p:ph idx="1"/>
          </p:nvPr>
        </p:nvSpPr>
        <p:spPr>
          <a:xfrm>
            <a:off x="457200" y="838200"/>
            <a:ext cx="8229600" cy="5486400"/>
          </a:xfrm>
        </p:spPr>
        <p:txBody>
          <a:bodyPr/>
          <a:lstStyle/>
          <a:p>
            <a:pPr>
              <a:buFontTx/>
              <a:buNone/>
            </a:pPr>
            <a:endParaRPr lang="en-US" dirty="0" smtClean="0"/>
          </a:p>
          <a:p>
            <a:pPr algn="ctr">
              <a:buFontTx/>
              <a:buNone/>
            </a:pPr>
            <a:endParaRPr lang="en-US" sz="8000" dirty="0" smtClean="0"/>
          </a:p>
          <a:p>
            <a:pPr algn="ctr">
              <a:buFontTx/>
              <a:buNone/>
            </a:pPr>
            <a:r>
              <a:rPr lang="en-US" sz="8000" dirty="0" smtClean="0">
                <a:solidFill>
                  <a:srgbClr val="C00000"/>
                </a:solidFill>
              </a:rPr>
              <a:t>Thank you</a:t>
            </a:r>
          </a:p>
          <a:p>
            <a:endParaRPr lang="en-US" dirty="0" smtClean="0"/>
          </a:p>
        </p:txBody>
      </p:sp>
      <p:sp>
        <p:nvSpPr>
          <p:cNvPr id="34820" name="Date Placeholder 3"/>
          <p:cNvSpPr>
            <a:spLocks noGrp="1"/>
          </p:cNvSpPr>
          <p:nvPr>
            <p:ph type="dt" sz="quarter" idx="10"/>
          </p:nvPr>
        </p:nvSpPr>
        <p:spPr>
          <a:xfrm flipH="1">
            <a:off x="9906000" y="6400800"/>
            <a:ext cx="46038" cy="457200"/>
          </a:xfrm>
          <a:noFill/>
          <a:ln>
            <a:miter lim="800000"/>
            <a:headEnd/>
            <a:tailEnd/>
          </a:ln>
        </p:spPr>
        <p:txBody>
          <a:bodyPr/>
          <a:lstStyle/>
          <a:p>
            <a:r>
              <a:rPr lang="en-US" smtClean="0"/>
              <a:t>Dunne - CIDP </a:t>
            </a:r>
          </a:p>
          <a:p>
            <a:r>
              <a:rPr lang="en-US" smtClean="0"/>
              <a:t>January 18, 2005</a:t>
            </a:r>
          </a:p>
        </p:txBody>
      </p:sp>
      <p:pic>
        <p:nvPicPr>
          <p:cNvPr id="5" name="Picture 4"/>
          <p:cNvPicPr>
            <a:picLocks noChangeAspect="1"/>
          </p:cNvPicPr>
          <p:nvPr/>
        </p:nvPicPr>
        <p:blipFill>
          <a:blip r:embed="rId2"/>
          <a:stretch>
            <a:fillRect/>
          </a:stretch>
        </p:blipFill>
        <p:spPr>
          <a:xfrm>
            <a:off x="152400" y="0"/>
            <a:ext cx="2819400" cy="1428750"/>
          </a:xfrm>
          <a:prstGeom prst="rect">
            <a:avLst/>
          </a:prstGeom>
          <a:ln>
            <a:noFill/>
          </a:ln>
          <a:effectLst>
            <a:softEdge rad="112500"/>
          </a:effectLst>
        </p:spPr>
      </p:pic>
      <p:pic>
        <p:nvPicPr>
          <p:cNvPr id="6" name="Picture 5"/>
          <p:cNvPicPr>
            <a:picLocks noChangeAspect="1"/>
          </p:cNvPicPr>
          <p:nvPr/>
        </p:nvPicPr>
        <p:blipFill>
          <a:blip r:embed="rId3"/>
          <a:stretch>
            <a:fillRect/>
          </a:stretch>
        </p:blipFill>
        <p:spPr>
          <a:xfrm>
            <a:off x="7315201" y="0"/>
            <a:ext cx="1600200" cy="14478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title"/>
          </p:nvPr>
        </p:nvSpPr>
        <p:spPr>
          <a:xfrm>
            <a:off x="457200" y="152400"/>
            <a:ext cx="8047038" cy="573088"/>
          </a:xfrm>
          <a:gradFill>
            <a:gsLst>
              <a:gs pos="0">
                <a:schemeClr val="accent1">
                  <a:lumMod val="20000"/>
                  <a:lumOff val="80000"/>
                </a:schemeClr>
              </a:gs>
              <a:gs pos="100000">
                <a:srgbClr val="52762D"/>
              </a:gs>
            </a:gsLst>
            <a:lin ang="5400000" scaled="0"/>
          </a:gradFill>
        </p:spPr>
        <p:txBody>
          <a:bodyPr>
            <a:normAutofit fontScale="90000"/>
          </a:bodyPr>
          <a:lstStyle/>
          <a:p>
            <a:pPr eaLnBrk="1" hangingPunct="1">
              <a:defRPr/>
            </a:pPr>
            <a:r>
              <a:rPr lang="en-IN" altLang="en-US" noProof="1"/>
              <a:t>                       </a:t>
            </a:r>
            <a:r>
              <a:rPr lang="en-IN" altLang="en-US" sz="3600" noProof="1">
                <a:solidFill>
                  <a:srgbClr val="C00000"/>
                </a:solidFill>
                <a:latin typeface="Times New Roman" pitchFamily="18" charset="0"/>
                <a:cs typeface="Times New Roman" pitchFamily="18" charset="0"/>
              </a:rPr>
              <a:t>ETIOLOGY</a:t>
            </a:r>
          </a:p>
        </p:txBody>
      </p:sp>
      <p:sp>
        <p:nvSpPr>
          <p:cNvPr id="17411" name="Content Placeholder 2"/>
          <p:cNvSpPr>
            <a:spLocks noGrp="1" noChangeArrowheads="1"/>
          </p:cNvSpPr>
          <p:nvPr>
            <p:ph sz="half" idx="1"/>
          </p:nvPr>
        </p:nvSpPr>
        <p:spPr>
          <a:xfrm>
            <a:off x="36513" y="1066799"/>
            <a:ext cx="4754562" cy="5599113"/>
          </a:xfrm>
        </p:spPr>
        <p:txBody>
          <a:bodyPr>
            <a:normAutofit fontScale="92500" lnSpcReduction="20000"/>
          </a:bodyPr>
          <a:lstStyle/>
          <a:p>
            <a:pPr marL="889000" eaLnBrk="1" hangingPunct="1">
              <a:spcBef>
                <a:spcPts val="800"/>
              </a:spcBef>
              <a:buSzPct val="171000"/>
            </a:pPr>
            <a:r>
              <a:rPr lang="en-US" altLang="en-US" sz="2400" dirty="0" smtClean="0">
                <a:latin typeface="Times New Roman" pitchFamily="18" charset="0"/>
              </a:rPr>
              <a:t>Classification</a:t>
            </a:r>
          </a:p>
          <a:p>
            <a:pPr marL="1333500" lvl="1" eaLnBrk="1" hangingPunct="1">
              <a:spcBef>
                <a:spcPts val="800"/>
              </a:spcBef>
              <a:buSzPct val="171000"/>
            </a:pPr>
            <a:r>
              <a:rPr lang="en-US" altLang="en-US" sz="2400" dirty="0" smtClean="0">
                <a:latin typeface="Times New Roman" pitchFamily="18" charset="0"/>
              </a:rPr>
              <a:t>Family </a:t>
            </a:r>
            <a:r>
              <a:rPr lang="en-US" altLang="en-US" sz="2400" i="1" dirty="0" err="1" smtClean="0">
                <a:latin typeface="Times New Roman" pitchFamily="18" charset="0"/>
              </a:rPr>
              <a:t>Rhabdoviridae</a:t>
            </a:r>
            <a:endParaRPr lang="en-US" altLang="en-US" sz="2400" i="1" dirty="0" smtClean="0">
              <a:latin typeface="Times New Roman" pitchFamily="18" charset="0"/>
            </a:endParaRPr>
          </a:p>
          <a:p>
            <a:pPr marL="1333500" lvl="1" eaLnBrk="1" hangingPunct="1">
              <a:spcBef>
                <a:spcPts val="800"/>
              </a:spcBef>
              <a:buSzPct val="171000"/>
            </a:pPr>
            <a:r>
              <a:rPr lang="en-US" altLang="en-US" sz="2400" dirty="0" smtClean="0">
                <a:latin typeface="Times New Roman" pitchFamily="18" charset="0"/>
              </a:rPr>
              <a:t>Genus</a:t>
            </a:r>
            <a:r>
              <a:rPr lang="en-US" altLang="en-US" sz="2400" dirty="0" smtClean="0">
                <a:solidFill>
                  <a:srgbClr val="FF0000"/>
                </a:solidFill>
                <a:latin typeface="Times New Roman" pitchFamily="18" charset="0"/>
              </a:rPr>
              <a:t> </a:t>
            </a:r>
            <a:r>
              <a:rPr lang="en-US" altLang="en-US" sz="2400" i="1" dirty="0" err="1" smtClean="0">
                <a:solidFill>
                  <a:srgbClr val="FF0000"/>
                </a:solidFill>
                <a:latin typeface="Times New Roman" pitchFamily="18" charset="0"/>
              </a:rPr>
              <a:t>Lyssavirus</a:t>
            </a:r>
            <a:r>
              <a:rPr lang="en-US" altLang="en-US" sz="2400" dirty="0" smtClean="0">
                <a:solidFill>
                  <a:srgbClr val="FF0000"/>
                </a:solidFill>
                <a:latin typeface="Times New Roman" pitchFamily="18" charset="0"/>
              </a:rPr>
              <a:t> </a:t>
            </a:r>
            <a:r>
              <a:rPr lang="en-US" altLang="en-US" sz="2400" dirty="0" smtClean="0">
                <a:latin typeface="Times New Roman" pitchFamily="18" charset="0"/>
              </a:rPr>
              <a:t>(including Rabies virus)</a:t>
            </a:r>
          </a:p>
          <a:p>
            <a:pPr marL="1333500" lvl="1">
              <a:spcBef>
                <a:spcPts val="800"/>
              </a:spcBef>
              <a:buSzPct val="171000"/>
            </a:pPr>
            <a:r>
              <a:rPr lang="en-US" altLang="en-US" dirty="0" smtClean="0">
                <a:latin typeface="Times New Roman" pitchFamily="18" charset="0"/>
              </a:rPr>
              <a:t>Many viruses with </a:t>
            </a:r>
            <a:r>
              <a:rPr lang="en-US" altLang="en-US" dirty="0" smtClean="0">
                <a:solidFill>
                  <a:srgbClr val="FF0000"/>
                </a:solidFill>
                <a:latin typeface="Times New Roman" pitchFamily="18" charset="0"/>
              </a:rPr>
              <a:t>broad host ranges</a:t>
            </a:r>
          </a:p>
          <a:p>
            <a:pPr marL="2222500" lvl="3" eaLnBrk="1" hangingPunct="1">
              <a:spcBef>
                <a:spcPts val="800"/>
              </a:spcBef>
              <a:buSzPct val="171000"/>
            </a:pPr>
            <a:r>
              <a:rPr lang="en-US" altLang="en-US" sz="2400" dirty="0" smtClean="0">
                <a:latin typeface="Times New Roman" pitchFamily="18" charset="0"/>
              </a:rPr>
              <a:t>Vertebrates</a:t>
            </a:r>
          </a:p>
          <a:p>
            <a:pPr marL="2222500" lvl="3" eaLnBrk="1" hangingPunct="1">
              <a:spcBef>
                <a:spcPts val="800"/>
              </a:spcBef>
              <a:buSzPct val="171000"/>
            </a:pPr>
            <a:r>
              <a:rPr lang="en-US" altLang="en-US" sz="2400" dirty="0" smtClean="0">
                <a:latin typeface="Times New Roman" pitchFamily="18" charset="0"/>
              </a:rPr>
              <a:t>Invertebrates</a:t>
            </a:r>
          </a:p>
          <a:p>
            <a:pPr marL="2222500" lvl="3" eaLnBrk="1" hangingPunct="1">
              <a:spcBef>
                <a:spcPts val="800"/>
              </a:spcBef>
              <a:buSzPct val="171000"/>
            </a:pPr>
            <a:r>
              <a:rPr lang="en-US" altLang="en-US" sz="2400" dirty="0" smtClean="0">
                <a:latin typeface="Times New Roman" pitchFamily="18" charset="0"/>
              </a:rPr>
              <a:t>Plants</a:t>
            </a:r>
          </a:p>
          <a:p>
            <a:pPr marL="889000">
              <a:spcBef>
                <a:spcPct val="0"/>
              </a:spcBef>
              <a:buSzPct val="171000"/>
            </a:pPr>
            <a:r>
              <a:rPr lang="en-US" altLang="en-US" sz="2400" dirty="0" smtClean="0">
                <a:latin typeface="Times New Roman" pitchFamily="18" charset="0"/>
              </a:rPr>
              <a:t>Features</a:t>
            </a:r>
          </a:p>
          <a:p>
            <a:pPr marL="1333500" lvl="1">
              <a:spcBef>
                <a:spcPts val="800"/>
              </a:spcBef>
              <a:buSzPct val="171000"/>
            </a:pPr>
            <a:r>
              <a:rPr lang="en-US" altLang="en-US" dirty="0" smtClean="0">
                <a:solidFill>
                  <a:srgbClr val="FF0000"/>
                </a:solidFill>
                <a:latin typeface="Times New Roman" pitchFamily="18" charset="0"/>
              </a:rPr>
              <a:t>Bullet-shaped with one flat end</a:t>
            </a:r>
            <a:r>
              <a:rPr lang="en-US" altLang="en-US" dirty="0" smtClean="0">
                <a:latin typeface="Times New Roman" pitchFamily="18" charset="0"/>
              </a:rPr>
              <a:t> (75 x 180 nm)</a:t>
            </a:r>
            <a:r>
              <a:rPr lang="en-IN" altLang="en-US" dirty="0" smtClean="0">
                <a:latin typeface="Times New Roman" pitchFamily="18" charset="0"/>
              </a:rPr>
              <a:t>, Enveloped </a:t>
            </a:r>
            <a:r>
              <a:rPr lang="en-US" dirty="0" smtClean="0">
                <a:latin typeface="Times New Roman" pitchFamily="18" charset="0"/>
                <a:cs typeface="Times New Roman" pitchFamily="18" charset="0"/>
              </a:rPr>
              <a:t>having 10 nm spike like glycoprotein </a:t>
            </a:r>
            <a:r>
              <a:rPr lang="en-US" dirty="0" err="1" smtClean="0">
                <a:latin typeface="Times New Roman" pitchFamily="18" charset="0"/>
                <a:cs typeface="Times New Roman" pitchFamily="18" charset="0"/>
              </a:rPr>
              <a:t>peplomers</a:t>
            </a:r>
            <a:r>
              <a:rPr lang="en-US" dirty="0" smtClean="0">
                <a:latin typeface="Times New Roman" pitchFamily="18" charset="0"/>
                <a:cs typeface="Times New Roman" pitchFamily="18" charset="0"/>
              </a:rPr>
              <a:t> covering the surface.</a:t>
            </a:r>
            <a:endParaRPr lang="en-US" altLang="en-US" dirty="0" smtClean="0">
              <a:latin typeface="Times New Roman" pitchFamily="18" charset="0"/>
              <a:cs typeface="Times New Roman" pitchFamily="18" charset="0"/>
            </a:endParaRPr>
          </a:p>
          <a:p>
            <a:pPr marL="2222500" lvl="3" eaLnBrk="1" hangingPunct="1">
              <a:spcBef>
                <a:spcPts val="800"/>
              </a:spcBef>
              <a:buSzPct val="171000"/>
            </a:pPr>
            <a:endParaRPr lang="en-US" altLang="en-US" sz="2400" dirty="0" smtClean="0">
              <a:latin typeface="Times New Roman" pitchFamily="18" charset="0"/>
            </a:endParaRPr>
          </a:p>
          <a:p>
            <a:pPr marL="2222500" lvl="3" eaLnBrk="1" hangingPunct="1">
              <a:spcBef>
                <a:spcPts val="800"/>
              </a:spcBef>
              <a:buSzPct val="171000"/>
            </a:pPr>
            <a:endParaRPr lang="en-US" altLang="en-US" sz="2400" dirty="0" smtClean="0">
              <a:latin typeface="Times New Roman" pitchFamily="18" charset="0"/>
            </a:endParaRPr>
          </a:p>
        </p:txBody>
      </p:sp>
      <p:pic>
        <p:nvPicPr>
          <p:cNvPr id="17412" name="Content Placeholder 16386"/>
          <p:cNvPicPr>
            <a:picLocks noGrp="1" noChangeAspect="1" noChangeArrowheads="1"/>
          </p:cNvPicPr>
          <p:nvPr>
            <p:ph sz="half" idx="2"/>
          </p:nvPr>
        </p:nvPicPr>
        <p:blipFill>
          <a:blip r:embed="rId2"/>
          <a:srcRect/>
          <a:stretch>
            <a:fillRect/>
          </a:stretch>
        </p:blipFill>
        <p:spPr>
          <a:xfrm>
            <a:off x="5045075" y="1219199"/>
            <a:ext cx="3333750" cy="2209801"/>
          </a:xfrm>
        </p:spPr>
      </p:pic>
      <p:pic>
        <p:nvPicPr>
          <p:cNvPr id="17413" name="Picture 16387"/>
          <p:cNvPicPr>
            <a:picLocks noChangeAspect="1" noChangeArrowheads="1"/>
          </p:cNvPicPr>
          <p:nvPr/>
        </p:nvPicPr>
        <p:blipFill>
          <a:blip r:embed="rId3"/>
          <a:srcRect/>
          <a:stretch>
            <a:fillRect/>
          </a:stretch>
        </p:blipFill>
        <p:spPr bwMode="auto">
          <a:xfrm>
            <a:off x="4791075" y="3476625"/>
            <a:ext cx="4324350" cy="3241675"/>
          </a:xfrm>
          <a:prstGeom prst="rect">
            <a:avLst/>
          </a:prstGeom>
          <a:noFill/>
          <a:ln w="12700">
            <a:noFill/>
            <a:miter lim="800000"/>
            <a:headEnd/>
            <a:tailEnd/>
          </a:ln>
        </p:spPr>
      </p:pic>
      <p:pic>
        <p:nvPicPr>
          <p:cNvPr id="6" name="Picture 5"/>
          <p:cNvPicPr>
            <a:picLocks noChangeAspect="1"/>
          </p:cNvPicPr>
          <p:nvPr/>
        </p:nvPicPr>
        <p:blipFill>
          <a:blip r:embed="rId4"/>
          <a:stretch>
            <a:fillRect/>
          </a:stretch>
        </p:blipFill>
        <p:spPr>
          <a:xfrm>
            <a:off x="152400" y="0"/>
            <a:ext cx="1295400" cy="1066800"/>
          </a:xfrm>
          <a:prstGeom prst="rect">
            <a:avLst/>
          </a:prstGeom>
          <a:ln>
            <a:noFill/>
          </a:ln>
          <a:effectLst>
            <a:softEdge rad="112500"/>
          </a:effectLst>
        </p:spPr>
      </p:pic>
      <p:pic>
        <p:nvPicPr>
          <p:cNvPr id="7" name="Picture 6"/>
          <p:cNvPicPr>
            <a:picLocks noChangeAspect="1"/>
          </p:cNvPicPr>
          <p:nvPr/>
        </p:nvPicPr>
        <p:blipFill>
          <a:blip r:embed="rId5"/>
          <a:stretch>
            <a:fillRect/>
          </a:stretch>
        </p:blipFill>
        <p:spPr>
          <a:xfrm>
            <a:off x="7696199" y="0"/>
            <a:ext cx="1219201" cy="990600"/>
          </a:xfrm>
          <a:prstGeom prst="rect">
            <a:avLst/>
          </a:prstGeom>
          <a:ln>
            <a:noFill/>
          </a:ln>
          <a:effectLst>
            <a:softEdge rad="112500"/>
          </a:effectLst>
        </p:spPr>
      </p:pic>
      <p:sp>
        <p:nvSpPr>
          <p:cNvPr id="2" name="Rectangle 1"/>
          <p:cNvSpPr/>
          <p:nvPr/>
        </p:nvSpPr>
        <p:spPr>
          <a:xfrm>
            <a:off x="7315200" y="6477000"/>
            <a:ext cx="1600200" cy="2413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dirty="0" smtClean="0"/>
              <a:t>Image, Curtsey with google </a:t>
            </a:r>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Title 628737"/>
          <p:cNvSpPr>
            <a:spLocks noGrp="1"/>
          </p:cNvSpPr>
          <p:nvPr>
            <p:ph type="title"/>
          </p:nvPr>
        </p:nvSpPr>
        <p:spPr>
          <a:xfrm>
            <a:off x="457200" y="228600"/>
            <a:ext cx="8229600" cy="533400"/>
          </a:xfrm>
          <a:gradFill>
            <a:gsLst>
              <a:gs pos="0">
                <a:schemeClr val="accent1">
                  <a:lumMod val="20000"/>
                  <a:lumOff val="80000"/>
                </a:schemeClr>
              </a:gs>
              <a:gs pos="100000">
                <a:srgbClr val="52762D"/>
              </a:gs>
            </a:gsLst>
            <a:lin ang="5400000" scaled="0"/>
          </a:gradFill>
        </p:spPr>
        <p:txBody>
          <a:bodyPr>
            <a:normAutofit fontScale="90000"/>
          </a:bodyPr>
          <a:lstStyle/>
          <a:p>
            <a:pPr marL="889000" algn="ctr"/>
            <a:r>
              <a:rPr lang="en-IN" altLang="en-US" sz="6000" noProof="1">
                <a:solidFill>
                  <a:srgbClr val="800000"/>
                </a:solidFill>
              </a:rPr>
              <a:t>  </a:t>
            </a:r>
            <a:r>
              <a:rPr lang="en-IN" altLang="en-US" sz="3200" noProof="1" smtClean="0">
                <a:solidFill>
                  <a:srgbClr val="C00000"/>
                </a:solidFill>
                <a:latin typeface="Times New Roman" pitchFamily="18" charset="0"/>
                <a:cs typeface="Times New Roman" pitchFamily="18" charset="0"/>
              </a:rPr>
              <a:t>ETIOLOGY</a:t>
            </a:r>
            <a:endParaRPr lang="en-US" altLang="en-US" sz="3200" dirty="0" smtClean="0">
              <a:solidFill>
                <a:srgbClr val="C00000"/>
              </a:solidFill>
              <a:latin typeface="Times New Roman" pitchFamily="18" charset="0"/>
            </a:endParaRPr>
          </a:p>
        </p:txBody>
      </p:sp>
      <p:sp>
        <p:nvSpPr>
          <p:cNvPr id="628739" name="Text Placeholder 628738"/>
          <p:cNvSpPr>
            <a:spLocks noGrp="1"/>
          </p:cNvSpPr>
          <p:nvPr>
            <p:ph idx="1"/>
          </p:nvPr>
        </p:nvSpPr>
        <p:spPr>
          <a:xfrm>
            <a:off x="195263" y="1066800"/>
            <a:ext cx="8643937" cy="5638800"/>
          </a:xfrm>
        </p:spPr>
        <p:txBody>
          <a:bodyPr>
            <a:normAutofit fontScale="85000" lnSpcReduction="20000"/>
          </a:bodyPr>
          <a:lstStyle/>
          <a:p>
            <a:pPr eaLnBrk="1" hangingPunct="1">
              <a:defRPr/>
            </a:pPr>
            <a:endParaRPr lang="en-US" altLang="en-US" sz="2000" b="1" dirty="0" smtClean="0">
              <a:solidFill>
                <a:schemeClr val="tx2"/>
              </a:solidFill>
              <a:latin typeface="Times New Roman" panose="02020603050405020304" pitchFamily="18" charset="0"/>
            </a:endParaRPr>
          </a:p>
          <a:p>
            <a:pPr marL="339725" indent="-339725">
              <a:lnSpc>
                <a:spcPct val="90000"/>
              </a:lnSpc>
              <a:defRPr/>
            </a:pPr>
            <a:r>
              <a:rPr lang="en-US" sz="2400" dirty="0" smtClean="0">
                <a:latin typeface="Times New Roman" pitchFamily="18" charset="0"/>
                <a:cs typeface="Times New Roman" pitchFamily="18" charset="0"/>
              </a:rPr>
              <a:t>There is a leader sequence (LDR) of approximately 50 nucleotides, followed by N, P, M, G, and L genes that encode 5 proteins. i.e. N-Nucleoprotein, P-</a:t>
            </a:r>
            <a:r>
              <a:rPr lang="en-US" sz="2400" dirty="0" err="1" smtClean="0">
                <a:latin typeface="Times New Roman" pitchFamily="18" charset="0"/>
                <a:cs typeface="Times New Roman" pitchFamily="18" charset="0"/>
              </a:rPr>
              <a:t>Phosphoprotein</a:t>
            </a:r>
            <a:r>
              <a:rPr lang="en-US" sz="2400" dirty="0" smtClean="0">
                <a:latin typeface="Times New Roman" pitchFamily="18" charset="0"/>
                <a:cs typeface="Times New Roman" pitchFamily="18" charset="0"/>
              </a:rPr>
              <a:t>; M-Matrix protein; G-Glycoprotein; L-large polymerase or transcriptase protein.</a:t>
            </a:r>
          </a:p>
          <a:p>
            <a:pPr marL="339725" indent="-339725">
              <a:lnSpc>
                <a:spcPct val="90000"/>
              </a:lnSpc>
              <a:defRPr/>
            </a:pPr>
            <a:endParaRPr lang="en-US" sz="2400" dirty="0" smtClean="0">
              <a:latin typeface="Times New Roman" pitchFamily="18" charset="0"/>
              <a:cs typeface="Times New Roman" pitchFamily="18" charset="0"/>
            </a:endParaRPr>
          </a:p>
          <a:p>
            <a:pPr marL="339725" indent="-339725">
              <a:lnSpc>
                <a:spcPct val="90000"/>
              </a:lnSpc>
              <a:defRPr/>
            </a:pPr>
            <a:r>
              <a:rPr lang="en-US" sz="2400" dirty="0" smtClean="0">
                <a:latin typeface="Times New Roman" pitchFamily="18" charset="0"/>
                <a:cs typeface="Times New Roman" pitchFamily="18" charset="0"/>
              </a:rPr>
              <a:t> In the nature,  7 distinct genotypes of rabies virus circulating </a:t>
            </a:r>
          </a:p>
          <a:p>
            <a:pPr marL="339725" indent="-339725">
              <a:lnSpc>
                <a:spcPct val="90000"/>
              </a:lnSpc>
              <a:defRPr/>
            </a:pPr>
            <a:endParaRPr lang="en-US" sz="2400" b="1" dirty="0" smtClean="0">
              <a:latin typeface="Times New Roman" pitchFamily="18" charset="0"/>
              <a:cs typeface="Times New Roman" pitchFamily="18" charset="0"/>
            </a:endParaRPr>
          </a:p>
          <a:p>
            <a:pPr marL="339725" indent="-339725">
              <a:lnSpc>
                <a:spcPct val="90000"/>
              </a:lnSpc>
              <a:defRPr/>
            </a:pPr>
            <a:r>
              <a:rPr lang="en-US" sz="2400" b="1" dirty="0" smtClean="0">
                <a:latin typeface="Times New Roman" pitchFamily="18" charset="0"/>
                <a:cs typeface="Times New Roman" pitchFamily="18" charset="0"/>
              </a:rPr>
              <a:t>Genotype 1 - classical rabies virus (CRV)</a:t>
            </a:r>
            <a:r>
              <a:rPr lang="en-US" sz="2400" dirty="0" smtClean="0">
                <a:latin typeface="Times New Roman" pitchFamily="18" charset="0"/>
                <a:cs typeface="Times New Roman" pitchFamily="18" charset="0"/>
              </a:rPr>
              <a:t> strains, including  field and laboratory – fixed strains  </a:t>
            </a:r>
          </a:p>
          <a:p>
            <a:pPr marL="0" indent="0">
              <a:lnSpc>
                <a:spcPct val="90000"/>
              </a:lnSpc>
              <a:buNone/>
              <a:defRPr/>
            </a:pPr>
            <a:r>
              <a:rPr lang="en-US" sz="2400" dirty="0" smtClean="0">
                <a:latin typeface="Times New Roman" pitchFamily="18" charset="0"/>
                <a:cs typeface="Times New Roman" pitchFamily="18" charset="0"/>
              </a:rPr>
              <a:t>                                                              </a:t>
            </a:r>
          </a:p>
          <a:p>
            <a:pPr marL="339725" indent="-339725">
              <a:lnSpc>
                <a:spcPct val="90000"/>
              </a:lnSpc>
              <a:defRPr/>
            </a:pPr>
            <a:r>
              <a:rPr lang="en-US" sz="2400" b="1" dirty="0" smtClean="0">
                <a:latin typeface="Times New Roman" pitchFamily="18" charset="0"/>
                <a:cs typeface="Times New Roman" pitchFamily="18" charset="0"/>
              </a:rPr>
              <a:t>Rabies related viruses (RRVs) –</a:t>
            </a:r>
          </a:p>
          <a:p>
            <a:pPr marL="339725" indent="-339725">
              <a:lnSpc>
                <a:spcPct val="90000"/>
              </a:lnSpc>
              <a:defRPr/>
            </a:pPr>
            <a:endParaRPr lang="en-US" sz="2400" b="1" dirty="0" smtClean="0">
              <a:latin typeface="Times New Roman" pitchFamily="18" charset="0"/>
              <a:cs typeface="Times New Roman" pitchFamily="18" charset="0"/>
            </a:endParaRPr>
          </a:p>
          <a:p>
            <a:pPr marL="339725" indent="-339725">
              <a:lnSpc>
                <a:spcPct val="90000"/>
              </a:lnSpc>
              <a:spcBef>
                <a:spcPts val="1200"/>
              </a:spcBef>
              <a:buClr>
                <a:srgbClr val="993300"/>
              </a:buClr>
              <a:buFont typeface="Wingdings" pitchFamily="2" charset="2"/>
              <a:buChar char="Ø"/>
              <a:defRPr/>
            </a:pPr>
            <a:r>
              <a:rPr lang="en-US" sz="2400" dirty="0" smtClean="0">
                <a:latin typeface="Times New Roman" pitchFamily="18" charset="0"/>
                <a:cs typeface="Times New Roman" pitchFamily="18" charset="0"/>
              </a:rPr>
              <a:t>Genotype 2 - Lagos bat virus </a:t>
            </a:r>
          </a:p>
          <a:p>
            <a:pPr marL="339725" indent="-339725">
              <a:lnSpc>
                <a:spcPct val="90000"/>
              </a:lnSpc>
              <a:spcBef>
                <a:spcPts val="1200"/>
              </a:spcBef>
              <a:buClr>
                <a:srgbClr val="993300"/>
              </a:buClr>
              <a:buFont typeface="Wingdings" pitchFamily="2" charset="2"/>
              <a:buChar char="Ø"/>
              <a:defRPr/>
            </a:pPr>
            <a:r>
              <a:rPr lang="en-US" sz="2400" dirty="0" smtClean="0">
                <a:latin typeface="Times New Roman" pitchFamily="18" charset="0"/>
                <a:cs typeface="Times New Roman" pitchFamily="18" charset="0"/>
              </a:rPr>
              <a:t>Genotype 3 - </a:t>
            </a:r>
            <a:r>
              <a:rPr lang="en-US" sz="2400" dirty="0" err="1" smtClean="0">
                <a:latin typeface="Times New Roman" pitchFamily="18" charset="0"/>
                <a:cs typeface="Times New Roman" pitchFamily="18" charset="0"/>
              </a:rPr>
              <a:t>Mokola</a:t>
            </a:r>
            <a:r>
              <a:rPr lang="en-US" sz="2400" dirty="0" smtClean="0">
                <a:latin typeface="Times New Roman" pitchFamily="18" charset="0"/>
                <a:cs typeface="Times New Roman" pitchFamily="18" charset="0"/>
              </a:rPr>
              <a:t> virus</a:t>
            </a:r>
          </a:p>
          <a:p>
            <a:pPr marL="339725" indent="-339725">
              <a:lnSpc>
                <a:spcPct val="90000"/>
              </a:lnSpc>
              <a:spcBef>
                <a:spcPts val="1200"/>
              </a:spcBef>
              <a:buClr>
                <a:srgbClr val="993300"/>
              </a:buClr>
              <a:buFont typeface="Wingdings" pitchFamily="2" charset="2"/>
              <a:buChar char="Ø"/>
              <a:defRPr/>
            </a:pPr>
            <a:r>
              <a:rPr lang="en-US" sz="2400" dirty="0" smtClean="0">
                <a:latin typeface="Times New Roman" pitchFamily="18" charset="0"/>
                <a:cs typeface="Times New Roman" pitchFamily="18" charset="0"/>
              </a:rPr>
              <a:t>Genotype 4 -  </a:t>
            </a:r>
            <a:r>
              <a:rPr lang="en-US" sz="2400" dirty="0" err="1" smtClean="0">
                <a:latin typeface="Times New Roman" pitchFamily="18" charset="0"/>
                <a:cs typeface="Times New Roman" pitchFamily="18" charset="0"/>
              </a:rPr>
              <a:t>Duvenhage</a:t>
            </a:r>
            <a:r>
              <a:rPr lang="en-US" sz="2400" dirty="0" smtClean="0">
                <a:latin typeface="Times New Roman" pitchFamily="18" charset="0"/>
                <a:cs typeface="Times New Roman" pitchFamily="18" charset="0"/>
              </a:rPr>
              <a:t> virus </a:t>
            </a:r>
          </a:p>
          <a:p>
            <a:pPr marL="339725" indent="-339725">
              <a:lnSpc>
                <a:spcPct val="90000"/>
              </a:lnSpc>
              <a:spcBef>
                <a:spcPts val="1200"/>
              </a:spcBef>
              <a:buClr>
                <a:srgbClr val="993300"/>
              </a:buClr>
              <a:buFont typeface="Wingdings" pitchFamily="2" charset="2"/>
              <a:buChar char="Ø"/>
              <a:defRPr/>
            </a:pPr>
            <a:r>
              <a:rPr lang="en-US" sz="2400" dirty="0" smtClean="0">
                <a:latin typeface="Times New Roman" pitchFamily="18" charset="0"/>
                <a:cs typeface="Times New Roman" pitchFamily="18" charset="0"/>
              </a:rPr>
              <a:t>Genotypes 5 and 6 - European bat </a:t>
            </a:r>
            <a:r>
              <a:rPr lang="en-US" sz="2400" dirty="0" err="1" smtClean="0">
                <a:latin typeface="Times New Roman" pitchFamily="18" charset="0"/>
                <a:cs typeface="Times New Roman" pitchFamily="18" charset="0"/>
              </a:rPr>
              <a:t>Lyssavirus</a:t>
            </a:r>
            <a:r>
              <a:rPr lang="en-US" sz="2400" dirty="0" smtClean="0">
                <a:latin typeface="Times New Roman" pitchFamily="18" charset="0"/>
                <a:cs typeface="Times New Roman" pitchFamily="18" charset="0"/>
              </a:rPr>
              <a:t> 1 and 2</a:t>
            </a:r>
          </a:p>
          <a:p>
            <a:pPr marL="339725" indent="-339725">
              <a:lnSpc>
                <a:spcPct val="90000"/>
              </a:lnSpc>
              <a:spcBef>
                <a:spcPts val="1200"/>
              </a:spcBef>
              <a:buClr>
                <a:srgbClr val="993300"/>
              </a:buClr>
              <a:buFont typeface="Wingdings" pitchFamily="2" charset="2"/>
              <a:buChar char="Ø"/>
              <a:defRPr/>
            </a:pPr>
            <a:r>
              <a:rPr lang="en-US" sz="2400" dirty="0" smtClean="0">
                <a:latin typeface="Times New Roman" pitchFamily="18" charset="0"/>
                <a:cs typeface="Times New Roman" pitchFamily="18" charset="0"/>
              </a:rPr>
              <a:t>Genotype 7 -  Australian bat </a:t>
            </a:r>
            <a:r>
              <a:rPr lang="en-US" sz="2400" dirty="0" err="1" smtClean="0">
                <a:latin typeface="Times New Roman" pitchFamily="18" charset="0"/>
                <a:cs typeface="Times New Roman" pitchFamily="18" charset="0"/>
              </a:rPr>
              <a:t>Lyssavirus</a:t>
            </a:r>
            <a:r>
              <a:rPr lang="en-US" sz="2400" dirty="0" smtClean="0">
                <a:latin typeface="Times New Roman" pitchFamily="18" charset="0"/>
                <a:cs typeface="Times New Roman" pitchFamily="18" charset="0"/>
              </a:rPr>
              <a:t> (ABLV)</a:t>
            </a:r>
          </a:p>
          <a:p>
            <a:pPr marL="339725" indent="-339725">
              <a:lnSpc>
                <a:spcPct val="90000"/>
              </a:lnSpc>
              <a:spcBef>
                <a:spcPts val="1200"/>
              </a:spcBef>
              <a:buClr>
                <a:srgbClr val="993300"/>
              </a:buClr>
              <a:buFont typeface="Wingdings" pitchFamily="2" charset="2"/>
              <a:buChar char="Ø"/>
              <a:defRPr/>
            </a:pPr>
            <a:endParaRPr lang="en-US" sz="2200" dirty="0" smtClean="0">
              <a:latin typeface="Times New Roman" pitchFamily="18" charset="0"/>
              <a:cs typeface="Times New Roman" pitchFamily="18" charset="0"/>
            </a:endParaRPr>
          </a:p>
          <a:p>
            <a:pPr marL="1778000" lvl="2" eaLnBrk="1" hangingPunct="1">
              <a:defRPr/>
            </a:pPr>
            <a:endParaRPr lang="en-US" altLang="en-US" sz="2000" dirty="0" smtClean="0">
              <a:latin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152400" y="0"/>
            <a:ext cx="1295400" cy="1066800"/>
          </a:xfrm>
          <a:prstGeom prst="rect">
            <a:avLst/>
          </a:prstGeom>
          <a:ln>
            <a:noFill/>
          </a:ln>
          <a:effectLst>
            <a:softEdge rad="112500"/>
          </a:effectLst>
        </p:spPr>
      </p:pic>
      <p:pic>
        <p:nvPicPr>
          <p:cNvPr id="6" name="Picture 5"/>
          <p:cNvPicPr>
            <a:picLocks noChangeAspect="1"/>
          </p:cNvPicPr>
          <p:nvPr/>
        </p:nvPicPr>
        <p:blipFill>
          <a:blip r:embed="rId4"/>
          <a:stretch>
            <a:fillRect/>
          </a:stretch>
        </p:blipFill>
        <p:spPr>
          <a:xfrm>
            <a:off x="7696199" y="0"/>
            <a:ext cx="1219201" cy="990600"/>
          </a:xfrm>
          <a:prstGeom prst="rect">
            <a:avLst/>
          </a:prstGeom>
          <a:ln>
            <a:noFill/>
          </a:ln>
          <a:effectLst>
            <a:softEdge rad="112500"/>
          </a:effectLst>
        </p:spPr>
      </p:pic>
      <p:pic>
        <p:nvPicPr>
          <p:cNvPr id="7" name="Picture 5" descr="rabies virus structure - bullet shape model"/>
          <p:cNvPicPr>
            <a:picLocks noChangeAspect="1" noChangeArrowheads="1"/>
          </p:cNvPicPr>
          <p:nvPr/>
        </p:nvPicPr>
        <p:blipFill>
          <a:blip r:embed="rId5"/>
          <a:srcRect/>
          <a:stretch>
            <a:fillRect/>
          </a:stretch>
        </p:blipFill>
        <p:spPr bwMode="auto">
          <a:xfrm>
            <a:off x="4114800" y="3429000"/>
            <a:ext cx="4648200" cy="1676400"/>
          </a:xfrm>
          <a:prstGeom prst="rect">
            <a:avLst/>
          </a:prstGeom>
          <a:noFill/>
          <a:ln w="9525">
            <a:noFill/>
            <a:miter lim="800000"/>
            <a:headEnd/>
            <a:tailEnd/>
          </a:ln>
        </p:spPr>
      </p:pic>
      <p:pic>
        <p:nvPicPr>
          <p:cNvPr id="8" name="Picture 4" descr="cross-sectional diagram of rabies virus"/>
          <p:cNvPicPr>
            <a:picLocks noChangeAspect="1" noChangeArrowheads="1"/>
          </p:cNvPicPr>
          <p:nvPr/>
        </p:nvPicPr>
        <p:blipFill>
          <a:blip r:embed="rId6"/>
          <a:srcRect/>
          <a:stretch>
            <a:fillRect/>
          </a:stretch>
        </p:blipFill>
        <p:spPr bwMode="auto">
          <a:xfrm>
            <a:off x="6248400" y="5105400"/>
            <a:ext cx="2667000" cy="1600200"/>
          </a:xfrm>
          <a:prstGeom prst="rect">
            <a:avLst/>
          </a:prstGeom>
          <a:noFill/>
          <a:ln w="9525">
            <a:noFill/>
            <a:miter lim="800000"/>
            <a:headEnd/>
            <a:tailEnd/>
          </a:ln>
        </p:spPr>
      </p:pic>
      <p:sp>
        <p:nvSpPr>
          <p:cNvPr id="9" name="Rectangle 8"/>
          <p:cNvSpPr/>
          <p:nvPr/>
        </p:nvSpPr>
        <p:spPr>
          <a:xfrm>
            <a:off x="4876800" y="6477000"/>
            <a:ext cx="1600200" cy="2413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dirty="0" smtClean="0"/>
              <a:t>Image, Curtsey with google </a:t>
            </a:r>
            <a:endParaRPr lang="en-US" sz="9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8738"/>
                                        </p:tgtEl>
                                        <p:attrNameLst>
                                          <p:attrName>style.visibility</p:attrName>
                                        </p:attrNameLst>
                                      </p:cBhvr>
                                      <p:to>
                                        <p:strVal val="visible"/>
                                      </p:to>
                                    </p:set>
                                    <p:animEffect transition="in" filter="dissolve">
                                      <p:cBhvr>
                                        <p:cTn id="7" dur="500"/>
                                        <p:tgtEl>
                                          <p:spTgt spid="628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38"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Title 628737"/>
          <p:cNvSpPr>
            <a:spLocks noGrp="1"/>
          </p:cNvSpPr>
          <p:nvPr>
            <p:ph type="title"/>
          </p:nvPr>
        </p:nvSpPr>
        <p:spPr>
          <a:xfrm>
            <a:off x="1981200" y="228600"/>
            <a:ext cx="4724400" cy="533400"/>
          </a:xfrm>
          <a:gradFill>
            <a:gsLst>
              <a:gs pos="0">
                <a:schemeClr val="accent1">
                  <a:lumMod val="20000"/>
                  <a:lumOff val="80000"/>
                </a:schemeClr>
              </a:gs>
              <a:gs pos="100000">
                <a:srgbClr val="52762D"/>
              </a:gs>
            </a:gsLst>
            <a:lin ang="5400000" scaled="0"/>
          </a:gradFill>
        </p:spPr>
        <p:txBody>
          <a:bodyPr>
            <a:normAutofit/>
          </a:bodyPr>
          <a:lstStyle/>
          <a:p>
            <a:pPr marL="889000" algn="ctr"/>
            <a:r>
              <a:rPr lang="en-US" altLang="en-US" sz="3200" dirty="0" smtClean="0">
                <a:solidFill>
                  <a:srgbClr val="C00000"/>
                </a:solidFill>
                <a:latin typeface="Times New Roman" pitchFamily="18" charset="0"/>
              </a:rPr>
              <a:t>Features of Virus</a:t>
            </a:r>
          </a:p>
        </p:txBody>
      </p:sp>
      <p:sp>
        <p:nvSpPr>
          <p:cNvPr id="628739" name="Text Placeholder 628738"/>
          <p:cNvSpPr>
            <a:spLocks noGrp="1"/>
          </p:cNvSpPr>
          <p:nvPr>
            <p:ph idx="1"/>
          </p:nvPr>
        </p:nvSpPr>
        <p:spPr>
          <a:xfrm>
            <a:off x="195263" y="1066800"/>
            <a:ext cx="8643937" cy="5562600"/>
          </a:xfrm>
        </p:spPr>
        <p:txBody>
          <a:bodyPr>
            <a:normAutofit fontScale="77500" lnSpcReduction="20000"/>
          </a:bodyPr>
          <a:lstStyle/>
          <a:p>
            <a:pPr eaLnBrk="1" hangingPunct="1">
              <a:defRPr/>
            </a:pPr>
            <a:r>
              <a:rPr lang="en-GB" sz="2200" dirty="0" err="1" smtClean="0">
                <a:latin typeface="Times New Roman" pitchFamily="18" charset="0"/>
                <a:cs typeface="Times New Roman" pitchFamily="18" charset="0"/>
              </a:rPr>
              <a:t>Rhabdovirus</a:t>
            </a:r>
            <a:r>
              <a:rPr lang="en-GB" sz="2200" dirty="0" smtClean="0">
                <a:latin typeface="Times New Roman" pitchFamily="18" charset="0"/>
                <a:cs typeface="Times New Roman" pitchFamily="18" charset="0"/>
              </a:rPr>
              <a:t> – lipid containing, single stranded</a:t>
            </a:r>
            <a:r>
              <a:rPr lang="en-US" sz="2400" dirty="0" smtClean="0">
                <a:latin typeface="Comic Sans MS" pitchFamily="66" charset="0"/>
                <a:cs typeface="Times New Roman" pitchFamily="18" charset="0"/>
              </a:rPr>
              <a:t> </a:t>
            </a:r>
            <a:r>
              <a:rPr lang="en-US" sz="2400" dirty="0" smtClean="0">
                <a:latin typeface="Times New Roman" pitchFamily="18" charset="0"/>
                <a:cs typeface="Times New Roman" pitchFamily="18" charset="0"/>
              </a:rPr>
              <a:t>non segmented nucleotide RNA of approximately 12 kb.</a:t>
            </a:r>
            <a:endParaRPr lang="en-US" sz="2200" dirty="0" smtClean="0">
              <a:latin typeface="Times New Roman" pitchFamily="18" charset="0"/>
              <a:cs typeface="Times New Roman" pitchFamily="18" charset="0"/>
            </a:endParaRPr>
          </a:p>
          <a:p>
            <a:pPr eaLnBrk="1" hangingPunct="1">
              <a:buNone/>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Sensitive to lipid solvents (Soap, ether, chloroform, acetone)</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45-75% ethanol, iodine preparation and quaternary ammonium compounds</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Relatively stable at pH between 5 &amp; 10</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Sensitive to pasteurization and UV light</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The nucleic acid readily inactivated by </a:t>
            </a:r>
            <a:r>
              <a:rPr lang="el-GR" sz="2200" dirty="0" smtClean="0">
                <a:latin typeface="Times New Roman" pitchFamily="18" charset="0"/>
                <a:cs typeface="Times New Roman" pitchFamily="18" charset="0"/>
              </a:rPr>
              <a:t>β</a:t>
            </a:r>
            <a:r>
              <a:rPr lang="en-GB" sz="2200" dirty="0" smtClean="0">
                <a:latin typeface="Times New Roman" pitchFamily="18" charset="0"/>
                <a:cs typeface="Times New Roman" pitchFamily="18" charset="0"/>
              </a:rPr>
              <a:t>-</a:t>
            </a:r>
            <a:r>
              <a:rPr lang="en-GB" sz="2200" dirty="0" err="1" smtClean="0">
                <a:latin typeface="Times New Roman" pitchFamily="18" charset="0"/>
                <a:cs typeface="Times New Roman" pitchFamily="18" charset="0"/>
              </a:rPr>
              <a:t>propiolactone</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Virus may persist up to 18 days at inoculation site</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Virus travels along the nerves centripetally at a rate of roughly 3mm/hr</a:t>
            </a:r>
          </a:p>
          <a:p>
            <a:pPr eaLnBrk="1" hangingPunct="1">
              <a:defRPr/>
            </a:pPr>
            <a:endParaRPr lang="en-GB" sz="2200" dirty="0" smtClean="0">
              <a:latin typeface="Times New Roman" pitchFamily="18" charset="0"/>
              <a:cs typeface="Times New Roman" pitchFamily="18" charset="0"/>
            </a:endParaRPr>
          </a:p>
          <a:p>
            <a:pPr>
              <a:defRPr/>
            </a:pPr>
            <a:r>
              <a:rPr lang="en-GB" sz="2000" dirty="0" smtClean="0">
                <a:latin typeface="Times New Roman" pitchFamily="18" charset="0"/>
                <a:cs typeface="Times New Roman" pitchFamily="18" charset="0"/>
              </a:rPr>
              <a:t>Once disease is established it is nearly always fatal</a:t>
            </a:r>
          </a:p>
          <a:p>
            <a:pPr>
              <a:defRPr/>
            </a:pPr>
            <a:endParaRPr lang="en-GB" sz="2000" dirty="0" smtClean="0">
              <a:latin typeface="Times New Roman" pitchFamily="18" charset="0"/>
              <a:cs typeface="Times New Roman" pitchFamily="18" charset="0"/>
            </a:endParaRPr>
          </a:p>
          <a:p>
            <a:pPr>
              <a:defRPr/>
            </a:pPr>
            <a:r>
              <a:rPr lang="en-US" sz="2000" dirty="0" smtClean="0">
                <a:latin typeface="Times New Roman" pitchFamily="18" charset="0"/>
                <a:cs typeface="Times New Roman" pitchFamily="18" charset="0"/>
              </a:rPr>
              <a:t>The virus can not live outside its host for more than a couple of seconds but has been found in animals as long as 48 hrs after death</a:t>
            </a:r>
          </a:p>
          <a:p>
            <a:pPr>
              <a:defRPr/>
            </a:pPr>
            <a:endParaRPr lang="en-US" sz="2200" dirty="0" smtClean="0">
              <a:latin typeface="Times New Roman" pitchFamily="18" charset="0"/>
              <a:cs typeface="Times New Roman" pitchFamily="18" charset="0"/>
            </a:endParaRPr>
          </a:p>
          <a:p>
            <a:pPr eaLnBrk="1" hangingPunct="1">
              <a:defRPr/>
            </a:pPr>
            <a:endParaRPr lang="en-US" altLang="en-US" sz="2000" b="1" dirty="0" smtClean="0">
              <a:solidFill>
                <a:schemeClr val="tx2"/>
              </a:solidFill>
              <a:latin typeface="Times New Roman" panose="02020603050405020304" pitchFamily="18" charset="0"/>
            </a:endParaRPr>
          </a:p>
          <a:p>
            <a:pPr eaLnBrk="1" hangingPunct="1">
              <a:spcBef>
                <a:spcPct val="0"/>
              </a:spcBef>
              <a:buSzPct val="171000"/>
              <a:buFontTx/>
              <a:buNone/>
              <a:defRPr/>
            </a:pPr>
            <a:endParaRPr lang="en-US" altLang="en-US" sz="2000" dirty="0" smtClean="0">
              <a:latin typeface="Times New Roman" panose="02020603050405020304" pitchFamily="18" charset="0"/>
              <a:sym typeface="SimSun" panose="02010600030101010101" pitchFamily="2" charset="-122"/>
            </a:endParaRPr>
          </a:p>
          <a:p>
            <a:pPr marL="1778000" lvl="2" eaLnBrk="1" hangingPunct="1">
              <a:defRPr/>
            </a:pPr>
            <a:endParaRPr lang="en-US" altLang="en-US" sz="2000" dirty="0" smtClean="0">
              <a:latin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152400" y="0"/>
            <a:ext cx="1295400" cy="1066800"/>
          </a:xfrm>
          <a:prstGeom prst="rect">
            <a:avLst/>
          </a:prstGeom>
          <a:ln>
            <a:noFill/>
          </a:ln>
          <a:effectLst>
            <a:softEdge rad="112500"/>
          </a:effectLst>
        </p:spPr>
      </p:pic>
      <p:pic>
        <p:nvPicPr>
          <p:cNvPr id="6" name="Picture 5"/>
          <p:cNvPicPr>
            <a:picLocks noChangeAspect="1"/>
          </p:cNvPicPr>
          <p:nvPr/>
        </p:nvPicPr>
        <p:blipFill>
          <a:blip r:embed="rId4"/>
          <a:stretch>
            <a:fillRect/>
          </a:stretch>
        </p:blipFill>
        <p:spPr>
          <a:xfrm>
            <a:off x="7696199" y="0"/>
            <a:ext cx="1219201" cy="990600"/>
          </a:xfrm>
          <a:prstGeom prst="rect">
            <a:avLst/>
          </a:prstGeom>
          <a:ln>
            <a:noFill/>
          </a:ln>
          <a:effectLst>
            <a:softEdge rad="112500"/>
          </a:effec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8738"/>
                                        </p:tgtEl>
                                        <p:attrNameLst>
                                          <p:attrName>style.visibility</p:attrName>
                                        </p:attrNameLst>
                                      </p:cBhvr>
                                      <p:to>
                                        <p:strVal val="visible"/>
                                      </p:to>
                                    </p:set>
                                    <p:animEffect transition="in" filter="dissolve">
                                      <p:cBhvr>
                                        <p:cTn id="7" dur="500"/>
                                        <p:tgtEl>
                                          <p:spTgt spid="628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38"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Title 628737"/>
          <p:cNvSpPr>
            <a:spLocks noGrp="1"/>
          </p:cNvSpPr>
          <p:nvPr>
            <p:ph type="title"/>
          </p:nvPr>
        </p:nvSpPr>
        <p:spPr>
          <a:xfrm>
            <a:off x="457200" y="228600"/>
            <a:ext cx="8229600" cy="533400"/>
          </a:xfrm>
          <a:gradFill>
            <a:gsLst>
              <a:gs pos="0">
                <a:schemeClr val="accent1">
                  <a:lumMod val="20000"/>
                  <a:lumOff val="80000"/>
                </a:schemeClr>
              </a:gs>
              <a:gs pos="100000">
                <a:srgbClr val="52762D"/>
              </a:gs>
            </a:gsLst>
            <a:lin ang="5400000" scaled="0"/>
          </a:gradFill>
        </p:spPr>
        <p:txBody>
          <a:bodyPr>
            <a:normAutofit/>
          </a:bodyPr>
          <a:lstStyle/>
          <a:p>
            <a:pPr marL="889000" algn="ctr"/>
            <a:r>
              <a:rPr lang="en-US" altLang="en-US" sz="3200" dirty="0" smtClean="0">
                <a:solidFill>
                  <a:srgbClr val="C00000"/>
                </a:solidFill>
                <a:latin typeface="Times New Roman" pitchFamily="18" charset="0"/>
              </a:rPr>
              <a:t>Epidemiology</a:t>
            </a:r>
          </a:p>
        </p:txBody>
      </p:sp>
      <p:sp>
        <p:nvSpPr>
          <p:cNvPr id="628739" name="Text Placeholder 628738"/>
          <p:cNvSpPr>
            <a:spLocks noGrp="1"/>
          </p:cNvSpPr>
          <p:nvPr>
            <p:ph idx="1"/>
          </p:nvPr>
        </p:nvSpPr>
        <p:spPr>
          <a:xfrm>
            <a:off x="195263" y="1066800"/>
            <a:ext cx="8720137" cy="5562600"/>
          </a:xfrm>
        </p:spPr>
        <p:txBody>
          <a:bodyPr>
            <a:normAutofit fontScale="92500" lnSpcReduction="20000"/>
          </a:bodyPr>
          <a:lstStyle/>
          <a:p>
            <a:pPr>
              <a:defRPr/>
            </a:pPr>
            <a:endParaRPr lang="en-US" sz="2400" dirty="0" smtClean="0">
              <a:latin typeface="Times New Roman" pitchFamily="18" charset="0"/>
              <a:cs typeface="Times New Roman" pitchFamily="18" charset="0"/>
            </a:endParaRPr>
          </a:p>
          <a:p>
            <a:pPr>
              <a:defRPr/>
            </a:pPr>
            <a:r>
              <a:rPr lang="en-US" sz="2400" dirty="0" smtClean="0">
                <a:latin typeface="Times New Roman" pitchFamily="18" charset="0"/>
                <a:cs typeface="Times New Roman" pitchFamily="18" charset="0"/>
              </a:rPr>
              <a:t>Widely distributed throughout the world .</a:t>
            </a:r>
          </a:p>
          <a:p>
            <a:pPr>
              <a:defRPr/>
            </a:pPr>
            <a:endParaRPr lang="en-GB" sz="2400" dirty="0" smtClean="0">
              <a:latin typeface="Times New Roman" pitchFamily="18" charset="0"/>
              <a:cs typeface="Times New Roman" pitchFamily="18" charset="0"/>
            </a:endParaRPr>
          </a:p>
          <a:p>
            <a:pPr>
              <a:defRPr/>
            </a:pPr>
            <a:r>
              <a:rPr lang="en-GB" sz="2400" dirty="0" smtClean="0">
                <a:latin typeface="Times New Roman" pitchFamily="18" charset="0"/>
                <a:cs typeface="Times New Roman" pitchFamily="18" charset="0"/>
              </a:rPr>
              <a:t>In USA, Canada and Western Europe (rabies in dogs is controlled by vaccination), rabies is endemic in wild life – Skunks, Foxes, Racoons, bats</a:t>
            </a:r>
          </a:p>
          <a:p>
            <a:pPr eaLnBrk="1" hangingPunct="1">
              <a:buNone/>
              <a:defRPr/>
            </a:pPr>
            <a:endParaRPr lang="en-GB" sz="2400" dirty="0" smtClean="0">
              <a:latin typeface="Times New Roman" pitchFamily="18" charset="0"/>
              <a:cs typeface="Times New Roman" pitchFamily="18" charset="0"/>
            </a:endParaRPr>
          </a:p>
          <a:p>
            <a:pPr eaLnBrk="1" hangingPunct="1">
              <a:defRPr/>
            </a:pPr>
            <a:r>
              <a:rPr lang="en-GB" sz="2400" dirty="0" smtClean="0">
                <a:latin typeface="Times New Roman" pitchFamily="18" charset="0"/>
                <a:cs typeface="Times New Roman" pitchFamily="18" charset="0"/>
              </a:rPr>
              <a:t>Cats are the most affected animal in USA  </a:t>
            </a:r>
          </a:p>
          <a:p>
            <a:pPr eaLnBrk="1" hangingPunct="1">
              <a:defRPr/>
            </a:pPr>
            <a:endParaRPr lang="en-GB" sz="2400" dirty="0" smtClean="0">
              <a:latin typeface="Times New Roman" pitchFamily="18" charset="0"/>
              <a:cs typeface="Times New Roman" pitchFamily="18" charset="0"/>
            </a:endParaRPr>
          </a:p>
          <a:p>
            <a:pPr eaLnBrk="1" hangingPunct="1">
              <a:defRPr/>
            </a:pPr>
            <a:r>
              <a:rPr lang="en-GB" sz="2400" dirty="0" smtClean="0">
                <a:latin typeface="Times New Roman" pitchFamily="18" charset="0"/>
                <a:cs typeface="Times New Roman" pitchFamily="18" charset="0"/>
              </a:rPr>
              <a:t>In Asia, Latin America and Africa, rabies is endemic in dogs and wild life</a:t>
            </a:r>
          </a:p>
          <a:p>
            <a:pPr eaLnBrk="1" hangingPunct="1">
              <a:defRPr/>
            </a:pPr>
            <a:endParaRPr lang="en-GB" sz="2400" dirty="0" smtClean="0">
              <a:latin typeface="Times New Roman" pitchFamily="18" charset="0"/>
              <a:cs typeface="Times New Roman" pitchFamily="18" charset="0"/>
            </a:endParaRPr>
          </a:p>
          <a:p>
            <a:pPr eaLnBrk="1" hangingPunct="1">
              <a:defRPr/>
            </a:pPr>
            <a:r>
              <a:rPr lang="en-GB" sz="2400" dirty="0" smtClean="0">
                <a:latin typeface="Times New Roman" pitchFamily="18" charset="0"/>
                <a:cs typeface="Times New Roman" pitchFamily="18" charset="0"/>
              </a:rPr>
              <a:t>Vampire bats are important in the spread of rabies in cattle in South America                    </a:t>
            </a:r>
            <a:endParaRPr lang="en-US" sz="2400" dirty="0" smtClean="0">
              <a:latin typeface="Times New Roman" pitchFamily="18" charset="0"/>
              <a:cs typeface="Times New Roman" pitchFamily="18" charset="0"/>
            </a:endParaRPr>
          </a:p>
          <a:p>
            <a:pPr eaLnBrk="1" hangingPunct="1">
              <a:buNone/>
              <a:defRPr/>
            </a:pPr>
            <a:endParaRPr lang="en-GB" sz="2400" dirty="0" smtClean="0">
              <a:latin typeface="Times New Roman" pitchFamily="18" charset="0"/>
              <a:cs typeface="Times New Roman" pitchFamily="18" charset="0"/>
            </a:endParaRPr>
          </a:p>
          <a:p>
            <a:pPr>
              <a:defRPr/>
            </a:pPr>
            <a:r>
              <a:rPr lang="en-US" sz="2400" dirty="0" smtClean="0">
                <a:latin typeface="Times New Roman" pitchFamily="18" charset="0"/>
                <a:cs typeface="Times New Roman" pitchFamily="18" charset="0"/>
              </a:rPr>
              <a:t>With the exception of Antarctica, rabies is endemic on all continents. Almost 95% of cases are reported in Asia and Africa. </a:t>
            </a:r>
            <a:endParaRPr lang="en-US" altLang="en-US" sz="2400" dirty="0" smtClean="0">
              <a:latin typeface="Times New Roman" pitchFamily="18" charset="0"/>
              <a:cs typeface="Times New Roman" pitchFamily="18" charset="0"/>
              <a:sym typeface="SimSun" panose="02010600030101010101" pitchFamily="2" charset="-122"/>
            </a:endParaRPr>
          </a:p>
          <a:p>
            <a:pPr eaLnBrk="1" hangingPunct="1">
              <a:defRPr/>
            </a:pPr>
            <a:endParaRPr lang="en-US" sz="2400" dirty="0" smtClean="0">
              <a:latin typeface="Times New Roman" pitchFamily="18" charset="0"/>
              <a:cs typeface="Times New Roman" pitchFamily="18" charset="0"/>
            </a:endParaRPr>
          </a:p>
          <a:p>
            <a:pPr eaLnBrk="1" hangingPunct="1">
              <a:defRPr/>
            </a:pPr>
            <a:endParaRPr lang="en-GB" sz="2400" dirty="0" smtClean="0">
              <a:latin typeface="Times New Roman" pitchFamily="18" charset="0"/>
              <a:cs typeface="Times New Roman" pitchFamily="18" charset="0"/>
            </a:endParaRPr>
          </a:p>
          <a:p>
            <a:pPr eaLnBrk="1" hangingPunct="1">
              <a:buNone/>
              <a:defRPr/>
            </a:pPr>
            <a:endParaRPr lang="en-GB" sz="2400" dirty="0" smtClean="0">
              <a:latin typeface="Times New Roman" pitchFamily="18" charset="0"/>
              <a:cs typeface="Times New Roman" pitchFamily="18" charset="0"/>
            </a:endParaRPr>
          </a:p>
          <a:p>
            <a:pPr eaLnBrk="1" hangingPunct="1">
              <a:defRPr/>
            </a:pPr>
            <a:endParaRPr lang="en-GB" sz="2400" dirty="0" smtClean="0">
              <a:latin typeface="Times New Roman" pitchFamily="18" charset="0"/>
              <a:cs typeface="Times New Roman" pitchFamily="18" charset="0"/>
            </a:endParaRPr>
          </a:p>
          <a:p>
            <a:pPr eaLnBrk="1" hangingPunct="1">
              <a:defRPr/>
            </a:pPr>
            <a:endParaRPr lang="en-US" altLang="en-US" sz="2000" b="1" dirty="0" smtClean="0">
              <a:solidFill>
                <a:schemeClr val="tx2"/>
              </a:solidFill>
              <a:latin typeface="Times New Roman" panose="02020603050405020304" pitchFamily="18" charset="0"/>
            </a:endParaRPr>
          </a:p>
          <a:p>
            <a:pPr eaLnBrk="1" hangingPunct="1">
              <a:spcBef>
                <a:spcPct val="0"/>
              </a:spcBef>
              <a:buSzPct val="171000"/>
              <a:buFontTx/>
              <a:buNone/>
              <a:defRPr/>
            </a:pPr>
            <a:endParaRPr lang="en-US" altLang="en-US" sz="2000" dirty="0" smtClean="0">
              <a:latin typeface="Times New Roman" panose="02020603050405020304" pitchFamily="18" charset="0"/>
              <a:sym typeface="SimSun" panose="02010600030101010101" pitchFamily="2" charset="-122"/>
            </a:endParaRPr>
          </a:p>
          <a:p>
            <a:pPr marL="1778000" lvl="2" eaLnBrk="1" hangingPunct="1">
              <a:defRPr/>
            </a:pPr>
            <a:endParaRPr lang="en-US" altLang="en-US" sz="2000" dirty="0" smtClean="0">
              <a:latin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152400" y="0"/>
            <a:ext cx="1295400" cy="1066800"/>
          </a:xfrm>
          <a:prstGeom prst="rect">
            <a:avLst/>
          </a:prstGeom>
          <a:ln>
            <a:noFill/>
          </a:ln>
          <a:effectLst>
            <a:softEdge rad="112500"/>
          </a:effectLst>
        </p:spPr>
      </p:pic>
      <p:pic>
        <p:nvPicPr>
          <p:cNvPr id="6" name="Picture 5"/>
          <p:cNvPicPr>
            <a:picLocks noChangeAspect="1"/>
          </p:cNvPicPr>
          <p:nvPr/>
        </p:nvPicPr>
        <p:blipFill>
          <a:blip r:embed="rId4"/>
          <a:stretch>
            <a:fillRect/>
          </a:stretch>
        </p:blipFill>
        <p:spPr>
          <a:xfrm>
            <a:off x="7696199" y="0"/>
            <a:ext cx="1219201" cy="990600"/>
          </a:xfrm>
          <a:prstGeom prst="rect">
            <a:avLst/>
          </a:prstGeom>
          <a:ln>
            <a:noFill/>
          </a:ln>
          <a:effectLst>
            <a:softEdge rad="112500"/>
          </a:effec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8738"/>
                                        </p:tgtEl>
                                        <p:attrNameLst>
                                          <p:attrName>style.visibility</p:attrName>
                                        </p:attrNameLst>
                                      </p:cBhvr>
                                      <p:to>
                                        <p:strVal val="visible"/>
                                      </p:to>
                                    </p:set>
                                    <p:animEffect transition="in" filter="dissolve">
                                      <p:cBhvr>
                                        <p:cTn id="7" dur="500"/>
                                        <p:tgtEl>
                                          <p:spTgt spid="628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38"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Title 628737"/>
          <p:cNvSpPr>
            <a:spLocks noGrp="1"/>
          </p:cNvSpPr>
          <p:nvPr>
            <p:ph type="title"/>
          </p:nvPr>
        </p:nvSpPr>
        <p:spPr>
          <a:xfrm>
            <a:off x="457200" y="228600"/>
            <a:ext cx="8229600" cy="533400"/>
          </a:xfrm>
          <a:gradFill>
            <a:gsLst>
              <a:gs pos="0">
                <a:schemeClr val="accent1">
                  <a:lumMod val="20000"/>
                  <a:lumOff val="80000"/>
                </a:schemeClr>
              </a:gs>
              <a:gs pos="100000">
                <a:srgbClr val="52762D"/>
              </a:gs>
            </a:gsLst>
            <a:lin ang="5400000" scaled="0"/>
          </a:gradFill>
        </p:spPr>
        <p:txBody>
          <a:bodyPr>
            <a:normAutofit fontScale="90000"/>
          </a:bodyPr>
          <a:lstStyle/>
          <a:p>
            <a:pPr algn="ctr" eaLnBrk="1" hangingPunct="1">
              <a:defRPr/>
            </a:pPr>
            <a:r>
              <a:rPr lang="en-IN" altLang="en-US" sz="6000" noProof="1">
                <a:solidFill>
                  <a:srgbClr val="800000"/>
                </a:solidFill>
              </a:rPr>
              <a:t>  </a:t>
            </a:r>
            <a:r>
              <a:rPr lang="en-US" altLang="en-US" sz="3200" noProof="1">
                <a:solidFill>
                  <a:srgbClr val="800000"/>
                </a:solidFill>
              </a:rPr>
              <a:t>Rabies Transmission</a:t>
            </a:r>
          </a:p>
        </p:txBody>
      </p:sp>
      <p:sp>
        <p:nvSpPr>
          <p:cNvPr id="628739" name="Text Placeholder 628738"/>
          <p:cNvSpPr>
            <a:spLocks noGrp="1"/>
          </p:cNvSpPr>
          <p:nvPr>
            <p:ph idx="1"/>
          </p:nvPr>
        </p:nvSpPr>
        <p:spPr>
          <a:xfrm>
            <a:off x="195263" y="1066800"/>
            <a:ext cx="8643937" cy="5638800"/>
          </a:xfrm>
        </p:spPr>
        <p:txBody>
          <a:bodyPr>
            <a:normAutofit fontScale="92500" lnSpcReduction="10000"/>
          </a:bodyPr>
          <a:lstStyle/>
          <a:p>
            <a:pPr eaLnBrk="1" hangingPunct="1">
              <a:defRPr/>
            </a:pPr>
            <a:r>
              <a:rPr lang="en-US" altLang="en-US" sz="2000" b="1" dirty="0" smtClean="0">
                <a:solidFill>
                  <a:schemeClr val="tx2"/>
                </a:solidFill>
                <a:latin typeface="Times New Roman" panose="02020603050405020304" pitchFamily="18" charset="0"/>
              </a:rPr>
              <a:t>Hosts:</a:t>
            </a:r>
          </a:p>
          <a:p>
            <a:pPr marL="1333500" lvl="1" eaLnBrk="1" hangingPunct="1">
              <a:spcBef>
                <a:spcPts val="800"/>
              </a:spcBef>
              <a:buSzPct val="171000"/>
              <a:defRPr/>
            </a:pPr>
            <a:r>
              <a:rPr lang="en-US" altLang="en-US" sz="2000" dirty="0" smtClean="0">
                <a:latin typeface="Times New Roman" panose="02020603050405020304" pitchFamily="18" charset="0"/>
                <a:sym typeface="SimSun" panose="02010600030101010101" pitchFamily="2" charset="-122"/>
              </a:rPr>
              <a:t>All </a:t>
            </a:r>
            <a:r>
              <a:rPr lang="en-US" altLang="en-US" sz="2000" dirty="0" smtClean="0">
                <a:solidFill>
                  <a:srgbClr val="FF0000"/>
                </a:solidFill>
                <a:latin typeface="Times New Roman" panose="02020603050405020304" pitchFamily="18" charset="0"/>
                <a:sym typeface="SimSun" panose="02010600030101010101" pitchFamily="2" charset="-122"/>
              </a:rPr>
              <a:t>warm-blooded animals</a:t>
            </a:r>
            <a:r>
              <a:rPr lang="en-US" altLang="en-US" sz="2000" dirty="0" smtClean="0">
                <a:latin typeface="Times New Roman" panose="02020603050405020304" pitchFamily="18" charset="0"/>
                <a:sym typeface="SimSun" panose="02010600030101010101" pitchFamily="2" charset="-122"/>
              </a:rPr>
              <a:t> can be infected with varying susceptibility</a:t>
            </a:r>
            <a:endParaRPr lang="en-US" altLang="en-US" sz="1800" dirty="0" smtClean="0">
              <a:latin typeface="Times New Roman" panose="02020603050405020304" pitchFamily="18" charset="0"/>
              <a:sym typeface="SimSun" panose="02010600030101010101" pitchFamily="2" charset="-122"/>
            </a:endParaRPr>
          </a:p>
          <a:p>
            <a:pPr marL="1778000" lvl="2">
              <a:spcBef>
                <a:spcPts val="800"/>
              </a:spcBef>
              <a:buSzPct val="171000"/>
              <a:defRPr/>
            </a:pPr>
            <a:r>
              <a:rPr lang="en-US" altLang="en-US" sz="2000" dirty="0" smtClean="0">
                <a:latin typeface="Times New Roman" panose="02020603050405020304" pitchFamily="18" charset="0"/>
                <a:sym typeface="SimSun" panose="02010600030101010101" pitchFamily="2" charset="-122"/>
              </a:rPr>
              <a:t>High - wolves, coyotes, foxes, dogs</a:t>
            </a:r>
            <a:endParaRPr lang="en-US" altLang="en-US" sz="1800" dirty="0" smtClean="0">
              <a:latin typeface="Times New Roman" panose="02020603050405020304" pitchFamily="18" charset="0"/>
              <a:sym typeface="SimSun" panose="02010600030101010101" pitchFamily="2" charset="-122"/>
            </a:endParaRPr>
          </a:p>
          <a:p>
            <a:pPr marL="1778000" lvl="2" eaLnBrk="1" hangingPunct="1">
              <a:spcBef>
                <a:spcPts val="800"/>
              </a:spcBef>
              <a:buSzPct val="171000"/>
              <a:defRPr/>
            </a:pPr>
            <a:r>
              <a:rPr lang="en-US" altLang="en-US" sz="2000" dirty="0" smtClean="0">
                <a:latin typeface="Times New Roman" panose="02020603050405020304" pitchFamily="18" charset="0"/>
                <a:sym typeface="SimSun" panose="02010600030101010101" pitchFamily="2" charset="-122"/>
              </a:rPr>
              <a:t>Intermediate - skunks, raccoons, bats</a:t>
            </a:r>
            <a:endParaRPr lang="en-US" altLang="en-US" sz="1800" dirty="0" smtClean="0">
              <a:latin typeface="Times New Roman" panose="02020603050405020304" pitchFamily="18" charset="0"/>
              <a:sym typeface="SimSun" panose="02010600030101010101" pitchFamily="2" charset="-122"/>
            </a:endParaRPr>
          </a:p>
          <a:p>
            <a:pPr marL="1778000" lvl="2" eaLnBrk="1" hangingPunct="1">
              <a:spcBef>
                <a:spcPts val="800"/>
              </a:spcBef>
              <a:buSzPct val="171000"/>
              <a:defRPr/>
            </a:pPr>
            <a:r>
              <a:rPr lang="en-US" altLang="en-US" sz="2000" dirty="0" smtClean="0">
                <a:latin typeface="Times New Roman" panose="02020603050405020304" pitchFamily="18" charset="0"/>
                <a:sym typeface="SimSun" panose="02010600030101010101" pitchFamily="2" charset="-122"/>
              </a:rPr>
              <a:t>Low - opossums</a:t>
            </a:r>
          </a:p>
          <a:p>
            <a:pPr marL="1778000" lvl="2" eaLnBrk="1" hangingPunct="1">
              <a:spcBef>
                <a:spcPts val="800"/>
              </a:spcBef>
              <a:buSzPct val="171000"/>
              <a:defRPr/>
            </a:pPr>
            <a:r>
              <a:rPr lang="en-US" altLang="en-US" sz="2000" b="1" dirty="0" smtClean="0">
                <a:solidFill>
                  <a:srgbClr val="008080"/>
                </a:solidFill>
                <a:effectLst>
                  <a:outerShdw blurRad="38100" dist="38100" dir="2700000" algn="tl">
                    <a:srgbClr val="C0C0C0"/>
                  </a:outerShdw>
                </a:effectLst>
                <a:latin typeface="Times New Roman" panose="02020603050405020304" pitchFamily="18" charset="0"/>
              </a:rPr>
              <a:t>Reptiles due to being cold blooded and birds don’t get rabies</a:t>
            </a:r>
          </a:p>
          <a:p>
            <a:pPr marL="1778000" lvl="2">
              <a:spcBef>
                <a:spcPts val="800"/>
              </a:spcBef>
              <a:buSzPct val="171000"/>
              <a:defRPr/>
            </a:pPr>
            <a:r>
              <a:rPr lang="en-US" altLang="en-US" sz="2000" dirty="0" smtClean="0">
                <a:latin typeface="Times New Roman" panose="02020603050405020304" pitchFamily="18" charset="0"/>
                <a:sym typeface="SimSun" panose="02010600030101010101" pitchFamily="2" charset="-122"/>
              </a:rPr>
              <a:t>Vampire bats can transmit virus for months</a:t>
            </a:r>
          </a:p>
          <a:p>
            <a:pPr marL="1778000" lvl="2">
              <a:spcBef>
                <a:spcPts val="800"/>
              </a:spcBef>
              <a:buSzPct val="171000"/>
              <a:defRPr/>
            </a:pPr>
            <a:r>
              <a:rPr lang="en-GB" sz="2000" dirty="0" smtClean="0">
                <a:latin typeface="Times New Roman" pitchFamily="18" charset="0"/>
                <a:cs typeface="Times New Roman" pitchFamily="18" charset="0"/>
              </a:rPr>
              <a:t>Insectivorous and frugivorous bats may also harbour and transmit virus </a:t>
            </a:r>
            <a:endParaRPr lang="en-US" altLang="en-US" sz="2000" dirty="0" smtClean="0">
              <a:latin typeface="Times New Roman" panose="02020603050405020304" pitchFamily="18" charset="0"/>
            </a:endParaRPr>
          </a:p>
          <a:p>
            <a:pPr marL="1778000" lvl="2" eaLnBrk="1" hangingPunct="1">
              <a:spcBef>
                <a:spcPts val="800"/>
              </a:spcBef>
              <a:buSzPct val="171000"/>
              <a:buNone/>
              <a:defRPr/>
            </a:pPr>
            <a:endParaRPr lang="en-US" altLang="en-US" sz="2000" b="1" dirty="0" smtClean="0">
              <a:solidFill>
                <a:srgbClr val="008080"/>
              </a:solidFill>
              <a:effectLst>
                <a:outerShdw blurRad="38100" dist="38100" dir="2700000" algn="tl">
                  <a:srgbClr val="C0C0C0"/>
                </a:outerShdw>
              </a:effectLst>
              <a:latin typeface="Times New Roman" panose="02020603050405020304" pitchFamily="18" charset="0"/>
            </a:endParaRPr>
          </a:p>
          <a:p>
            <a:pPr marL="1333500" lvl="1" eaLnBrk="1" hangingPunct="1">
              <a:defRPr/>
            </a:pPr>
            <a:r>
              <a:rPr lang="en-US" altLang="en-US" sz="2000" dirty="0" smtClean="0">
                <a:latin typeface="Times New Roman" panose="02020603050405020304" pitchFamily="18" charset="0"/>
              </a:rPr>
              <a:t>Young animals are more susceptible than adults</a:t>
            </a:r>
          </a:p>
          <a:p>
            <a:pPr marL="1333500" lvl="1" eaLnBrk="1" hangingPunct="1">
              <a:defRPr/>
            </a:pPr>
            <a:r>
              <a:rPr lang="en-US" altLang="en-US" sz="2000" dirty="0" smtClean="0">
                <a:latin typeface="Times New Roman" panose="02020603050405020304" pitchFamily="18" charset="0"/>
              </a:rPr>
              <a:t>Domestic animals most likely to be diagnosed with rabies :</a:t>
            </a:r>
          </a:p>
          <a:p>
            <a:pPr marL="1778000" lvl="2" eaLnBrk="1" hangingPunct="1">
              <a:defRPr/>
            </a:pPr>
            <a:r>
              <a:rPr lang="en-US" altLang="en-US" sz="2000" dirty="0" smtClean="0">
                <a:latin typeface="Times New Roman" panose="02020603050405020304" pitchFamily="18" charset="0"/>
              </a:rPr>
              <a:t>Dog &gt; Cow &gt; Horse/mule &gt; sheep/goat</a:t>
            </a:r>
          </a:p>
          <a:p>
            <a:pPr marL="1778000" lvl="2">
              <a:defRPr/>
            </a:pPr>
            <a:r>
              <a:rPr lang="en-US" sz="2000" dirty="0" smtClean="0">
                <a:latin typeface="Times New Roman" pitchFamily="18" charset="0"/>
                <a:cs typeface="Times New Roman" pitchFamily="18" charset="0"/>
              </a:rPr>
              <a:t>Rodents such as mice , rats, squirrels and chipmunks  may be exposed to rabies virus but  are rare source to transmit.</a:t>
            </a:r>
            <a:endParaRPr lang="en-US" altLang="en-US" sz="2000" dirty="0" smtClean="0">
              <a:latin typeface="Times New Roman" panose="02020603050405020304" pitchFamily="18" charset="0"/>
            </a:endParaRPr>
          </a:p>
          <a:p>
            <a:pPr eaLnBrk="1" hangingPunct="1">
              <a:spcBef>
                <a:spcPct val="0"/>
              </a:spcBef>
              <a:buSzPct val="171000"/>
              <a:defRPr/>
            </a:pPr>
            <a:r>
              <a:rPr lang="en-US" altLang="en-US" sz="2000" dirty="0" smtClean="0">
                <a:latin typeface="Times New Roman" panose="02020603050405020304" pitchFamily="18" charset="0"/>
                <a:sym typeface="SimSun" panose="02010600030101010101" pitchFamily="2" charset="-122"/>
              </a:rPr>
              <a:t>Virus occurs in </a:t>
            </a:r>
            <a:r>
              <a:rPr lang="en-US" altLang="en-US" sz="2000" dirty="0" smtClean="0">
                <a:solidFill>
                  <a:srgbClr val="FF0000"/>
                </a:solidFill>
                <a:latin typeface="Times New Roman" panose="02020603050405020304" pitchFamily="18" charset="0"/>
                <a:sym typeface="SimSun" panose="02010600030101010101" pitchFamily="2" charset="-122"/>
              </a:rPr>
              <a:t>saliva</a:t>
            </a:r>
            <a:r>
              <a:rPr lang="en-US" altLang="en-US" sz="2000" dirty="0" smtClean="0">
                <a:latin typeface="Times New Roman" panose="02020603050405020304" pitchFamily="18" charset="0"/>
                <a:sym typeface="SimSun" panose="02010600030101010101" pitchFamily="2" charset="-122"/>
              </a:rPr>
              <a:t>, nervous system, urine, lymph, milk</a:t>
            </a:r>
          </a:p>
        </p:txBody>
      </p:sp>
      <p:pic>
        <p:nvPicPr>
          <p:cNvPr id="18436" name="Picture 6" descr="http://t3.gstatic.com/images?q=tbn:ANd9GcTGl2Kycqcj0_hn6S9-7xZzkcQVn0cPh2m5NyrOn3riF7gRJaQF4755UQiB"/>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62763" y="1676401"/>
            <a:ext cx="1630362" cy="1143000"/>
          </a:xfrm>
          <a:prstGeom prst="rect">
            <a:avLst/>
          </a:prstGeom>
          <a:noFill/>
          <a:ln w="9525">
            <a:noFill/>
            <a:miter lim="800000"/>
            <a:headEnd/>
            <a:tailEnd/>
          </a:ln>
        </p:spPr>
      </p:pic>
      <p:pic>
        <p:nvPicPr>
          <p:cNvPr id="5" name="Picture 4"/>
          <p:cNvPicPr>
            <a:picLocks noChangeAspect="1"/>
          </p:cNvPicPr>
          <p:nvPr/>
        </p:nvPicPr>
        <p:blipFill>
          <a:blip r:embed="rId4"/>
          <a:stretch>
            <a:fillRect/>
          </a:stretch>
        </p:blipFill>
        <p:spPr>
          <a:xfrm>
            <a:off x="152400" y="0"/>
            <a:ext cx="1295400" cy="1066800"/>
          </a:xfrm>
          <a:prstGeom prst="rect">
            <a:avLst/>
          </a:prstGeom>
          <a:ln>
            <a:noFill/>
          </a:ln>
          <a:effectLst>
            <a:softEdge rad="112500"/>
          </a:effectLst>
        </p:spPr>
      </p:pic>
      <p:pic>
        <p:nvPicPr>
          <p:cNvPr id="6" name="Picture 5"/>
          <p:cNvPicPr>
            <a:picLocks noChangeAspect="1"/>
          </p:cNvPicPr>
          <p:nvPr/>
        </p:nvPicPr>
        <p:blipFill>
          <a:blip r:embed="rId5"/>
          <a:stretch>
            <a:fillRect/>
          </a:stretch>
        </p:blipFill>
        <p:spPr>
          <a:xfrm>
            <a:off x="7696199" y="0"/>
            <a:ext cx="1219201" cy="990600"/>
          </a:xfrm>
          <a:prstGeom prst="rect">
            <a:avLst/>
          </a:prstGeom>
          <a:ln>
            <a:noFill/>
          </a:ln>
          <a:effectLst>
            <a:softEdge rad="112500"/>
          </a:effectLst>
        </p:spPr>
      </p:pic>
      <p:sp>
        <p:nvSpPr>
          <p:cNvPr id="7" name="Rectangle 6"/>
          <p:cNvSpPr/>
          <p:nvPr/>
        </p:nvSpPr>
        <p:spPr>
          <a:xfrm>
            <a:off x="7315200" y="6477000"/>
            <a:ext cx="1600200" cy="2413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dirty="0" smtClean="0"/>
              <a:t>Image, Curtsey with google </a:t>
            </a:r>
            <a:endParaRPr lang="en-US" sz="9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8738"/>
                                        </p:tgtEl>
                                        <p:attrNameLst>
                                          <p:attrName>style.visibility</p:attrName>
                                        </p:attrNameLst>
                                      </p:cBhvr>
                                      <p:to>
                                        <p:strVal val="visible"/>
                                      </p:to>
                                    </p:set>
                                    <p:animEffect transition="in" filter="dissolve">
                                      <p:cBhvr>
                                        <p:cTn id="7" dur="500"/>
                                        <p:tgtEl>
                                          <p:spTgt spid="628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38"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342900" y="111124"/>
            <a:ext cx="8393113" cy="955675"/>
          </a:xfrm>
          <a:gradFill>
            <a:gsLst>
              <a:gs pos="0">
                <a:schemeClr val="accent1">
                  <a:lumMod val="20000"/>
                  <a:lumOff val="80000"/>
                </a:schemeClr>
              </a:gs>
              <a:gs pos="100000">
                <a:srgbClr val="52762D"/>
              </a:gs>
            </a:gsLst>
            <a:lin ang="5400000" scaled="0"/>
          </a:gradFill>
        </p:spPr>
        <p:txBody>
          <a:bodyPr>
            <a:normAutofit/>
          </a:bodyPr>
          <a:lstStyle/>
          <a:p>
            <a:pPr eaLnBrk="1" hangingPunct="1">
              <a:defRPr/>
            </a:pPr>
            <a:r>
              <a:rPr lang="en-IN" altLang="en-US" noProof="1" smtClean="0">
                <a:solidFill>
                  <a:srgbClr val="800000"/>
                </a:solidFill>
              </a:rPr>
              <a:t>                     </a:t>
            </a:r>
            <a:r>
              <a:rPr lang="en-US" altLang="en-US" sz="3200" b="1" noProof="1" smtClean="0">
                <a:solidFill>
                  <a:srgbClr val="800000"/>
                </a:solidFill>
                <a:latin typeface="Times New Roman" panose="02020603050405020304" pitchFamily="18" charset="0"/>
              </a:rPr>
              <a:t>Transmission</a:t>
            </a:r>
            <a:endParaRPr lang="en-IN" altLang="en-US" sz="3200" b="1" noProof="1">
              <a:latin typeface="Times New Roman" panose="02020603050405020304" pitchFamily="18" charset="0"/>
            </a:endParaRPr>
          </a:p>
        </p:txBody>
      </p:sp>
      <p:sp>
        <p:nvSpPr>
          <p:cNvPr id="3" name="Content Placeholder 2"/>
          <p:cNvSpPr>
            <a:spLocks noGrp="1"/>
          </p:cNvSpPr>
          <p:nvPr>
            <p:ph idx="1"/>
          </p:nvPr>
        </p:nvSpPr>
        <p:spPr>
          <a:xfrm>
            <a:off x="190500" y="1219200"/>
            <a:ext cx="8915400" cy="5518150"/>
          </a:xfrm>
        </p:spPr>
        <p:txBody>
          <a:bodyPr>
            <a:normAutofit fontScale="85000" lnSpcReduction="20000"/>
          </a:bodyPr>
          <a:lstStyle/>
          <a:p>
            <a:pPr eaLnBrk="1" hangingPunct="1">
              <a:defRPr/>
            </a:pPr>
            <a:r>
              <a:rPr sz="2200" noProof="1" smtClean="0">
                <a:latin typeface="Times New Roman" pitchFamily="18" charset="0"/>
                <a:cs typeface="Times New Roman" pitchFamily="18" charset="0"/>
                <a:sym typeface="+mn-ea"/>
              </a:rPr>
              <a:t>The </a:t>
            </a:r>
            <a:r>
              <a:rPr sz="2200" noProof="1">
                <a:latin typeface="Times New Roman" pitchFamily="18" charset="0"/>
                <a:cs typeface="Times New Roman" pitchFamily="18" charset="0"/>
                <a:sym typeface="+mn-ea"/>
              </a:rPr>
              <a:t>virus is typically transmitted </a:t>
            </a:r>
            <a:r>
              <a:rPr sz="2200" b="1" noProof="1">
                <a:solidFill>
                  <a:srgbClr val="008080"/>
                </a:solidFill>
                <a:effectLst>
                  <a:outerShdw blurRad="38100" dist="38100" dir="2700000">
                    <a:srgbClr val="000000"/>
                  </a:outerShdw>
                </a:effectLst>
                <a:latin typeface="Times New Roman" pitchFamily="18" charset="0"/>
                <a:cs typeface="Times New Roman" pitchFamily="18" charset="0"/>
                <a:sym typeface="+mn-ea"/>
              </a:rPr>
              <a:t> by bites </a:t>
            </a:r>
            <a:r>
              <a:rPr lang="en-US" sz="2200" b="1" noProof="1" smtClean="0">
                <a:solidFill>
                  <a:srgbClr val="008080"/>
                </a:solidFill>
                <a:effectLst>
                  <a:outerShdw blurRad="38100" dist="38100" dir="2700000">
                    <a:srgbClr val="000000"/>
                  </a:outerShdw>
                </a:effectLst>
                <a:latin typeface="Times New Roman" pitchFamily="18" charset="0"/>
                <a:cs typeface="Times New Roman" pitchFamily="18" charset="0"/>
                <a:sym typeface="+mn-ea"/>
              </a:rPr>
              <a:t>wound </a:t>
            </a:r>
            <a:r>
              <a:rPr sz="2200" b="1" noProof="1" smtClean="0">
                <a:solidFill>
                  <a:srgbClr val="008080"/>
                </a:solidFill>
                <a:effectLst>
                  <a:outerShdw blurRad="38100" dist="38100" dir="2700000">
                    <a:srgbClr val="000000"/>
                  </a:outerShdw>
                </a:effectLst>
                <a:latin typeface="Times New Roman" pitchFamily="18" charset="0"/>
                <a:cs typeface="Times New Roman" pitchFamily="18" charset="0"/>
                <a:sym typeface="+mn-ea"/>
              </a:rPr>
              <a:t>or </a:t>
            </a:r>
            <a:r>
              <a:rPr sz="2200" b="1" noProof="1">
                <a:solidFill>
                  <a:srgbClr val="008080"/>
                </a:solidFill>
                <a:effectLst>
                  <a:outerShdw blurRad="38100" dist="38100" dir="2700000">
                    <a:srgbClr val="000000"/>
                  </a:outerShdw>
                </a:effectLst>
                <a:latin typeface="Times New Roman" pitchFamily="18" charset="0"/>
                <a:cs typeface="Times New Roman" pitchFamily="18" charset="0"/>
                <a:sym typeface="+mn-ea"/>
              </a:rPr>
              <a:t>contact of infected saliva with mucous membranes</a:t>
            </a:r>
            <a:r>
              <a:rPr sz="2200" noProof="1">
                <a:latin typeface="Times New Roman" pitchFamily="18" charset="0"/>
                <a:cs typeface="Times New Roman" pitchFamily="18" charset="0"/>
                <a:sym typeface="+mn-ea"/>
              </a:rPr>
              <a:t> (eyes, mouth, etc</a:t>
            </a:r>
            <a:r>
              <a:rPr sz="2200" noProof="1" smtClean="0">
                <a:latin typeface="Times New Roman" pitchFamily="18" charset="0"/>
                <a:cs typeface="Times New Roman" pitchFamily="18" charset="0"/>
                <a:sym typeface="+mn-ea"/>
              </a:rPr>
              <a:t>)</a:t>
            </a:r>
            <a:endParaRPr lang="en-US" sz="2200" noProof="1" smtClean="0">
              <a:latin typeface="Times New Roman" pitchFamily="18" charset="0"/>
              <a:cs typeface="Times New Roman" pitchFamily="18" charset="0"/>
              <a:sym typeface="+mn-ea"/>
            </a:endParaRPr>
          </a:p>
          <a:p>
            <a:pPr eaLnBrk="1" hangingPunct="1">
              <a:defRPr/>
            </a:pPr>
            <a:r>
              <a:rPr lang="en-US" sz="2200" dirty="0">
                <a:latin typeface="Times New Roman" pitchFamily="18" charset="0"/>
                <a:cs typeface="Times New Roman" pitchFamily="18" charset="0"/>
              </a:rPr>
              <a:t>The virus cannot infiltrate intact </a:t>
            </a:r>
            <a:r>
              <a:rPr lang="en-US" sz="2200" dirty="0" smtClean="0">
                <a:latin typeface="Times New Roman" pitchFamily="18" charset="0"/>
                <a:cs typeface="Times New Roman" pitchFamily="18" charset="0"/>
              </a:rPr>
              <a:t>skin</a:t>
            </a:r>
            <a:endParaRPr sz="2200" noProof="1">
              <a:latin typeface="Times New Roman" pitchFamily="18" charset="0"/>
              <a:cs typeface="Times New Roman" pitchFamily="18" charset="0"/>
              <a:sym typeface="+mn-ea"/>
            </a:endParaRPr>
          </a:p>
          <a:p>
            <a:pPr lvl="1" eaLnBrk="1" hangingPunct="1">
              <a:defRPr/>
            </a:pPr>
            <a:r>
              <a:rPr sz="2200" noProof="1">
                <a:latin typeface="Times New Roman" pitchFamily="18" charset="0"/>
                <a:cs typeface="Times New Roman" pitchFamily="18" charset="0"/>
                <a:sym typeface="+mn-ea"/>
              </a:rPr>
              <a:t>Saliva becomes non-infectious when it dries</a:t>
            </a:r>
          </a:p>
          <a:p>
            <a:pPr lvl="1" eaLnBrk="1" hangingPunct="1">
              <a:defRPr/>
            </a:pPr>
            <a:r>
              <a:rPr sz="2200" noProof="1">
                <a:latin typeface="Times New Roman" pitchFamily="18" charset="0"/>
                <a:cs typeface="Times New Roman" pitchFamily="18" charset="0"/>
                <a:sym typeface="+mn-ea"/>
              </a:rPr>
              <a:t>People have been infected by aerosol in bat caves</a:t>
            </a:r>
          </a:p>
          <a:p>
            <a:pPr marL="1333500" lvl="1" eaLnBrk="1" hangingPunct="1">
              <a:spcBef>
                <a:spcPts val="800"/>
              </a:spcBef>
              <a:buSzPct val="171000"/>
              <a:defRPr/>
            </a:pPr>
            <a:r>
              <a:rPr sz="2200" noProof="1" smtClean="0">
                <a:latin typeface="Times New Roman" pitchFamily="18" charset="0"/>
                <a:cs typeface="Times New Roman" pitchFamily="18" charset="0"/>
                <a:sym typeface="+mn-ea"/>
              </a:rPr>
              <a:t>Requires several weeks for infection to become apparent</a:t>
            </a:r>
            <a:endParaRPr sz="2200" noProof="1" smtClean="0">
              <a:latin typeface="Times New Roman" pitchFamily="18" charset="0"/>
              <a:ea typeface="ヒラギノ角ゴ ProN W3" charset="78"/>
              <a:cs typeface="Times New Roman" pitchFamily="18" charset="0"/>
              <a:sym typeface="+mn-ea"/>
            </a:endParaRPr>
          </a:p>
          <a:p>
            <a:pPr marL="1333500" lvl="1">
              <a:spcBef>
                <a:spcPts val="800"/>
              </a:spcBef>
              <a:buSzPct val="171000"/>
              <a:defRPr/>
            </a:pPr>
            <a:r>
              <a:rPr sz="2200" noProof="1" smtClean="0">
                <a:latin typeface="Times New Roman" pitchFamily="18" charset="0"/>
                <a:cs typeface="Times New Roman" pitchFamily="18" charset="0"/>
                <a:sym typeface="+mn-ea"/>
              </a:rPr>
              <a:t>Replication in </a:t>
            </a:r>
            <a:r>
              <a:rPr sz="2200" noProof="1" smtClean="0">
                <a:solidFill>
                  <a:srgbClr val="FF0000"/>
                </a:solidFill>
                <a:latin typeface="Times New Roman" pitchFamily="18" charset="0"/>
                <a:cs typeface="Times New Roman" pitchFamily="18" charset="0"/>
                <a:sym typeface="+mn-ea"/>
              </a:rPr>
              <a:t>muscle </a:t>
            </a:r>
            <a:r>
              <a:rPr lang="en-GB" sz="2200" dirty="0" smtClean="0">
                <a:latin typeface="Times New Roman" pitchFamily="18" charset="0"/>
                <a:cs typeface="Times New Roman" pitchFamily="18" charset="0"/>
              </a:rPr>
              <a:t>in </a:t>
            </a:r>
            <a:r>
              <a:rPr lang="en-GB" sz="2200" dirty="0" err="1" smtClean="0">
                <a:latin typeface="Times New Roman" pitchFamily="18" charset="0"/>
                <a:cs typeface="Times New Roman" pitchFamily="18" charset="0"/>
              </a:rPr>
              <a:t>myocytes</a:t>
            </a:r>
            <a:r>
              <a:rPr lang="en-GB" sz="2200" dirty="0" smtClean="0">
                <a:latin typeface="Times New Roman" pitchFamily="18" charset="0"/>
                <a:cs typeface="Times New Roman" pitchFamily="18" charset="0"/>
              </a:rPr>
              <a:t> </a:t>
            </a:r>
            <a:r>
              <a:rPr sz="2200" noProof="1" smtClean="0">
                <a:solidFill>
                  <a:srgbClr val="FF0000"/>
                </a:solidFill>
                <a:latin typeface="Times New Roman" pitchFamily="18" charset="0"/>
                <a:cs typeface="Times New Roman" pitchFamily="18" charset="0"/>
                <a:sym typeface="+mn-ea"/>
              </a:rPr>
              <a:t>and connective tissues</a:t>
            </a:r>
            <a:r>
              <a:rPr sz="2200" noProof="1" smtClean="0">
                <a:latin typeface="Times New Roman" pitchFamily="18" charset="0"/>
                <a:cs typeface="Times New Roman" pitchFamily="18" charset="0"/>
                <a:sym typeface="+mn-ea"/>
              </a:rPr>
              <a:t> at site of inoculation</a:t>
            </a:r>
            <a:r>
              <a:rPr lang="en-US" sz="2200" noProof="1" smtClean="0">
                <a:latin typeface="Times New Roman" pitchFamily="18" charset="0"/>
                <a:cs typeface="Times New Roman" pitchFamily="18" charset="0"/>
                <a:sym typeface="+mn-ea"/>
              </a:rPr>
              <a:t> </a:t>
            </a:r>
            <a:r>
              <a:rPr lang="en-GB" sz="2200" dirty="0" smtClean="0">
                <a:latin typeface="Times New Roman" pitchFamily="18" charset="0"/>
                <a:cs typeface="Times New Roman" pitchFamily="18" charset="0"/>
              </a:rPr>
              <a:t>and shed into extracellular spaces.</a:t>
            </a:r>
          </a:p>
          <a:p>
            <a:pPr marL="1333500" lvl="1">
              <a:spcBef>
                <a:spcPts val="800"/>
              </a:spcBef>
              <a:buSzPct val="171000"/>
              <a:defRPr/>
            </a:pPr>
            <a:r>
              <a:rPr lang="en-IN" sz="2200" noProof="1" smtClean="0">
                <a:latin typeface="Times New Roman" pitchFamily="18" charset="0"/>
                <a:cs typeface="Times New Roman" pitchFamily="18" charset="0"/>
                <a:sym typeface="+mn-ea"/>
              </a:rPr>
              <a:t>Enters </a:t>
            </a:r>
            <a:r>
              <a:rPr lang="en-IN" sz="2200" noProof="1" smtClean="0">
                <a:solidFill>
                  <a:srgbClr val="FF0000"/>
                </a:solidFill>
                <a:latin typeface="Times New Roman" pitchFamily="18" charset="0"/>
                <a:cs typeface="Times New Roman" pitchFamily="18" charset="0"/>
                <a:sym typeface="+mn-ea"/>
              </a:rPr>
              <a:t>peripheral nervous system</a:t>
            </a:r>
            <a:r>
              <a:rPr lang="en-IN" sz="2200" noProof="1" smtClean="0">
                <a:latin typeface="Times New Roman" pitchFamily="18" charset="0"/>
                <a:cs typeface="Times New Roman" pitchFamily="18" charset="0"/>
                <a:sym typeface="+mn-ea"/>
              </a:rPr>
              <a:t> at </a:t>
            </a:r>
            <a:r>
              <a:rPr lang="en-IN" sz="2200" noProof="1" smtClean="0">
                <a:solidFill>
                  <a:srgbClr val="FF0000"/>
                </a:solidFill>
                <a:latin typeface="Times New Roman" pitchFamily="18" charset="0"/>
                <a:cs typeface="Times New Roman" pitchFamily="18" charset="0"/>
                <a:sym typeface="+mn-ea"/>
              </a:rPr>
              <a:t>neuromuscular junctions</a:t>
            </a:r>
            <a:endParaRPr lang="en-IN" sz="2200" noProof="1" smtClean="0">
              <a:solidFill>
                <a:srgbClr val="FF0000"/>
              </a:solidFill>
              <a:latin typeface="Times New Roman" pitchFamily="18" charset="0"/>
              <a:ea typeface="ヒラギノ角ゴ ProN W3" charset="78"/>
              <a:cs typeface="Times New Roman" pitchFamily="18" charset="0"/>
              <a:sym typeface="+mn-ea"/>
            </a:endParaRPr>
          </a:p>
          <a:p>
            <a:pPr marL="1333500" lvl="1">
              <a:spcBef>
                <a:spcPts val="800"/>
              </a:spcBef>
              <a:buSzPct val="171000"/>
              <a:defRPr/>
            </a:pPr>
            <a:r>
              <a:rPr lang="en-IN" sz="2200" noProof="1" smtClean="0">
                <a:latin typeface="Times New Roman" pitchFamily="18" charset="0"/>
                <a:cs typeface="Times New Roman" pitchFamily="18" charset="0"/>
                <a:sym typeface="+mn-ea"/>
              </a:rPr>
              <a:t>Spreads up the peripheral nerves to the </a:t>
            </a:r>
            <a:r>
              <a:rPr lang="en-IN" sz="2200" noProof="1" smtClean="0">
                <a:solidFill>
                  <a:srgbClr val="FF0000"/>
                </a:solidFill>
                <a:latin typeface="Times New Roman" pitchFamily="18" charset="0"/>
                <a:cs typeface="Times New Roman" pitchFamily="18" charset="0"/>
                <a:sym typeface="+mn-ea"/>
              </a:rPr>
              <a:t>central nervous system</a:t>
            </a:r>
            <a:endParaRPr lang="en-GB" sz="2200" dirty="0" smtClean="0">
              <a:latin typeface="Times New Roman" pitchFamily="18" charset="0"/>
              <a:cs typeface="Times New Roman" pitchFamily="18" charset="0"/>
            </a:endParaRPr>
          </a:p>
          <a:p>
            <a:pPr marL="1333500" lvl="1">
              <a:spcBef>
                <a:spcPts val="800"/>
              </a:spcBef>
              <a:buSzPct val="171000"/>
              <a:defRPr/>
            </a:pPr>
            <a:r>
              <a:rPr lang="en-GB" sz="2200" dirty="0" smtClean="0">
                <a:latin typeface="Times New Roman" pitchFamily="18" charset="0"/>
                <a:cs typeface="Times New Roman" pitchFamily="18" charset="0"/>
              </a:rPr>
              <a:t>Entering peripheral or cranial nerves, progress to axons then enter spinal or cranial ganglia</a:t>
            </a:r>
            <a:endParaRPr lang="en-US" sz="2200" dirty="0" smtClean="0">
              <a:latin typeface="Times New Roman" pitchFamily="18" charset="0"/>
              <a:cs typeface="Times New Roman" pitchFamily="18" charset="0"/>
            </a:endParaRPr>
          </a:p>
          <a:p>
            <a:pPr marL="1333500" lvl="1">
              <a:spcBef>
                <a:spcPts val="800"/>
              </a:spcBef>
              <a:buSzPct val="171000"/>
              <a:defRPr/>
            </a:pPr>
            <a:r>
              <a:rPr lang="en-GB" sz="2200" dirty="0" smtClean="0">
                <a:latin typeface="Times New Roman" pitchFamily="18" charset="0"/>
                <a:cs typeface="Times New Roman" pitchFamily="18" charset="0"/>
              </a:rPr>
              <a:t>Virus replicates rapidly in ganglion and spread throughout the CNS</a:t>
            </a:r>
            <a:endParaRPr lang="en-US" sz="2200" dirty="0" smtClean="0">
              <a:latin typeface="Times New Roman" pitchFamily="18" charset="0"/>
              <a:cs typeface="Times New Roman" pitchFamily="18" charset="0"/>
            </a:endParaRPr>
          </a:p>
          <a:p>
            <a:pPr marL="1333500" lvl="1">
              <a:spcBef>
                <a:spcPts val="800"/>
              </a:spcBef>
              <a:buSzPct val="171000"/>
              <a:defRPr/>
            </a:pPr>
            <a:r>
              <a:rPr lang="en-GB" sz="2200" dirty="0" smtClean="0">
                <a:latin typeface="Times New Roman" pitchFamily="18" charset="0"/>
                <a:cs typeface="Times New Roman" pitchFamily="18" charset="0"/>
              </a:rPr>
              <a:t>Virus spread centrifugally by nerves throughout the body including the salivary glands</a:t>
            </a:r>
            <a:endParaRPr sz="2200" noProof="1" smtClean="0">
              <a:latin typeface="Times New Roman" pitchFamily="18" charset="0"/>
              <a:ea typeface="ヒラギノ角ゴ ProN W3" charset="78"/>
              <a:cs typeface="Times New Roman" pitchFamily="18" charset="0"/>
              <a:sym typeface="+mn-ea"/>
            </a:endParaRPr>
          </a:p>
          <a:p>
            <a:pPr marL="1333500" lvl="1" eaLnBrk="1" hangingPunct="1">
              <a:spcBef>
                <a:spcPts val="800"/>
              </a:spcBef>
              <a:buSzPct val="171000"/>
              <a:defRPr/>
            </a:pPr>
            <a:r>
              <a:rPr sz="2200" noProof="1" smtClean="0">
                <a:latin typeface="Times New Roman" pitchFamily="18" charset="0"/>
                <a:cs typeface="Times New Roman" pitchFamily="18" charset="0"/>
                <a:sym typeface="+mn-ea"/>
              </a:rPr>
              <a:t>Encephalitis </a:t>
            </a:r>
            <a:endParaRPr sz="2200" noProof="1" smtClean="0">
              <a:latin typeface="Times New Roman" pitchFamily="18" charset="0"/>
              <a:ea typeface="ヒラギノ角ゴ ProN W3" charset="78"/>
              <a:cs typeface="Times New Roman" pitchFamily="18" charset="0"/>
              <a:sym typeface="+mn-ea"/>
            </a:endParaRPr>
          </a:p>
          <a:p>
            <a:pPr marL="1333500" lvl="1" eaLnBrk="1" hangingPunct="1">
              <a:spcBef>
                <a:spcPts val="800"/>
              </a:spcBef>
              <a:buSzPct val="171000"/>
              <a:defRPr/>
            </a:pPr>
            <a:r>
              <a:rPr sz="2200" noProof="1" smtClean="0">
                <a:latin typeface="Times New Roman" pitchFamily="18" charset="0"/>
                <a:cs typeface="Times New Roman" pitchFamily="18" charset="0"/>
                <a:sym typeface="+mn-ea"/>
              </a:rPr>
              <a:t>Virus grows to high titers in the</a:t>
            </a:r>
            <a:r>
              <a:rPr sz="2200" noProof="1" smtClean="0">
                <a:solidFill>
                  <a:srgbClr val="FF0000"/>
                </a:solidFill>
                <a:latin typeface="Times New Roman" pitchFamily="18" charset="0"/>
                <a:cs typeface="Times New Roman" pitchFamily="18" charset="0"/>
                <a:sym typeface="+mn-ea"/>
              </a:rPr>
              <a:t> salivary glands</a:t>
            </a:r>
            <a:endParaRPr sz="2200" noProof="1" smtClean="0">
              <a:latin typeface="Times New Roman" pitchFamily="18" charset="0"/>
              <a:ea typeface="ヒラギノ角ゴ ProN W3" charset="78"/>
              <a:cs typeface="Times New Roman" pitchFamily="18" charset="0"/>
              <a:sym typeface="+mn-ea"/>
            </a:endParaRPr>
          </a:p>
          <a:p>
            <a:pPr marL="1333500" lvl="1" eaLnBrk="1" hangingPunct="1">
              <a:spcBef>
                <a:spcPts val="800"/>
              </a:spcBef>
              <a:buSzPct val="171000"/>
              <a:defRPr/>
            </a:pPr>
            <a:r>
              <a:rPr sz="2200" noProof="1" smtClean="0">
                <a:solidFill>
                  <a:srgbClr val="FF0000"/>
                </a:solidFill>
                <a:latin typeface="Times New Roman" pitchFamily="18" charset="0"/>
                <a:cs typeface="Times New Roman" pitchFamily="18" charset="0"/>
                <a:sym typeface="+mn-ea"/>
              </a:rPr>
              <a:t>Negri bodies </a:t>
            </a:r>
            <a:r>
              <a:rPr sz="2200" noProof="1" smtClean="0">
                <a:latin typeface="Times New Roman" pitchFamily="18" charset="0"/>
                <a:cs typeface="Times New Roman" pitchFamily="18" charset="0"/>
                <a:sym typeface="+mn-ea"/>
              </a:rPr>
              <a:t>appear in neuron cell bodies</a:t>
            </a:r>
            <a:endParaRPr lang="en-US" sz="2200" noProof="1" smtClean="0">
              <a:latin typeface="Times New Roman" pitchFamily="18" charset="0"/>
              <a:cs typeface="Times New Roman" pitchFamily="18" charset="0"/>
              <a:sym typeface="+mn-ea"/>
            </a:endParaRPr>
          </a:p>
          <a:p>
            <a:pPr lvl="1" eaLnBrk="1" hangingPunct="1">
              <a:defRPr/>
            </a:pPr>
            <a:endParaRPr sz="2200" noProof="1">
              <a:latin typeface="Times New Roman" pitchFamily="18" charset="0"/>
              <a:cs typeface="Times New Roman" pitchFamily="18" charset="0"/>
              <a:sym typeface="+mn-ea"/>
            </a:endParaRPr>
          </a:p>
          <a:p>
            <a:pPr eaLnBrk="1" hangingPunct="1">
              <a:defRPr/>
            </a:pPr>
            <a:endParaRPr lang="en-IN" altLang="en-US" sz="2000" noProof="1">
              <a:latin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342900" y="111124"/>
            <a:ext cx="8393113" cy="955675"/>
          </a:xfrm>
          <a:gradFill>
            <a:gsLst>
              <a:gs pos="0">
                <a:schemeClr val="accent1">
                  <a:lumMod val="20000"/>
                  <a:lumOff val="80000"/>
                </a:schemeClr>
              </a:gs>
              <a:gs pos="100000">
                <a:srgbClr val="52762D"/>
              </a:gs>
            </a:gsLst>
            <a:lin ang="5400000" scaled="0"/>
          </a:gradFill>
        </p:spPr>
        <p:txBody>
          <a:bodyPr>
            <a:normAutofit fontScale="90000"/>
          </a:bodyPr>
          <a:lstStyle/>
          <a:p>
            <a:pPr algn="ctr">
              <a:defRPr/>
            </a:pPr>
            <a:r>
              <a:rPr lang="en-IN" altLang="en-US" noProof="1" smtClean="0">
                <a:solidFill>
                  <a:srgbClr val="800000"/>
                </a:solidFill>
              </a:rPr>
              <a:t>                    </a:t>
            </a:r>
            <a:br>
              <a:rPr lang="en-IN" altLang="en-US" noProof="1" smtClean="0">
                <a:solidFill>
                  <a:srgbClr val="800000"/>
                </a:solidFill>
              </a:rPr>
            </a:br>
            <a:r>
              <a:rPr lang="en-IN" altLang="en-US" noProof="1" smtClean="0">
                <a:solidFill>
                  <a:srgbClr val="800000"/>
                </a:solidFill>
              </a:rPr>
              <a:t> </a:t>
            </a:r>
            <a:br>
              <a:rPr lang="en-IN" altLang="en-US" noProof="1" smtClean="0">
                <a:solidFill>
                  <a:srgbClr val="800000"/>
                </a:solidFill>
              </a:rPr>
            </a:br>
            <a:r>
              <a:rPr lang="en-IN" altLang="en-US" noProof="1" smtClean="0">
                <a:solidFill>
                  <a:srgbClr val="800000"/>
                </a:solidFill>
              </a:rPr>
              <a:t/>
            </a:r>
            <a:br>
              <a:rPr lang="en-IN" altLang="en-US" noProof="1" smtClean="0">
                <a:solidFill>
                  <a:srgbClr val="800000"/>
                </a:solidFill>
              </a:rPr>
            </a:br>
            <a:r>
              <a:rPr lang="en-IN" altLang="en-US" noProof="1" smtClean="0">
                <a:solidFill>
                  <a:srgbClr val="800000"/>
                </a:solidFill>
              </a:rPr>
              <a:t/>
            </a:r>
            <a:br>
              <a:rPr lang="en-IN" altLang="en-US" noProof="1" smtClean="0">
                <a:solidFill>
                  <a:srgbClr val="800000"/>
                </a:solidFill>
              </a:rPr>
            </a:br>
            <a:r>
              <a:rPr lang="en-IN" altLang="en-US" noProof="1" smtClean="0">
                <a:solidFill>
                  <a:srgbClr val="800000"/>
                </a:solidFill>
              </a:rPr>
              <a:t/>
            </a:r>
            <a:br>
              <a:rPr lang="en-IN" altLang="en-US" noProof="1" smtClean="0">
                <a:solidFill>
                  <a:srgbClr val="800000"/>
                </a:solidFill>
              </a:rPr>
            </a:br>
            <a:r>
              <a:rPr lang="en-GB" altLang="en-US" sz="3600" b="1" noProof="1" smtClean="0">
                <a:solidFill>
                  <a:srgbClr val="C00000"/>
                </a:solidFill>
                <a:latin typeface="Times New Roman" pitchFamily="18" charset="0"/>
                <a:cs typeface="Times New Roman" pitchFamily="18" charset="0"/>
              </a:rPr>
              <a:t>Symptoms</a:t>
            </a:r>
            <a:r>
              <a:rPr lang="en-GB" sz="3600" b="1" dirty="0" smtClean="0">
                <a:solidFill>
                  <a:srgbClr val="C00000"/>
                </a:solidFill>
                <a:latin typeface="Times New Roman" pitchFamily="18" charset="0"/>
                <a:cs typeface="Times New Roman" pitchFamily="18" charset="0"/>
              </a:rPr>
              <a:t> </a:t>
            </a:r>
            <a:br>
              <a:rPr lang="en-GB" sz="3600" b="1" dirty="0" smtClean="0">
                <a:solidFill>
                  <a:srgbClr val="C00000"/>
                </a:solidFill>
                <a:latin typeface="Times New Roman" pitchFamily="18" charset="0"/>
                <a:cs typeface="Times New Roman" pitchFamily="18" charset="0"/>
              </a:rPr>
            </a:br>
            <a:endParaRPr lang="en-IN" altLang="en-US" sz="3600" b="1" noProof="1">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90500" y="1219200"/>
            <a:ext cx="8915400" cy="5518150"/>
          </a:xfrm>
        </p:spPr>
        <p:txBody>
          <a:bodyPr>
            <a:normAutofit lnSpcReduction="10000"/>
          </a:bodyPr>
          <a:lstStyle/>
          <a:p>
            <a:pPr eaLnBrk="1" hangingPunct="1">
              <a:defRPr/>
            </a:pPr>
            <a:r>
              <a:rPr lang="en-GB" sz="2200" dirty="0" smtClean="0">
                <a:latin typeface="Times New Roman" pitchFamily="18" charset="0"/>
                <a:cs typeface="Times New Roman" pitchFamily="18" charset="0"/>
              </a:rPr>
              <a:t>Dumb or the furious form</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In dumb form the animals falls into a stupor and has a peculiar staring expression</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Paralysis of the mastication muscles </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In furious form animal goes into rages, biting and slashing at any moving objects or even inanimate objects</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Champing of jaws, excessive salivation </a:t>
            </a:r>
            <a:endParaRPr lang="en-US" sz="2200" dirty="0" smtClean="0">
              <a:latin typeface="Times New Roman" pitchFamily="18" charset="0"/>
              <a:cs typeface="Times New Roman" pitchFamily="18" charset="0"/>
            </a:endParaRPr>
          </a:p>
          <a:p>
            <a:pPr eaLnBrk="1" hangingPunct="1">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Paralysis may follow either the furious or dumb form</a:t>
            </a:r>
            <a:endParaRPr lang="en-US" sz="2200" dirty="0" smtClean="0">
              <a:latin typeface="Times New Roman" pitchFamily="18" charset="0"/>
              <a:cs typeface="Times New Roman" pitchFamily="18" charset="0"/>
            </a:endParaRPr>
          </a:p>
          <a:p>
            <a:pPr eaLnBrk="1" hangingPunct="1">
              <a:buNone/>
              <a:defRPr/>
            </a:pPr>
            <a:endParaRPr lang="en-GB" sz="2200" dirty="0" smtClean="0">
              <a:latin typeface="Times New Roman" pitchFamily="18" charset="0"/>
              <a:cs typeface="Times New Roman" pitchFamily="18" charset="0"/>
            </a:endParaRPr>
          </a:p>
          <a:p>
            <a:pPr eaLnBrk="1" hangingPunct="1">
              <a:defRPr/>
            </a:pPr>
            <a:r>
              <a:rPr lang="en-GB" sz="2200" dirty="0" smtClean="0">
                <a:latin typeface="Times New Roman" pitchFamily="18" charset="0"/>
                <a:cs typeface="Times New Roman" pitchFamily="18" charset="0"/>
              </a:rPr>
              <a:t>Death occurs within 10 days of the 1st symptom</a:t>
            </a:r>
            <a:r>
              <a:rPr lang="en-US" sz="2200" dirty="0" smtClean="0">
                <a:latin typeface="Times New Roman" pitchFamily="18" charset="0"/>
                <a:cs typeface="Times New Roman" pitchFamily="18" charset="0"/>
              </a:rPr>
              <a:t> </a:t>
            </a:r>
          </a:p>
          <a:p>
            <a:pPr eaLnBrk="1" hangingPunct="1">
              <a:defRPr/>
            </a:pPr>
            <a:endParaRPr lang="en-GB" sz="2200" dirty="0" smtClean="0">
              <a:latin typeface="Times New Roman" pitchFamily="18" charset="0"/>
              <a:cs typeface="Times New Roman" pitchFamily="18" charset="0"/>
            </a:endParaRPr>
          </a:p>
          <a:p>
            <a:pPr eaLnBrk="1" hangingPunct="1">
              <a:defRPr/>
            </a:pPr>
            <a:endParaRPr lang="en-US" sz="2400" noProof="1" smtClean="0">
              <a:latin typeface="Times New Roman" panose="02020603050405020304" pitchFamily="18" charset="0"/>
              <a:sym typeface="+mn-ea"/>
            </a:endParaRPr>
          </a:p>
          <a:p>
            <a:pPr lvl="1" eaLnBrk="1" hangingPunct="1">
              <a:defRPr/>
            </a:pPr>
            <a:endParaRPr sz="2000" noProof="1">
              <a:latin typeface="Times New Roman" panose="02020603050405020304" pitchFamily="18" charset="0"/>
              <a:sym typeface="+mn-ea"/>
            </a:endParaRPr>
          </a:p>
          <a:p>
            <a:pPr eaLnBrk="1" hangingPunct="1">
              <a:defRPr/>
            </a:pPr>
            <a:endParaRPr lang="en-IN" altLang="en-US" sz="2000" noProof="1">
              <a:latin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52400" y="0"/>
            <a:ext cx="1295400" cy="1066800"/>
          </a:xfrm>
          <a:prstGeom prst="rect">
            <a:avLst/>
          </a:prstGeom>
          <a:ln>
            <a:noFill/>
          </a:ln>
          <a:effectLst>
            <a:softEdge rad="112500"/>
          </a:effectLst>
        </p:spPr>
      </p:pic>
      <p:pic>
        <p:nvPicPr>
          <p:cNvPr id="5" name="Picture 4"/>
          <p:cNvPicPr>
            <a:picLocks noChangeAspect="1"/>
          </p:cNvPicPr>
          <p:nvPr/>
        </p:nvPicPr>
        <p:blipFill>
          <a:blip r:embed="rId3"/>
          <a:stretch>
            <a:fillRect/>
          </a:stretch>
        </p:blipFill>
        <p:spPr>
          <a:xfrm>
            <a:off x="7696199" y="0"/>
            <a:ext cx="1219201" cy="99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1086</TotalTime>
  <Words>1704</Words>
  <Application>Microsoft Office PowerPoint</Application>
  <PresentationFormat>On-screen Show (4:3)</PresentationFormat>
  <Paragraphs>273</Paragraphs>
  <Slides>24</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SimSun</vt:lpstr>
      <vt:lpstr>Arial</vt:lpstr>
      <vt:lpstr>Calibri</vt:lpstr>
      <vt:lpstr>Comic Sans MS</vt:lpstr>
      <vt:lpstr>Constantia</vt:lpstr>
      <vt:lpstr>Mangal</vt:lpstr>
      <vt:lpstr>Times New Roman</vt:lpstr>
      <vt:lpstr>Wingdings</vt:lpstr>
      <vt:lpstr>Wingdings 2</vt:lpstr>
      <vt:lpstr>ヒラギノ角ゴ ProN W3</vt:lpstr>
      <vt:lpstr>Flow</vt:lpstr>
      <vt:lpstr>Rabies </vt:lpstr>
      <vt:lpstr>Introduction</vt:lpstr>
      <vt:lpstr>                       ETIOLOGY</vt:lpstr>
      <vt:lpstr>  ETIOLOGY</vt:lpstr>
      <vt:lpstr>Features of Virus</vt:lpstr>
      <vt:lpstr>Epidemiology</vt:lpstr>
      <vt:lpstr>  Rabies Transmission</vt:lpstr>
      <vt:lpstr>                     Transmission</vt:lpstr>
      <vt:lpstr>                          Symptoms  </vt:lpstr>
      <vt:lpstr>                          Symptoms  </vt:lpstr>
      <vt:lpstr>PowerPoint Presentation</vt:lpstr>
      <vt:lpstr>                       CLINICAL SIGNS</vt:lpstr>
      <vt:lpstr>PowerPoint Presentation</vt:lpstr>
      <vt:lpstr>PowerPoint Presentation</vt:lpstr>
      <vt:lpstr>                       LESIONS</vt:lpstr>
      <vt:lpstr>Sample to be collected</vt:lpstr>
      <vt:lpstr>                       DIAGNOSIS</vt:lpstr>
      <vt:lpstr>                      TREATMENT</vt:lpstr>
      <vt:lpstr>             Vaccination of Animals</vt:lpstr>
      <vt:lpstr>             Vaccination of Animals</vt:lpstr>
      <vt:lpstr>Rabigen</vt:lpstr>
      <vt:lpstr> Control  (as per the WHO recommendations)</vt:lpstr>
      <vt:lpstr>    World Rabies Day is a  worldwide campaign against rabies. One person in the world dies from rabies every 10 MINUTES, equaling 60,000 each year!    The disease is 100% fatal, but 100% preventable.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Swine Fever </dc:title>
  <dc:creator>VAIO</dc:creator>
  <cp:lastModifiedBy>HP</cp:lastModifiedBy>
  <cp:revision>94</cp:revision>
  <dcterms:created xsi:type="dcterms:W3CDTF">2006-08-16T00:00:00Z</dcterms:created>
  <dcterms:modified xsi:type="dcterms:W3CDTF">2020-12-17T06:33:15Z</dcterms:modified>
</cp:coreProperties>
</file>