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57" r:id="rId4"/>
    <p:sldId id="259" r:id="rId5"/>
    <p:sldId id="261" r:id="rId6"/>
    <p:sldId id="263" r:id="rId7"/>
    <p:sldId id="289" r:id="rId8"/>
    <p:sldId id="262" r:id="rId9"/>
    <p:sldId id="264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0" r:id="rId18"/>
    <p:sldId id="268" r:id="rId19"/>
    <p:sldId id="281" r:id="rId20"/>
    <p:sldId id="269" r:id="rId21"/>
    <p:sldId id="271" r:id="rId22"/>
    <p:sldId id="273" r:id="rId23"/>
    <p:sldId id="274" r:id="rId24"/>
    <p:sldId id="275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006600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84920"/>
            <a:ext cx="4562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rgbClr val="0070C0"/>
                </a:solidFill>
                <a:ea typeface="+mj-ea"/>
                <a:cs typeface="+mj-cs"/>
              </a:rPr>
              <a:t>SEXUAL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rgbClr val="00B050"/>
                </a:solidFill>
                <a:ea typeface="+mj-ea"/>
                <a:cs typeface="+mj-cs"/>
              </a:rPr>
              <a:t>BEHAVIOR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372882" y="4343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Alok Kumar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Assistant Professor Cum </a:t>
            </a:r>
            <a:r>
              <a:rPr lang="en-US" dirty="0" err="1" smtClean="0">
                <a:solidFill>
                  <a:srgbClr val="0070C0"/>
                </a:solidFill>
              </a:rPr>
              <a:t>Jn</a:t>
            </a:r>
            <a:r>
              <a:rPr lang="en-US" dirty="0" smtClean="0">
                <a:solidFill>
                  <a:srgbClr val="0070C0"/>
                </a:solidFill>
              </a:rPr>
              <a:t> Scientist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Dept. VGO, BVC, BASU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err="1" smtClean="0"/>
              <a:t>Copulatory</a:t>
            </a:r>
            <a:r>
              <a:rPr lang="en-IN" sz="3200" dirty="0" smtClean="0"/>
              <a:t> </a:t>
            </a:r>
            <a:r>
              <a:rPr lang="en-IN" sz="3200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Erection and protrusion of </a:t>
            </a:r>
            <a:r>
              <a:rPr lang="en-US" sz="2400" b="1" dirty="0" smtClean="0">
                <a:solidFill>
                  <a:srgbClr val="FF0000"/>
                </a:solidFill>
              </a:rPr>
              <a:t>penis (</a:t>
            </a:r>
            <a:r>
              <a:rPr lang="en-US" sz="2400" b="1" dirty="0" err="1" smtClean="0">
                <a:solidFill>
                  <a:srgbClr val="FF0000"/>
                </a:solidFill>
              </a:rPr>
              <a:t>exeptional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Mounting </a:t>
            </a:r>
            <a:r>
              <a:rPr lang="en-US" sz="2400" dirty="0">
                <a:solidFill>
                  <a:srgbClr val="00B050"/>
                </a:solidFill>
              </a:rPr>
              <a:t>and fixation </a:t>
            </a:r>
            <a:endParaRPr lang="en-US" sz="2400" dirty="0" smtClean="0">
              <a:solidFill>
                <a:srgbClr val="00B05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Intromission</a:t>
            </a: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Ejaculatory thrust and ejaculation</a:t>
            </a:r>
            <a:endParaRPr lang="en-IN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7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Erection and protrusion of penis </a:t>
            </a:r>
            <a:r>
              <a:rPr lang="en-US" sz="3200" dirty="0" smtClean="0">
                <a:solidFill>
                  <a:srgbClr val="002060"/>
                </a:solidFill>
              </a:rPr>
              <a:t>(exceptional)</a:t>
            </a:r>
            <a:r>
              <a:rPr lang="en-US" sz="3200" dirty="0"/>
              <a:t/>
            </a:r>
            <a:br>
              <a:rPr lang="en-US" sz="3200" dirty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 most </a:t>
            </a:r>
            <a:r>
              <a:rPr lang="en-US" sz="2000" dirty="0" smtClean="0"/>
              <a:t>animals, Erection </a:t>
            </a:r>
            <a:r>
              <a:rPr lang="en-US" sz="2000" dirty="0"/>
              <a:t>and protrusion of penis from </a:t>
            </a:r>
            <a:r>
              <a:rPr lang="en-US" sz="2000" dirty="0" smtClean="0"/>
              <a:t>prepuce, occurs </a:t>
            </a:r>
            <a:r>
              <a:rPr lang="en-US" sz="2000" dirty="0"/>
              <a:t>before mounting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Exception</a:t>
            </a:r>
            <a:r>
              <a:rPr lang="en-US" sz="2000" dirty="0" smtClean="0"/>
              <a:t> -  </a:t>
            </a:r>
            <a:r>
              <a:rPr lang="en-US" sz="2000" dirty="0">
                <a:solidFill>
                  <a:srgbClr val="C00000"/>
                </a:solidFill>
              </a:rPr>
              <a:t>camel the full protrusion occur after mounting</a:t>
            </a:r>
            <a:endParaRPr lang="en-IN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3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70C0"/>
                </a:solidFill>
              </a:rPr>
              <a:t>Mounting and fixation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12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Mounting – Male fixes his fore legs around the hind quarter of female grasp her firmly which follows pelvic thrusts</a:t>
            </a:r>
            <a:endParaRPr lang="en-IN" sz="20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she camel the mounting occur in sitting </a:t>
            </a:r>
            <a:r>
              <a:rPr lang="en-US" sz="2000" dirty="0" smtClean="0"/>
              <a:t>position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cat and Rabbit the male bite the scruff (behind the head or at the neck)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7099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7030A0"/>
                </a:solidFill>
              </a:rPr>
              <a:t>Intromission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Contraction </a:t>
            </a:r>
            <a:r>
              <a:rPr lang="en-US" sz="2000" dirty="0">
                <a:solidFill>
                  <a:srgbClr val="0033CC"/>
                </a:solidFill>
              </a:rPr>
              <a:t>of the abdominal muscle (rectus abdomenus) results </a:t>
            </a:r>
            <a:r>
              <a:rPr lang="en-US" sz="2000" dirty="0" smtClean="0">
                <a:solidFill>
                  <a:srgbClr val="0033CC"/>
                </a:solidFill>
              </a:rPr>
              <a:t>in </a:t>
            </a:r>
            <a:r>
              <a:rPr lang="en-US" sz="2000" dirty="0">
                <a:solidFill>
                  <a:srgbClr val="0033CC"/>
                </a:solidFill>
              </a:rPr>
              <a:t>direct contact (apposition) of the pelvic region of male to the female external genitalia </a:t>
            </a:r>
            <a:r>
              <a:rPr lang="en-US" sz="2000" dirty="0" smtClean="0">
                <a:solidFill>
                  <a:srgbClr val="0033CC"/>
                </a:solidFill>
              </a:rPr>
              <a:t>followed by penile insertion</a:t>
            </a:r>
            <a:endParaRPr lang="en-IN" sz="20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504" y="3200400"/>
            <a:ext cx="5920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</a:rPr>
              <a:t>Ejaculatory thrust and ejaculation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504" y="4696599"/>
            <a:ext cx="7479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Involuntary, pulsatile release of semen in female reproductive tract</a:t>
            </a:r>
            <a:endParaRPr lang="en-IN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3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Post </a:t>
            </a:r>
            <a:r>
              <a:rPr lang="en-US" sz="3200" b="1" dirty="0" err="1" smtClean="0">
                <a:solidFill>
                  <a:srgbClr val="C00000"/>
                </a:solidFill>
              </a:rPr>
              <a:t>copulatory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behaviour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Dismounting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Memory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Refractory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Period/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Refractoriness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Dismounting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Retraction of penis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into the prepuce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007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\Downloads\WhatsApp Image 2020-11-24 at 10.48.53 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7411"/>
          <a:stretch/>
        </p:blipFill>
        <p:spPr bwMode="auto">
          <a:xfrm>
            <a:off x="609600" y="167640"/>
            <a:ext cx="7848600" cy="62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4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0099"/>
                </a:solidFill>
              </a:rPr>
              <a:t>Refractory Period/Refractoriness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Most </a:t>
            </a:r>
            <a:r>
              <a:rPr lang="en-US" sz="2400" dirty="0"/>
              <a:t>animals show sexual inactivity immediately after </a:t>
            </a:r>
            <a:r>
              <a:rPr lang="en-US" sz="2400" dirty="0" smtClean="0"/>
              <a:t>copulation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Ram </a:t>
            </a:r>
            <a:r>
              <a:rPr lang="en-US" sz="2400" dirty="0"/>
              <a:t>and buck in exception usually lick the penis after </a:t>
            </a:r>
            <a:r>
              <a:rPr lang="en-US" sz="2400" dirty="0" smtClean="0"/>
              <a:t>ejaculation.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Cats </a:t>
            </a:r>
            <a:r>
              <a:rPr lang="en-US" sz="2400" dirty="0"/>
              <a:t>smell the site of </a:t>
            </a:r>
            <a:r>
              <a:rPr lang="en-US" sz="2400" dirty="0" smtClean="0"/>
              <a:t>copulation.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duration of this period is variable and modified by environmental stimuli (5 min to one hour 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period is decreased by changing the female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7769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Pre-</a:t>
            </a:r>
            <a:r>
              <a:rPr lang="en-US" sz="3200" dirty="0" err="1" smtClean="0">
                <a:solidFill>
                  <a:srgbClr val="FF0000"/>
                </a:solidFill>
              </a:rPr>
              <a:t>Copulatory</a:t>
            </a:r>
            <a:r>
              <a:rPr lang="en-US" sz="3200" dirty="0" smtClean="0">
                <a:solidFill>
                  <a:srgbClr val="FF0000"/>
                </a:solidFill>
              </a:rPr>
              <a:t> behavior in bull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Courtship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Grazing with cow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Guarding the cow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Liking cow vulva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Dribbling prostate secretion</a:t>
            </a:r>
          </a:p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Flehman’s</a:t>
            </a:r>
            <a:r>
              <a:rPr lang="en-US" sz="2000" b="1" dirty="0" smtClean="0">
                <a:solidFill>
                  <a:srgbClr val="C00000"/>
                </a:solidFill>
              </a:rPr>
              <a:t> reaction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Flehmen’s</a:t>
            </a:r>
            <a:r>
              <a:rPr lang="en-US" sz="3200" b="1" dirty="0" smtClean="0">
                <a:solidFill>
                  <a:srgbClr val="002060"/>
                </a:solidFill>
              </a:rPr>
              <a:t> reaction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5943600" cy="32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343400"/>
            <a:ext cx="5867276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/>
          <p:nvPr/>
        </p:nvSpPr>
        <p:spPr>
          <a:xfrm>
            <a:off x="1828800" y="1524000"/>
            <a:ext cx="52578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Sexual behavior in bulls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SEXUAL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124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>
                <a:solidFill>
                  <a:srgbClr val="000099"/>
                </a:solidFill>
              </a:rPr>
              <a:t>Importance of Sexual Behavior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66"/>
                </a:solidFill>
              </a:rPr>
              <a:t>Promote copulation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6600"/>
                </a:solidFill>
              </a:rPr>
              <a:t>Assure sperm and oocyte meet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660066"/>
                </a:solidFill>
              </a:rPr>
              <a:t>Goal is to achieve pregnancy and parturition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Sexual behavior in bulls</a:t>
            </a:r>
            <a:endParaRPr lang="en-US" sz="32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5167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71600"/>
            <a:ext cx="3886200" cy="234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3535473" cy="26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399" y="3733800"/>
            <a:ext cx="41222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Ram sexual behavior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Social determine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Sniffing females genitals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Flehmen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Ritualize kicking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Urination </a:t>
            </a:r>
          </a:p>
          <a:p>
            <a:endParaRPr lang="en-US" dirty="0"/>
          </a:p>
        </p:txBody>
      </p:sp>
      <p:sp>
        <p:nvSpPr>
          <p:cNvPr id="4" name="object 6"/>
          <p:cNvSpPr/>
          <p:nvPr/>
        </p:nvSpPr>
        <p:spPr>
          <a:xfrm>
            <a:off x="3886200" y="1981200"/>
            <a:ext cx="4572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724400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Buck sexual behavior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Kicking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•Vocalization 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•</a:t>
            </a:r>
            <a:r>
              <a:rPr lang="en-US" sz="2000" dirty="0" err="1" smtClean="0"/>
              <a:t>Enurination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•Tail straight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522767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43400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Stallion Sexual behavior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691063"/>
          </a:xfrm>
        </p:spPr>
        <p:txBody>
          <a:bodyPr/>
          <a:lstStyle/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Biting and nuzzling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•</a:t>
            </a:r>
            <a:r>
              <a:rPr lang="en-US" sz="2000" dirty="0" err="1" smtClean="0"/>
              <a:t>Flehmen</a:t>
            </a:r>
            <a:r>
              <a:rPr lang="en-US" sz="20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•Vocalizations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51117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3905250" cy="35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Boar sexual behavior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87" r="23177"/>
          <a:stretch>
            <a:fillRect/>
          </a:stretch>
        </p:blipFill>
        <p:spPr bwMode="auto">
          <a:xfrm>
            <a:off x="228600" y="15240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6"/>
          <p:cNvSpPr/>
          <p:nvPr/>
        </p:nvSpPr>
        <p:spPr>
          <a:xfrm>
            <a:off x="5498591" y="4430268"/>
            <a:ext cx="3645409" cy="2427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70" dirty="0" smtClean="0"/>
              <a:t>The </a:t>
            </a:r>
            <a:r>
              <a:rPr lang="en-US" spc="-80" dirty="0" smtClean="0"/>
              <a:t>Dog: </a:t>
            </a:r>
            <a:r>
              <a:rPr lang="en-US" spc="-85" dirty="0" smtClean="0"/>
              <a:t>Sexual</a:t>
            </a:r>
            <a:r>
              <a:rPr lang="en-US" spc="-535" dirty="0" smtClean="0"/>
              <a:t> </a:t>
            </a:r>
            <a:r>
              <a:rPr lang="en-US" spc="-90" dirty="0" smtClean="0"/>
              <a:t>Behavior</a:t>
            </a:r>
            <a:endParaRPr lang="en-US" dirty="0"/>
          </a:p>
        </p:txBody>
      </p:sp>
      <p:grpSp>
        <p:nvGrpSpPr>
          <p:cNvPr id="4" name="object 5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751331" y="1985813"/>
            <a:chExt cx="10840720" cy="4752340"/>
          </a:xfrm>
        </p:grpSpPr>
        <p:sp>
          <p:nvSpPr>
            <p:cNvPr id="5" name="object 6"/>
            <p:cNvSpPr/>
            <p:nvPr/>
          </p:nvSpPr>
          <p:spPr>
            <a:xfrm>
              <a:off x="751331" y="1985813"/>
              <a:ext cx="5088720" cy="37672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3019805" y="4200905"/>
              <a:ext cx="629920" cy="715010"/>
            </a:xfrm>
            <a:custGeom>
              <a:avLst/>
              <a:gdLst/>
              <a:ahLst/>
              <a:cxnLst/>
              <a:rect l="l" t="t" r="r" b="b"/>
              <a:pathLst>
                <a:path w="629920" h="715010">
                  <a:moveTo>
                    <a:pt x="0" y="714756"/>
                  </a:moveTo>
                  <a:lnTo>
                    <a:pt x="629412" y="714756"/>
                  </a:lnTo>
                  <a:lnTo>
                    <a:pt x="629412" y="0"/>
                  </a:lnTo>
                  <a:lnTo>
                    <a:pt x="0" y="0"/>
                  </a:lnTo>
                  <a:lnTo>
                    <a:pt x="0" y="714756"/>
                  </a:lnTo>
                  <a:close/>
                </a:path>
              </a:pathLst>
            </a:custGeom>
            <a:ln w="25908">
              <a:solidFill>
                <a:srgbClr val="292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5940552" y="2606042"/>
              <a:ext cx="5590945" cy="4122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3648455" y="2601467"/>
              <a:ext cx="7938770" cy="4131945"/>
            </a:xfrm>
            <a:custGeom>
              <a:avLst/>
              <a:gdLst/>
              <a:ahLst/>
              <a:cxnLst/>
              <a:rect l="l" t="t" r="r" b="b"/>
              <a:pathLst>
                <a:path w="7938770" h="4131945">
                  <a:moveTo>
                    <a:pt x="2287524" y="4131564"/>
                  </a:moveTo>
                  <a:lnTo>
                    <a:pt x="7938515" y="4131564"/>
                  </a:lnTo>
                  <a:lnTo>
                    <a:pt x="7938515" y="0"/>
                  </a:lnTo>
                  <a:lnTo>
                    <a:pt x="2287524" y="0"/>
                  </a:lnTo>
                  <a:lnTo>
                    <a:pt x="2287524" y="4131564"/>
                  </a:lnTo>
                  <a:close/>
                </a:path>
                <a:path w="7938770" h="4131945">
                  <a:moveTo>
                    <a:pt x="0" y="1599310"/>
                  </a:moveTo>
                  <a:lnTo>
                    <a:pt x="2292350" y="4571"/>
                  </a:lnTo>
                </a:path>
              </a:pathLst>
            </a:custGeom>
            <a:ln w="9144">
              <a:solidFill>
                <a:srgbClr val="292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3648455" y="4914900"/>
              <a:ext cx="2292350" cy="1814195"/>
            </a:xfrm>
            <a:custGeom>
              <a:avLst/>
              <a:gdLst/>
              <a:ahLst/>
              <a:cxnLst/>
              <a:rect l="l" t="t" r="r" b="b"/>
              <a:pathLst>
                <a:path w="2292350" h="1814195">
                  <a:moveTo>
                    <a:pt x="0" y="0"/>
                  </a:moveTo>
                  <a:lnTo>
                    <a:pt x="2292350" y="1813775"/>
                  </a:lnTo>
                </a:path>
              </a:pathLst>
            </a:custGeom>
            <a:ln w="9143">
              <a:solidFill>
                <a:srgbClr val="92A1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962400" cy="914400"/>
          </a:xfrm>
        </p:spPr>
        <p:txBody>
          <a:bodyPr>
            <a:normAutofit/>
          </a:bodyPr>
          <a:lstStyle/>
          <a:p>
            <a:r>
              <a:rPr lang="en-US" sz="3200" spc="-220" dirty="0" smtClean="0"/>
              <a:t>Tom </a:t>
            </a:r>
            <a:r>
              <a:rPr lang="en-US" sz="3200" spc="-85" dirty="0" smtClean="0"/>
              <a:t>sexual</a:t>
            </a:r>
            <a:r>
              <a:rPr lang="en-US" sz="3200" spc="-270" dirty="0" smtClean="0"/>
              <a:t> </a:t>
            </a:r>
            <a:r>
              <a:rPr lang="en-US" sz="3200" spc="-90" dirty="0" smtClean="0"/>
              <a:t>behavior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Olfactory cue in female</a:t>
            </a:r>
            <a:r>
              <a:rPr lang="en-US" sz="2000" spc="-10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urine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2A199"/>
              </a:buClr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Calling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lang="en-US" sz="2000" spc="4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female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2A199"/>
              </a:buClr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spc="-10" dirty="0" smtClean="0">
                <a:solidFill>
                  <a:srgbClr val="292934"/>
                </a:solidFill>
                <a:latin typeface="Arial"/>
                <a:cs typeface="Arial"/>
              </a:rPr>
              <a:t>Sniffing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Holding </a:t>
            </a:r>
            <a:r>
              <a:rPr lang="en-US" sz="2000" dirty="0" smtClean="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queen</a:t>
            </a:r>
            <a:r>
              <a:rPr lang="en-US" sz="2000" spc="25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neck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10 seconds</a:t>
            </a:r>
            <a:endParaRPr lang="en-US" sz="20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Lick its</a:t>
            </a:r>
            <a:r>
              <a:rPr lang="en-US" sz="2000" spc="10" dirty="0" smtClean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292934"/>
                </a:solidFill>
                <a:latin typeface="Arial"/>
                <a:cs typeface="Arial"/>
              </a:rPr>
              <a:t>penis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0"/>
            <a:ext cx="5111750" cy="28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Factors Affecting Sexual Behaviors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Visual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Olfactory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Tactile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Environmental – management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Light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Nutrition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Hormonal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Endocrine control of male sexual behavior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3879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Stages of Reproductive Behavior</a:t>
            </a:r>
            <a:br>
              <a:rPr lang="en-US" sz="3200" b="1" dirty="0" smtClean="0">
                <a:solidFill>
                  <a:srgbClr val="006600"/>
                </a:solidFill>
              </a:rPr>
            </a:b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4953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  <a:buNone/>
            </a:pPr>
            <a:r>
              <a:rPr lang="en-US" dirty="0" smtClean="0">
                <a:solidFill>
                  <a:srgbClr val="00B0F0"/>
                </a:solidFill>
              </a:rPr>
              <a:t>• </a:t>
            </a:r>
            <a:r>
              <a:rPr lang="en-US" b="1" dirty="0" smtClean="0">
                <a:solidFill>
                  <a:srgbClr val="00B0F0"/>
                </a:solidFill>
              </a:rPr>
              <a:t>Pre-</a:t>
            </a:r>
            <a:r>
              <a:rPr lang="en-US" b="1" dirty="0" err="1" smtClean="0">
                <a:solidFill>
                  <a:srgbClr val="00B0F0"/>
                </a:solidFill>
              </a:rPr>
              <a:t>copulatory</a:t>
            </a:r>
            <a:endParaRPr lang="en-US" b="1" dirty="0" smtClean="0">
              <a:solidFill>
                <a:srgbClr val="00B0F0"/>
              </a:solidFill>
            </a:endParaRPr>
          </a:p>
          <a:p>
            <a:pPr>
              <a:lnSpc>
                <a:spcPct val="300000"/>
              </a:lnSpc>
              <a:buNone/>
            </a:pPr>
            <a:r>
              <a:rPr lang="en-US" dirty="0" smtClean="0"/>
              <a:t>• </a:t>
            </a:r>
            <a:r>
              <a:rPr lang="en-US" b="1" dirty="0" err="1" smtClean="0">
                <a:solidFill>
                  <a:srgbClr val="FF0066"/>
                </a:solidFill>
              </a:rPr>
              <a:t>Copulatory</a:t>
            </a:r>
            <a:endParaRPr lang="en-US" b="1" dirty="0" smtClean="0">
              <a:solidFill>
                <a:srgbClr val="FF0066"/>
              </a:solidFill>
            </a:endParaRPr>
          </a:p>
          <a:p>
            <a:pPr>
              <a:lnSpc>
                <a:spcPct val="300000"/>
              </a:lnSpc>
              <a:buNone/>
            </a:pPr>
            <a:r>
              <a:rPr lang="en-US" dirty="0" smtClean="0"/>
              <a:t>• </a:t>
            </a:r>
            <a:r>
              <a:rPr lang="en-US" b="1" dirty="0" smtClean="0">
                <a:solidFill>
                  <a:srgbClr val="002060"/>
                </a:solidFill>
              </a:rPr>
              <a:t>Post-</a:t>
            </a:r>
            <a:r>
              <a:rPr lang="en-US" b="1" dirty="0" err="1" smtClean="0">
                <a:solidFill>
                  <a:srgbClr val="002060"/>
                </a:solidFill>
              </a:rPr>
              <a:t>copulatory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Pre-</a:t>
            </a:r>
            <a:r>
              <a:rPr lang="en-US" sz="3200" b="1" dirty="0" err="1" smtClean="0"/>
              <a:t>copulatory</a:t>
            </a:r>
            <a:r>
              <a:rPr lang="en-US" sz="3200" b="1" dirty="0" smtClean="0"/>
              <a:t> Stage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Courtship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S</a:t>
            </a:r>
            <a:r>
              <a:rPr lang="en-US" sz="2000" dirty="0" smtClean="0"/>
              <a:t>pecies specific events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S</a:t>
            </a:r>
            <a:r>
              <a:rPr lang="en-US" sz="2000" dirty="0" smtClean="0"/>
              <a:t>niffing of the vulva by male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U</a:t>
            </a:r>
            <a:r>
              <a:rPr lang="en-US" sz="2000" dirty="0" smtClean="0"/>
              <a:t>rination by the female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F</a:t>
            </a:r>
            <a:r>
              <a:rPr lang="en-US" sz="2000" dirty="0" err="1" smtClean="0"/>
              <a:t>lemen</a:t>
            </a:r>
            <a:r>
              <a:rPr lang="en-US" sz="2000" dirty="0" smtClean="0"/>
              <a:t> lip curl (</a:t>
            </a:r>
            <a:r>
              <a:rPr lang="en-US" sz="2000" dirty="0" err="1" smtClean="0"/>
              <a:t>exept</a:t>
            </a:r>
            <a:r>
              <a:rPr lang="en-US" sz="2000" dirty="0" smtClean="0"/>
              <a:t> BOAR)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hin resting on female rump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I</a:t>
            </a:r>
            <a:r>
              <a:rPr lang="en-US" sz="2000" dirty="0" smtClean="0"/>
              <a:t>ncreased phonation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ale checks for female </a:t>
            </a:r>
            <a:r>
              <a:rPr lang="en-US" sz="2000" dirty="0" err="1" smtClean="0"/>
              <a:t>lordosis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Copulatory</a:t>
            </a:r>
            <a:r>
              <a:rPr lang="en-US" sz="3600" b="1" dirty="0" smtClean="0"/>
              <a:t> Behavior (cont.)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Varies among species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Short </a:t>
            </a:r>
            <a:r>
              <a:rPr lang="en-US" sz="2400" b="1" dirty="0" err="1" smtClean="0">
                <a:solidFill>
                  <a:srgbClr val="00B0F0"/>
                </a:solidFill>
              </a:rPr>
              <a:t>copulaters</a:t>
            </a:r>
            <a:r>
              <a:rPr lang="en-US" sz="2400" b="1" dirty="0" smtClean="0">
                <a:solidFill>
                  <a:srgbClr val="00B0F0"/>
                </a:solidFill>
              </a:rPr>
              <a:t> (1 - 3 seconds)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B0F0"/>
                </a:solidFill>
              </a:rPr>
              <a:t>B</a:t>
            </a:r>
            <a:r>
              <a:rPr lang="en-US" sz="2000" dirty="0" smtClean="0">
                <a:solidFill>
                  <a:srgbClr val="00B0F0"/>
                </a:solidFill>
              </a:rPr>
              <a:t>ull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rgbClr val="00B0F0"/>
                </a:solidFill>
              </a:rPr>
              <a:t>R</a:t>
            </a:r>
            <a:r>
              <a:rPr lang="en-US" sz="2000" dirty="0" smtClean="0">
                <a:solidFill>
                  <a:srgbClr val="00B0F0"/>
                </a:solidFill>
              </a:rPr>
              <a:t>am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660066"/>
                </a:solidFill>
              </a:rPr>
              <a:t>Sustained </a:t>
            </a:r>
            <a:r>
              <a:rPr lang="en-US" sz="2400" b="1" dirty="0" err="1" smtClean="0">
                <a:solidFill>
                  <a:srgbClr val="660066"/>
                </a:solidFill>
              </a:rPr>
              <a:t>copulater</a:t>
            </a:r>
            <a:r>
              <a:rPr lang="en-US" sz="2400" b="1" dirty="0" smtClean="0">
                <a:solidFill>
                  <a:srgbClr val="660066"/>
                </a:solidFill>
              </a:rPr>
              <a:t> (5 - 20 minutes)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b="1" dirty="0">
                <a:solidFill>
                  <a:srgbClr val="660066"/>
                </a:solidFill>
              </a:rPr>
              <a:t>B</a:t>
            </a:r>
            <a:r>
              <a:rPr lang="en-US" sz="2000" b="1" dirty="0" smtClean="0">
                <a:solidFill>
                  <a:srgbClr val="660066"/>
                </a:solidFill>
              </a:rPr>
              <a:t>oar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/>
                </a:solidFill>
              </a:rPr>
              <a:t>Intermediate </a:t>
            </a:r>
            <a:r>
              <a:rPr lang="en-US" sz="2400" b="1" dirty="0" err="1">
                <a:solidFill>
                  <a:schemeClr val="accent6"/>
                </a:solidFill>
              </a:rPr>
              <a:t>copulater</a:t>
            </a:r>
            <a:r>
              <a:rPr lang="en-US" sz="2400" b="1" dirty="0" smtClean="0">
                <a:solidFill>
                  <a:schemeClr val="accent6"/>
                </a:solidFill>
              </a:rPr>
              <a:t>(20 to 60 seconds)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b="1" dirty="0" smtClean="0">
                <a:solidFill>
                  <a:schemeClr val="accent6"/>
                </a:solidFill>
              </a:rPr>
              <a:t>tallion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Pre-</a:t>
            </a:r>
            <a:r>
              <a:rPr lang="en-US" sz="3200" b="1" dirty="0" err="1" smtClean="0">
                <a:solidFill>
                  <a:srgbClr val="00B0F0"/>
                </a:solidFill>
              </a:rPr>
              <a:t>copulatory</a:t>
            </a:r>
            <a:r>
              <a:rPr lang="en-US" sz="3200" b="1" dirty="0" smtClean="0">
                <a:solidFill>
                  <a:srgbClr val="00B0F0"/>
                </a:solidFill>
              </a:rPr>
              <a:t> Stage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sz="2000" b="1" u="sng" dirty="0" smtClean="0"/>
              <a:t>Search for sexual partner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F0"/>
                </a:solidFill>
              </a:rPr>
              <a:t>In female animals - limited to estrus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In primates can occur at any time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In male can occur at any time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Increased </a:t>
            </a:r>
            <a:r>
              <a:rPr lang="en-US" sz="2000" dirty="0"/>
              <a:t>physical activity</a:t>
            </a:r>
          </a:p>
          <a:p>
            <a:endParaRPr lang="en-US" sz="2000" b="1" dirty="0" smtClean="0"/>
          </a:p>
          <a:p>
            <a:r>
              <a:rPr lang="en-US" sz="2000" b="1" dirty="0"/>
              <a:t>I</a:t>
            </a:r>
            <a:r>
              <a:rPr lang="en-US" sz="2000" b="1" dirty="0" smtClean="0"/>
              <a:t>nvolves all of the senses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Visual (Sight)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Olfactory (Smell)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Phonation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Tactile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</a:rPr>
              <a:t>Precopulatory</a:t>
            </a:r>
            <a:r>
              <a:rPr lang="en-US" sz="3200" b="1" dirty="0" smtClean="0">
                <a:solidFill>
                  <a:srgbClr val="000099"/>
                </a:solidFill>
              </a:rPr>
              <a:t> Stage (cont.)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Sexual arousal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Female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Lordosis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Presents hindquarters to male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Male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Erection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Penile protrusion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512</Words>
  <Application>Microsoft Office PowerPoint</Application>
  <PresentationFormat>On-screen Show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 SEXUAL BEHAVIOR</vt:lpstr>
      <vt:lpstr>Factors Affecting Sexual Behaviors</vt:lpstr>
      <vt:lpstr>Endocrine control of male sexual behavior</vt:lpstr>
      <vt:lpstr>Stages of Reproductive Behavior </vt:lpstr>
      <vt:lpstr>Pre-copulatory Stage</vt:lpstr>
      <vt:lpstr>Copulatory Behavior (cont.) </vt:lpstr>
      <vt:lpstr>Pre-copulatory Stage </vt:lpstr>
      <vt:lpstr>Precopulatory Stage (cont.)</vt:lpstr>
      <vt:lpstr>Copulatory Behaviour</vt:lpstr>
      <vt:lpstr>Erection and protrusion of penis (exceptional) </vt:lpstr>
      <vt:lpstr>Mounting and fixation </vt:lpstr>
      <vt:lpstr>Intromission</vt:lpstr>
      <vt:lpstr>Post copulatory behaviour</vt:lpstr>
      <vt:lpstr>PowerPoint Presentation</vt:lpstr>
      <vt:lpstr>Refractory Period/Refractoriness</vt:lpstr>
      <vt:lpstr>Pre-Copulatory behavior in bull</vt:lpstr>
      <vt:lpstr>Flehmen’s reaction</vt:lpstr>
      <vt:lpstr>PowerPoint Presentation</vt:lpstr>
      <vt:lpstr>Sexual behavior in bulls</vt:lpstr>
      <vt:lpstr>Ram sexual behavior </vt:lpstr>
      <vt:lpstr>Buck sexual behavior</vt:lpstr>
      <vt:lpstr>Stallion Sexual behavior </vt:lpstr>
      <vt:lpstr>Boar sexual behavior</vt:lpstr>
      <vt:lpstr>The Dog: Sexual Behavior</vt:lpstr>
      <vt:lpstr>Tom sexual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BEHAVIOR</dc:title>
  <dc:creator>Alok</dc:creator>
  <cp:lastModifiedBy>lab</cp:lastModifiedBy>
  <cp:revision>20</cp:revision>
  <dcterms:created xsi:type="dcterms:W3CDTF">2006-08-16T00:00:00Z</dcterms:created>
  <dcterms:modified xsi:type="dcterms:W3CDTF">2020-12-23T07:55:24Z</dcterms:modified>
</cp:coreProperties>
</file>