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59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3716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Semen</a:t>
            </a:r>
            <a:r>
              <a:rPr lang="en-US" sz="4800" b="1" dirty="0" smtClean="0"/>
              <a:t> Extension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6670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smtClean="0"/>
              <a:t>Topics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/>
              <a:t>Characteristics of a good semen extender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/>
              <a:t>Constituents of semen extender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/>
              <a:t>Type of semen extenders (Classification)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Glycerol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13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Glycerol is classified as a penetrating </a:t>
            </a:r>
            <a:r>
              <a:rPr lang="en-US" sz="2000" dirty="0" err="1" smtClean="0"/>
              <a:t>cryoprotectant</a:t>
            </a:r>
            <a:r>
              <a:rPr lang="en-US" sz="2000" dirty="0" smtClean="0"/>
              <a:t> and most common used for dilution of semen worldwide</a:t>
            </a:r>
          </a:p>
          <a:p>
            <a:r>
              <a:rPr lang="en-US" sz="2000" dirty="0" smtClean="0"/>
              <a:t>Glycerol </a:t>
            </a:r>
            <a:r>
              <a:rPr lang="en-US" sz="2000" dirty="0" err="1" smtClean="0"/>
              <a:t>cryo</a:t>
            </a:r>
            <a:r>
              <a:rPr lang="en-US" sz="2000" dirty="0" smtClean="0"/>
              <a:t>-protective effect was accidentally found by </a:t>
            </a:r>
            <a:r>
              <a:rPr lang="en-US" sz="2000" dirty="0" err="1" smtClean="0"/>
              <a:t>Polge</a:t>
            </a:r>
            <a:r>
              <a:rPr lang="en-US" sz="2000" dirty="0" smtClean="0"/>
              <a:t>  and co-workers in 1949</a:t>
            </a:r>
          </a:p>
          <a:p>
            <a:r>
              <a:rPr lang="en-US" sz="2000" dirty="0" smtClean="0"/>
              <a:t>Glycerol as conventional </a:t>
            </a:r>
            <a:r>
              <a:rPr lang="en-US" sz="2000" dirty="0" err="1" smtClean="0"/>
              <a:t>cryoprotectant</a:t>
            </a:r>
            <a:r>
              <a:rPr lang="en-US" sz="2000" dirty="0" smtClean="0"/>
              <a:t> prevents the intracellular crystallization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4407"/>
          <a:stretch>
            <a:fillRect/>
          </a:stretch>
        </p:blipFill>
        <p:spPr bwMode="auto">
          <a:xfrm>
            <a:off x="3505200" y="3124200"/>
            <a:ext cx="4648200" cy="330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Classification of semen extenders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/>
              <a:t>Ambient temperature </a:t>
            </a:r>
            <a:r>
              <a:rPr lang="en-US" sz="2000" dirty="0" smtClean="0"/>
              <a:t>– 2.5x10</a:t>
            </a:r>
            <a:r>
              <a:rPr lang="en-US" sz="2000" baseline="30000" dirty="0" smtClean="0"/>
              <a:t>6 </a:t>
            </a:r>
            <a:r>
              <a:rPr lang="en-US" sz="2000" dirty="0" smtClean="0"/>
              <a:t> motile spermatozoa</a:t>
            </a:r>
            <a:endParaRPr lang="en-US" sz="2000" baseline="300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IVT (Illini variable temperature)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</a:rPr>
              <a:t>Coconut milk extender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2060"/>
                </a:solidFill>
              </a:rPr>
              <a:t>Self carbonating extender </a:t>
            </a:r>
            <a:r>
              <a:rPr lang="en-US" sz="2000" dirty="0" smtClean="0">
                <a:solidFill>
                  <a:srgbClr val="002060"/>
                </a:solidFill>
              </a:rPr>
              <a:t>e.g. (CUE) </a:t>
            </a:r>
            <a:r>
              <a:rPr lang="en-US" sz="2000" dirty="0" err="1" smtClean="0">
                <a:solidFill>
                  <a:srgbClr val="002060"/>
                </a:solidFill>
              </a:rPr>
              <a:t>Conell</a:t>
            </a:r>
            <a:r>
              <a:rPr lang="en-US" sz="2000" dirty="0" smtClean="0">
                <a:solidFill>
                  <a:srgbClr val="002060"/>
                </a:solidFill>
              </a:rPr>
              <a:t> university extender &amp; </a:t>
            </a:r>
            <a:r>
              <a:rPr lang="en-US" sz="2000" dirty="0" err="1" smtClean="0">
                <a:solidFill>
                  <a:srgbClr val="002060"/>
                </a:solidFill>
              </a:rPr>
              <a:t>Caprogen</a:t>
            </a:r>
            <a:r>
              <a:rPr lang="en-US" sz="2000" dirty="0" smtClean="0">
                <a:solidFill>
                  <a:srgbClr val="002060"/>
                </a:solidFill>
              </a:rPr>
              <a:t> extender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/>
              <a:t>2.     </a:t>
            </a:r>
            <a:r>
              <a:rPr lang="en-US" sz="2000" b="1" u="sng" dirty="0" smtClean="0"/>
              <a:t>Chilling/refrigeration </a:t>
            </a:r>
            <a:r>
              <a:rPr lang="en-US" sz="2000" b="1" u="sng" dirty="0" smtClean="0"/>
              <a:t>temperature extender - </a:t>
            </a:r>
            <a:r>
              <a:rPr lang="en-US" sz="2000" dirty="0" smtClean="0"/>
              <a:t>10x10</a:t>
            </a:r>
            <a:r>
              <a:rPr lang="en-US" sz="2000" baseline="30000" dirty="0" smtClean="0"/>
              <a:t>6 </a:t>
            </a:r>
            <a:r>
              <a:rPr lang="en-US" sz="2000" dirty="0" smtClean="0"/>
              <a:t> motile sperm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EYC (egg yolk citrate)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EYP (egg yolk phosphate)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TRIS extender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Skimmed milk extender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Whole milk extender</a:t>
            </a:r>
          </a:p>
          <a:p>
            <a:pPr marL="457200" indent="-457200"/>
            <a:r>
              <a:rPr lang="en-US" sz="2000" b="1" dirty="0" smtClean="0">
                <a:solidFill>
                  <a:srgbClr val="00B050"/>
                </a:solidFill>
              </a:rPr>
              <a:t>D2 </a:t>
            </a:r>
            <a:r>
              <a:rPr lang="en-US" sz="2000" b="1" dirty="0" err="1" smtClean="0">
                <a:solidFill>
                  <a:srgbClr val="00B050"/>
                </a:solidFill>
              </a:rPr>
              <a:t>diluent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495800" y="3733800"/>
            <a:ext cx="4191000" cy="2362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44196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sz="2000" b="1" dirty="0" smtClean="0"/>
              <a:t>Cryopreservation </a:t>
            </a:r>
            <a:r>
              <a:rPr lang="en-US" sz="2000" b="1" dirty="0" smtClean="0"/>
              <a:t>Temp. - 196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>
                <a:solidFill>
                  <a:srgbClr val="C00000"/>
                </a:solidFill>
              </a:rPr>
              <a:t>Glycerolated</a:t>
            </a:r>
            <a:r>
              <a:rPr lang="en-US" b="1" dirty="0" smtClean="0">
                <a:solidFill>
                  <a:srgbClr val="C00000"/>
                </a:solidFill>
              </a:rPr>
              <a:t> EYC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>
                <a:solidFill>
                  <a:srgbClr val="C00000"/>
                </a:solidFill>
              </a:rPr>
              <a:t>Glycerolated</a:t>
            </a:r>
            <a:r>
              <a:rPr lang="en-US" b="1" dirty="0" smtClean="0">
                <a:solidFill>
                  <a:srgbClr val="C00000"/>
                </a:solidFill>
              </a:rPr>
              <a:t> EY TRIS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Semen Extender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Semen Extender or </a:t>
            </a:r>
            <a:r>
              <a:rPr lang="en-US" sz="2400" dirty="0" err="1" smtClean="0"/>
              <a:t>diluent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7030A0"/>
                </a:solidFill>
              </a:rPr>
              <a:t>chemical medium </a:t>
            </a:r>
            <a:r>
              <a:rPr lang="en-US" sz="2400" dirty="0" smtClean="0"/>
              <a:t>used for </a:t>
            </a:r>
            <a:r>
              <a:rPr lang="en-US" sz="2400" dirty="0" smtClean="0">
                <a:solidFill>
                  <a:srgbClr val="990000"/>
                </a:solidFill>
              </a:rPr>
              <a:t>preservation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extension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2060"/>
                </a:solidFill>
              </a:rPr>
              <a:t>protection</a:t>
            </a:r>
            <a:r>
              <a:rPr lang="en-US" sz="2400" dirty="0" smtClean="0"/>
              <a:t> of sperm cells against various shocks during </a:t>
            </a:r>
            <a:r>
              <a:rPr lang="en-US" sz="2400" dirty="0" smtClean="0">
                <a:solidFill>
                  <a:schemeClr val="accent2"/>
                </a:solidFill>
              </a:rPr>
              <a:t>processing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6600"/>
                </a:solidFill>
              </a:rPr>
              <a:t>storage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66"/>
                </a:solidFill>
              </a:rPr>
              <a:t>transportation </a:t>
            </a:r>
            <a:r>
              <a:rPr lang="en-US" sz="2400" dirty="0" smtClean="0"/>
              <a:t>used for artificial insemination.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Characteristics of good extender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Isotonic (280- 310 m </a:t>
            </a:r>
            <a:r>
              <a:rPr lang="en-US" sz="2400" dirty="0" err="1" smtClean="0">
                <a:solidFill>
                  <a:srgbClr val="C00000"/>
                </a:solidFill>
              </a:rPr>
              <a:t>Osm</a:t>
            </a:r>
            <a:r>
              <a:rPr lang="en-US" sz="2400" dirty="0" smtClean="0">
                <a:solidFill>
                  <a:srgbClr val="C00000"/>
                </a:solidFill>
              </a:rPr>
              <a:t>) to seminal plasma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Buffering capacity (regulate pH)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Cold shock protection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Protection from </a:t>
            </a:r>
            <a:r>
              <a:rPr lang="en-US" sz="2400" dirty="0" err="1" smtClean="0">
                <a:solidFill>
                  <a:srgbClr val="002060"/>
                </a:solidFill>
              </a:rPr>
              <a:t>cryo</a:t>
            </a:r>
            <a:r>
              <a:rPr lang="en-US" sz="2400" dirty="0" smtClean="0">
                <a:solidFill>
                  <a:srgbClr val="002060"/>
                </a:solidFill>
              </a:rPr>
              <a:t>-damage/</a:t>
            </a:r>
            <a:r>
              <a:rPr lang="en-US" sz="2400" dirty="0" err="1" smtClean="0">
                <a:solidFill>
                  <a:srgbClr val="002060"/>
                </a:solidFill>
              </a:rPr>
              <a:t>cryoinjury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Energy source (sperm metabolism)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990000"/>
                </a:solidFill>
              </a:rPr>
              <a:t>Control microbial contamination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Various components used in semen extender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300" b="1" dirty="0" smtClean="0"/>
              <a:t>Egg yolk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It is non-penetrating </a:t>
            </a:r>
            <a:r>
              <a:rPr lang="en-US" sz="2000" dirty="0" err="1" smtClean="0"/>
              <a:t>cryoprotectant</a:t>
            </a:r>
            <a:r>
              <a:rPr lang="en-US" sz="2000" dirty="0" smtClean="0"/>
              <a:t> (Cold shock protection)</a:t>
            </a:r>
          </a:p>
          <a:p>
            <a:pPr>
              <a:lnSpc>
                <a:spcPct val="150000"/>
              </a:lnSpc>
            </a:pPr>
            <a:r>
              <a:rPr lang="en-US" sz="2000" b="1" u="sng" dirty="0" smtClean="0"/>
              <a:t>Contains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Phosphatidylcholine</a:t>
            </a:r>
            <a:r>
              <a:rPr lang="en-US" sz="2000" dirty="0" smtClean="0"/>
              <a:t> (lecithin)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Phosholipids</a:t>
            </a: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Lipid extracts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Lipoprotein fractions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Specific lipoproteins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Provides protection from cold shock </a:t>
            </a: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3875" b="1578"/>
          <a:stretch>
            <a:fillRect/>
          </a:stretch>
        </p:blipFill>
        <p:spPr bwMode="auto">
          <a:xfrm>
            <a:off x="4495800" y="1828800"/>
            <a:ext cx="429448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Egg yolk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641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20 percent Egg yolk is still used as a standard as it is cheap and readily available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Philips in 1939, was the first to report egg yolk use in the diluents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In egg yolk, Low Density Lipids (LDL) abundance is considered a main </a:t>
            </a:r>
            <a:r>
              <a:rPr lang="en-US" sz="2000" dirty="0" err="1" smtClean="0"/>
              <a:t>cryo</a:t>
            </a:r>
            <a:r>
              <a:rPr lang="en-US" sz="2000" dirty="0" smtClean="0"/>
              <a:t>-protective agent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 LDLs are composed of 17-60 nm spherical molecules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 LDL contains 11-17% proteins and 83-89% lipids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Egg yolk increased post thaw motility by solubilizing the cell membrane lipids and binds to the sperm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But such a high amount increased the risk of microbial contamination resulting in metritis and transboundary diseases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5720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Semen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685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209800" y="685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906588" y="989012"/>
            <a:ext cx="6080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096794" y="989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447800" y="1447800"/>
            <a:ext cx="1412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Spermatozoa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62600" y="1219200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Seminal plasma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6211094" y="171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81600" y="1905000"/>
            <a:ext cx="2408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BSP Proteins (A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 A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81600" y="2667000"/>
            <a:ext cx="24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Sperm Membrane+ BSP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172994" y="2437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86400" y="3429000"/>
            <a:ext cx="1827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Cholesterol efflux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1729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29200" y="4191000"/>
            <a:ext cx="2575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membrane </a:t>
            </a:r>
            <a:r>
              <a:rPr lang="en-US" dirty="0" err="1" smtClean="0"/>
              <a:t>destablisation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172994" y="3961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0200" y="5029200"/>
            <a:ext cx="2048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capacitation and AR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172994" y="479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4495800" y="5334000"/>
            <a:ext cx="83978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096794" y="5561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657600" y="5791200"/>
            <a:ext cx="1276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Good for NI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257800" y="5867400"/>
            <a:ext cx="250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Bad for cryopreservation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20909418">
            <a:off x="1589302" y="2771394"/>
            <a:ext cx="266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LDL binds with </a:t>
            </a:r>
            <a:r>
              <a:rPr lang="en-US" dirty="0" smtClean="0">
                <a:solidFill>
                  <a:srgbClr val="FF0000"/>
                </a:solidFill>
              </a:rPr>
              <a:t>50-80</a:t>
            </a:r>
            <a:r>
              <a:rPr lang="en-US" dirty="0" smtClean="0"/>
              <a:t> % BSP protein (stable complex)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" y="2819400"/>
            <a:ext cx="638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LDL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209801"/>
            <a:ext cx="4007422" cy="83819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Milk sources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/>
              <a:t>Lactose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Cannot diffuse across the cell plasma membrane, thus helps in creating osmotic pressure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/>
              <a:t>Major protecting agent is </a:t>
            </a:r>
            <a:r>
              <a:rPr lang="en-US" sz="2000" b="1" dirty="0" smtClean="0">
                <a:solidFill>
                  <a:srgbClr val="FF0000"/>
                </a:solidFill>
              </a:rPr>
              <a:t>casein micelle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/>
              <a:t>Minor</a:t>
            </a:r>
            <a:r>
              <a:rPr lang="en-US" sz="2000" dirty="0" smtClean="0"/>
              <a:t> – Whey protein (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lactalbumin</a:t>
            </a:r>
            <a:r>
              <a:rPr lang="en-US" sz="2000" dirty="0" smtClean="0"/>
              <a:t>, 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 err="1" smtClean="0"/>
              <a:t>lactoglobulin</a:t>
            </a:r>
            <a:r>
              <a:rPr lang="en-US" sz="2000" dirty="0" smtClean="0"/>
              <a:t>) and lactose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Milk protein binds with 50-80 % BSP Proteins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Protein-protein interaction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Soy-lecithin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Replacement of animal protein source with plant protein sources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avoid resulting diseases and keep the </a:t>
            </a:r>
            <a:r>
              <a:rPr lang="en-US" sz="2000" dirty="0" err="1" smtClean="0"/>
              <a:t>biosecurity</a:t>
            </a:r>
            <a:r>
              <a:rPr lang="en-US" sz="2000" dirty="0" smtClean="0"/>
              <a:t> from trans-boundary diseases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Lecithin (present in different </a:t>
            </a:r>
            <a:r>
              <a:rPr lang="en-US" sz="2000" dirty="0" err="1" smtClean="0"/>
              <a:t>cryoprotectants</a:t>
            </a:r>
            <a:r>
              <a:rPr lang="en-US" sz="2000" dirty="0" smtClean="0"/>
              <a:t>) protects the plasma membrane by restoring </a:t>
            </a:r>
            <a:r>
              <a:rPr lang="en-US" sz="2000" dirty="0" err="1" smtClean="0"/>
              <a:t>phospholipid</a:t>
            </a:r>
            <a:r>
              <a:rPr lang="en-US" sz="2000" dirty="0" smtClean="0"/>
              <a:t> that is lost due to heat and protects the cell viability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Soy-lecithin is a very good alternative to phospholipids present in egg yolk for semen cryopreservation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Commercially available  - </a:t>
            </a:r>
            <a:r>
              <a:rPr lang="en-US" sz="2000" dirty="0" err="1" smtClean="0"/>
              <a:t>AndroMed</a:t>
            </a:r>
            <a:r>
              <a:rPr lang="en-US" sz="2000" dirty="0" smtClean="0"/>
              <a:t>, </a:t>
            </a:r>
            <a:r>
              <a:rPr lang="en-US" sz="2000" dirty="0" err="1" smtClean="0"/>
              <a:t>Biociphos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Various components used in semen extender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Ions for maintaining </a:t>
            </a:r>
            <a:r>
              <a:rPr lang="en-US" sz="2000" b="1" dirty="0" err="1" smtClean="0"/>
              <a:t>osmolarity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Zwitter</a:t>
            </a:r>
            <a:r>
              <a:rPr lang="en-US" sz="2000" dirty="0" smtClean="0"/>
              <a:t> ionic buffers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Amino acids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α-</a:t>
            </a:r>
            <a:r>
              <a:rPr lang="en-US" sz="2000" dirty="0" err="1" smtClean="0"/>
              <a:t>keto</a:t>
            </a:r>
            <a:r>
              <a:rPr lang="en-US" sz="2000" dirty="0" smtClean="0"/>
              <a:t> acids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Combination of salts and carbohydrates are added in extenders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Buffer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Hydroxymethyle</a:t>
            </a:r>
            <a:r>
              <a:rPr lang="en-US" sz="2000" dirty="0" smtClean="0"/>
              <a:t> </a:t>
            </a:r>
            <a:r>
              <a:rPr lang="en-US" sz="2000" dirty="0" err="1" smtClean="0"/>
              <a:t>aminomethane</a:t>
            </a:r>
            <a:r>
              <a:rPr lang="en-US" sz="2000" dirty="0" smtClean="0"/>
              <a:t> (</a:t>
            </a:r>
            <a:r>
              <a:rPr lang="en-US" sz="2000" dirty="0" err="1" smtClean="0"/>
              <a:t>Tris</a:t>
            </a:r>
            <a:r>
              <a:rPr lang="en-US" sz="2000" dirty="0" smtClean="0"/>
              <a:t>) and citric acid are very common used buffers in various types of diluents used for ruminant semen.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Tris</a:t>
            </a:r>
            <a:r>
              <a:rPr lang="en-US" sz="2000" dirty="0" smtClean="0"/>
              <a:t> containing egg yolk glycerol extender was developed in 1963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Antimicrobials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 most common contaminants are Gram positive bacteria along with </a:t>
            </a:r>
            <a:r>
              <a:rPr lang="en-US" sz="2000" i="1" dirty="0" smtClean="0"/>
              <a:t>E. coli and Salmonella </a:t>
            </a:r>
            <a:r>
              <a:rPr lang="en-US" sz="2000" i="1" dirty="0" err="1" smtClean="0"/>
              <a:t>spp</a:t>
            </a:r>
            <a:endParaRPr lang="en-US" sz="20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Cornel extender was the first standard </a:t>
            </a:r>
            <a:r>
              <a:rPr lang="en-US" sz="2000" dirty="0" err="1" smtClean="0"/>
              <a:t>diluent</a:t>
            </a:r>
            <a:r>
              <a:rPr lang="en-US" sz="2000" dirty="0" smtClean="0"/>
              <a:t> to have Penicillin G, Streptomycin and </a:t>
            </a:r>
            <a:r>
              <a:rPr lang="en-US" sz="2000" dirty="0" err="1" smtClean="0"/>
              <a:t>Polymixim</a:t>
            </a:r>
            <a:r>
              <a:rPr lang="en-US" sz="2000" dirty="0" smtClean="0"/>
              <a:t>-B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Penicillin and streptomycin are still used at the rate of one gram per liter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191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Energy source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486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Fructose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606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Semen Extender </vt:lpstr>
      <vt:lpstr>Various components used in semen extender</vt:lpstr>
      <vt:lpstr>Egg yolk  </vt:lpstr>
      <vt:lpstr>Slide 5</vt:lpstr>
      <vt:lpstr>Milk sources </vt:lpstr>
      <vt:lpstr>Soy-lecithin</vt:lpstr>
      <vt:lpstr>Various components used in semen extender</vt:lpstr>
      <vt:lpstr>Antimicrobials</vt:lpstr>
      <vt:lpstr>Glycerol</vt:lpstr>
      <vt:lpstr>Classification of semen extenders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</dc:creator>
  <cp:lastModifiedBy>Alok</cp:lastModifiedBy>
  <cp:revision>17</cp:revision>
  <dcterms:created xsi:type="dcterms:W3CDTF">2006-08-16T00:00:00Z</dcterms:created>
  <dcterms:modified xsi:type="dcterms:W3CDTF">2020-12-24T11:13:57Z</dcterms:modified>
</cp:coreProperties>
</file>