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1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2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9916-DB99-4886-A996-61756DF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en-IN" dirty="0"/>
              <a:t>Structure of Protein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F1A9FFB8-ADC7-4D9F-8765-5156A497F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r="34645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804C7BB-B8BB-462D-A096-1F7770AA23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9" y="2584175"/>
            <a:ext cx="428783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2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F508-DEC6-4C46-9A5B-258A0AE0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METHODS OF Primary structure DETERMINATION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B5C9-26FC-4B6F-9B4C-919494A5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1. Amino Acid Composition</a:t>
            </a:r>
          </a:p>
          <a:p>
            <a:pPr marL="0" indent="0">
              <a:buNone/>
            </a:pPr>
            <a:r>
              <a:rPr lang="en-IN" dirty="0"/>
              <a:t>2. Degradation of protein into smaller fraction</a:t>
            </a:r>
          </a:p>
          <a:p>
            <a:pPr marL="0" indent="0">
              <a:buNone/>
            </a:pPr>
            <a:r>
              <a:rPr lang="en-IN" dirty="0"/>
              <a:t>3. Determination of amino acid sequence</a:t>
            </a:r>
          </a:p>
        </p:txBody>
      </p:sp>
    </p:spTree>
    <p:extLst>
      <p:ext uri="{BB962C8B-B14F-4D97-AF65-F5344CB8AC3E}">
        <p14:creationId xmlns:p14="http://schemas.microsoft.com/office/powerpoint/2010/main" val="30059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29AA-2546-4D45-AC53-0A150A98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Amino Acid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D3500-3FAF-4291-91F5-6096CE97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unordered amino acid composition of a protein prior to attempting to find the ordered sequence</a:t>
            </a:r>
          </a:p>
          <a:p>
            <a:r>
              <a:rPr lang="en-US" dirty="0"/>
              <a:t>Knowledge of the frequency of certain amino acids may also be used to choose which protease to use for digestion of the protein</a:t>
            </a:r>
          </a:p>
          <a:p>
            <a:r>
              <a:rPr lang="en-US" dirty="0"/>
              <a:t>Misincorporation of low levels of non-standard amino acids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steps</a:t>
            </a:r>
          </a:p>
          <a:p>
            <a:r>
              <a:rPr lang="en-US" dirty="0" err="1"/>
              <a:t>Hydrolyse</a:t>
            </a:r>
            <a:r>
              <a:rPr lang="en-US" dirty="0"/>
              <a:t> a known quantity of protein into its constituent amino acids- by acid or alkali treatment</a:t>
            </a:r>
          </a:p>
          <a:p>
            <a:r>
              <a:rPr lang="en-US" dirty="0"/>
              <a:t>Separate and quantify the amino acids- by chromatography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609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F474-AC61-40A6-A337-36A1EC34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N-and C-terminal amino acid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EDC9-8B27-41F8-833F-4D62D78C4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Reagents used which can label N-terminal amino acids</a:t>
            </a:r>
          </a:p>
          <a:p>
            <a:endParaRPr lang="en-US" dirty="0"/>
          </a:p>
          <a:p>
            <a:r>
              <a:rPr lang="en-IN" dirty="0"/>
              <a:t>Sanger's reagent (1-fluoro-2,4-dinitrobenzene) </a:t>
            </a:r>
          </a:p>
          <a:p>
            <a:r>
              <a:rPr lang="en-IN" dirty="0"/>
              <a:t>and </a:t>
            </a:r>
            <a:r>
              <a:rPr lang="en-IN" dirty="0" err="1"/>
              <a:t>dansyl</a:t>
            </a:r>
            <a:r>
              <a:rPr lang="en-IN" dirty="0"/>
              <a:t> derivatives such as </a:t>
            </a:r>
            <a:r>
              <a:rPr lang="en-IN" dirty="0" err="1"/>
              <a:t>dansyl</a:t>
            </a:r>
            <a:r>
              <a:rPr lang="en-IN" dirty="0"/>
              <a:t> chloride are used</a:t>
            </a:r>
          </a:p>
        </p:txBody>
      </p:sp>
    </p:spTree>
    <p:extLst>
      <p:ext uri="{BB962C8B-B14F-4D97-AF65-F5344CB8AC3E}">
        <p14:creationId xmlns:p14="http://schemas.microsoft.com/office/powerpoint/2010/main" val="333237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1185-8284-4134-8CDF-39EF0B7E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Generation of small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4CF1C-AD22-4698-BF24-F700E6DD6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Urea or </a:t>
            </a:r>
            <a:r>
              <a:rPr lang="en-IN" dirty="0" err="1"/>
              <a:t>Guainidine</a:t>
            </a:r>
            <a:r>
              <a:rPr lang="en-IN" dirty="0"/>
              <a:t> hydrochloride- disrupts weak forces and dissociates the protein into polypeptide units</a:t>
            </a:r>
          </a:p>
          <a:p>
            <a:endParaRPr lang="en-IN" dirty="0"/>
          </a:p>
          <a:p>
            <a:r>
              <a:rPr lang="en-IN" dirty="0"/>
              <a:t>No of polypeptide chains than identified with </a:t>
            </a:r>
            <a:r>
              <a:rPr lang="en-IN" dirty="0" err="1"/>
              <a:t>dansyl</a:t>
            </a:r>
            <a:r>
              <a:rPr lang="en-IN" dirty="0"/>
              <a:t> chloride</a:t>
            </a:r>
          </a:p>
          <a:p>
            <a:endParaRPr lang="en-IN" dirty="0"/>
          </a:p>
          <a:p>
            <a:r>
              <a:rPr lang="en-IN" dirty="0"/>
              <a:t>Polypeptide is broken down</a:t>
            </a:r>
          </a:p>
          <a:p>
            <a:pPr marL="0" indent="0">
              <a:buNone/>
            </a:pPr>
            <a:r>
              <a:rPr lang="en-IN" dirty="0"/>
              <a:t>	(</a:t>
            </a:r>
            <a:r>
              <a:rPr lang="en-IN" dirty="0" err="1"/>
              <a:t>i</a:t>
            </a:r>
            <a:r>
              <a:rPr lang="en-IN" dirty="0"/>
              <a:t>) Enzymatic cleavage- trypsin, chymotrypsin, pepsin etc</a:t>
            </a:r>
          </a:p>
          <a:p>
            <a:pPr marL="0" indent="0">
              <a:buNone/>
            </a:pPr>
            <a:r>
              <a:rPr lang="en-IN" dirty="0"/>
              <a:t>	(ii) Chemical </a:t>
            </a:r>
            <a:r>
              <a:rPr lang="en-IN" dirty="0" err="1"/>
              <a:t>clevage</a:t>
            </a:r>
            <a:r>
              <a:rPr lang="en-IN" dirty="0"/>
              <a:t>- cyanogen bromide</a:t>
            </a:r>
          </a:p>
        </p:txBody>
      </p:sp>
    </p:spTree>
    <p:extLst>
      <p:ext uri="{BB962C8B-B14F-4D97-AF65-F5344CB8AC3E}">
        <p14:creationId xmlns:p14="http://schemas.microsoft.com/office/powerpoint/2010/main" val="125664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6A58-4D11-49AF-BFEC-2E0155D7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Amino acid sequence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6E220-BC89-4A7F-9D90-6C606015D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Edman degradation-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2A781-6387-4584-86FA-8F438F6A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84" y="3049088"/>
            <a:ext cx="76485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294B5-AA36-4922-8B5E-53F944A1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97" y="4276725"/>
            <a:ext cx="5310960" cy="230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D0BC8-E643-47BE-A1F9-54EEF685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Sequentor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858E-5CC2-4494-9E20-BA7DE537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or peptide is immobilized in the reaction vessel</a:t>
            </a:r>
          </a:p>
          <a:p>
            <a:r>
              <a:rPr lang="en-IN" dirty="0"/>
              <a:t>Edman degradation is performed</a:t>
            </a:r>
          </a:p>
          <a:p>
            <a:r>
              <a:rPr lang="en-US" dirty="0"/>
              <a:t>Each cycle releases and derivatizes one amino acid from the protein or peptide's N-terminus</a:t>
            </a:r>
          </a:p>
          <a:p>
            <a:r>
              <a:rPr lang="en-US" dirty="0"/>
              <a:t>The released amino-acid derivative is then identified by HPLC</a:t>
            </a:r>
          </a:p>
          <a:p>
            <a:r>
              <a:rPr lang="en-US" dirty="0"/>
              <a:t>Process is done repetitively for the whole polypeptide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19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tein backbone dihedral angles , , and  [22]. | Download Scientific  Diagram">
            <a:extLst>
              <a:ext uri="{FF2B5EF4-FFF2-40B4-BE49-F238E27FC236}">
                <a16:creationId xmlns:a16="http://schemas.microsoft.com/office/drawing/2014/main" id="{55B1065F-2892-497F-AFA2-2E076043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1389863"/>
            <a:ext cx="4263934" cy="46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30098-025A-4E86-9C23-6F6CDB1B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POLYPEPTIDE  CHAIN CONFORMATIONS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13CC-FBC7-4DFB-ABCB-F3AB21EB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6"/>
            <a:ext cx="7337376" cy="3636088"/>
          </a:xfrm>
        </p:spPr>
        <p:txBody>
          <a:bodyPr/>
          <a:lstStyle/>
          <a:p>
            <a:r>
              <a:rPr lang="en-US" dirty="0"/>
              <a:t>The only reasonably free movements  are rotations around the C α-N bond  (measured as ϕ ) and the C α-C bond  (measured as Ѱ).</a:t>
            </a:r>
          </a:p>
          <a:p>
            <a:r>
              <a:rPr lang="en-US" dirty="0"/>
              <a:t>The conformation of the backbone  can therefore be described by the  torsion angles (also called dihedral  angles or rotation angles)</a:t>
            </a:r>
          </a:p>
          <a:p>
            <a:r>
              <a:rPr lang="en-US" dirty="0"/>
              <a:t>Two torsion angles in the polypeptide chain,  also called Ramachandran angles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352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F2B5-0C80-4584-B0AC-69EEB7E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RAMACHANDRAN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6731-10A6-4C62-9F8B-132B14B9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1959429"/>
            <a:ext cx="6576464" cy="4162697"/>
          </a:xfrm>
        </p:spPr>
        <p:txBody>
          <a:bodyPr>
            <a:normAutofit fontScale="92500"/>
          </a:bodyPr>
          <a:lstStyle/>
          <a:p>
            <a:r>
              <a:rPr lang="en-US" dirty="0"/>
              <a:t>To visualize the backbone of amino acid residues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Developed in 1963 by G. N.</a:t>
            </a:r>
            <a:r>
              <a:rPr lang="en-US" sz="2000" spc="-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Ramachandran</a:t>
            </a:r>
          </a:p>
          <a:p>
            <a:r>
              <a:rPr lang="en-US" dirty="0"/>
              <a:t>Each dot on the Ramachandran plot  shows the angles for amino acids.</a:t>
            </a:r>
          </a:p>
          <a:p>
            <a:r>
              <a:rPr lang="en-US" dirty="0"/>
              <a:t>The regions on the plot with  highest density are most favorable combinations of phi-psi values and called “allowed” regions, also  called “low – energy” regions.</a:t>
            </a:r>
          </a:p>
          <a:p>
            <a:r>
              <a:rPr lang="en-US" dirty="0"/>
              <a:t>Some values of φ and ψ are  forbidden since the involved atoms  will come too close to each other,  resulting in a steric clash. Such  regions are called “disallowed”  regions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E29A5-07C6-4984-8E28-443BEB9D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125" y="1606553"/>
            <a:ext cx="4401572" cy="40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5A5B-D039-43B8-B77D-6436A49B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731A-79FA-42A6-8026-574A9921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are major components of all cellular systems</a:t>
            </a:r>
          </a:p>
          <a:p>
            <a:r>
              <a:rPr lang="en-US" dirty="0"/>
              <a:t>Proteins consist of one or more linear polymers called polypeptides</a:t>
            </a:r>
          </a:p>
          <a:p>
            <a:r>
              <a:rPr lang="en-US" dirty="0"/>
              <a:t>Proteins are linear and never branched</a:t>
            </a:r>
          </a:p>
          <a:p>
            <a:r>
              <a:rPr lang="en-US" dirty="0"/>
              <a:t>Different AA’s are linked together via </a:t>
            </a:r>
            <a:r>
              <a:rPr lang="en-US" b="1" dirty="0"/>
              <a:t>PEPTIDE</a:t>
            </a:r>
            <a:r>
              <a:rPr lang="en-US" dirty="0"/>
              <a:t> bonds</a:t>
            </a:r>
          </a:p>
          <a:p>
            <a:r>
              <a:rPr lang="en-US" dirty="0"/>
              <a:t>The individual amino acids within a protein are known as </a:t>
            </a:r>
            <a:r>
              <a:rPr lang="en-US" b="1" dirty="0"/>
              <a:t>RESIDUES</a:t>
            </a:r>
          </a:p>
          <a:p>
            <a:r>
              <a:rPr lang="en-US" dirty="0"/>
              <a:t>The smallest known Protein is just nine residues long - </a:t>
            </a:r>
            <a:r>
              <a:rPr lang="en-US" b="1" dirty="0"/>
              <a:t>OXYTOCIN</a:t>
            </a:r>
          </a:p>
          <a:p>
            <a:r>
              <a:rPr lang="en-US" dirty="0"/>
              <a:t>The largest is over 35,000 residues - the structural protein </a:t>
            </a:r>
            <a:r>
              <a:rPr lang="en-US" b="1" dirty="0"/>
              <a:t>TITIN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093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39E8-1226-4381-898A-250180EB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E4EA-CE37-469C-803B-DCB1163B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absence of stabilizing forces a minimum of 40 residues is needed to adopt a stable 3D structure in water.</a:t>
            </a:r>
          </a:p>
          <a:p>
            <a:r>
              <a:rPr lang="en-US" dirty="0"/>
              <a:t>Protein sequence can be determined by systematically removing the AA’s one at a time from the amino end - Edman degradation</a:t>
            </a:r>
          </a:p>
          <a:p>
            <a:r>
              <a:rPr lang="en-US" dirty="0"/>
              <a:t>Sequence the gene or cDNA for any protein and use the genetic code to determine the AA sequence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71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2A8A-1D44-49D8-8D73-1B8E23B7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structural  organization of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08F5-5E8D-4527-BBA2-8934B4699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Structure</a:t>
            </a:r>
          </a:p>
          <a:p>
            <a:r>
              <a:rPr lang="en-US" dirty="0"/>
              <a:t>Secondary Structure</a:t>
            </a:r>
          </a:p>
          <a:p>
            <a:r>
              <a:rPr lang="en-US" dirty="0"/>
              <a:t>Tertiary Structure</a:t>
            </a:r>
          </a:p>
          <a:p>
            <a:r>
              <a:rPr lang="en-US" dirty="0"/>
              <a:t>Quaternary Structure</a:t>
            </a:r>
          </a:p>
        </p:txBody>
      </p:sp>
      <p:pic>
        <p:nvPicPr>
          <p:cNvPr id="1026" name="Picture 2" descr="Protein Structure | BioNinja">
            <a:extLst>
              <a:ext uri="{FF2B5EF4-FFF2-40B4-BE49-F238E27FC236}">
                <a16:creationId xmlns:a16="http://schemas.microsoft.com/office/drawing/2014/main" id="{E3207351-BBE8-4766-B3D0-29316724D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59" y="1990725"/>
            <a:ext cx="672580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F11B8-B161-4A62-83ED-F3E86645F094}"/>
              </a:ext>
            </a:extLst>
          </p:cNvPr>
          <p:cNvSpPr txBox="1"/>
          <p:nvPr/>
        </p:nvSpPr>
        <p:spPr>
          <a:xfrm>
            <a:off x="1735866" y="5214802"/>
            <a:ext cx="209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Important Forces determine structure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CFADD-A054-4063-A504-6316000E4403}"/>
              </a:ext>
            </a:extLst>
          </p:cNvPr>
          <p:cNvSpPr txBox="1"/>
          <p:nvPr/>
        </p:nvSpPr>
        <p:spPr>
          <a:xfrm>
            <a:off x="4606834" y="5198201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Covalent bond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E6398-5479-45D8-A172-D49A6C7627C0}"/>
              </a:ext>
            </a:extLst>
          </p:cNvPr>
          <p:cNvSpPr txBox="1"/>
          <p:nvPr/>
        </p:nvSpPr>
        <p:spPr>
          <a:xfrm>
            <a:off x="8055428" y="5198201"/>
            <a:ext cx="124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Weak forces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B3D6C84-5B8E-4402-A3E2-1F142C8C611A}"/>
              </a:ext>
            </a:extLst>
          </p:cNvPr>
          <p:cNvSpPr/>
          <p:nvPr/>
        </p:nvSpPr>
        <p:spPr>
          <a:xfrm rot="5400000">
            <a:off x="4955176" y="4723836"/>
            <a:ext cx="400594" cy="646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69AEDE4-18D8-4EEC-AA2D-BDDF84F4033A}"/>
              </a:ext>
            </a:extLst>
          </p:cNvPr>
          <p:cNvSpPr/>
          <p:nvPr/>
        </p:nvSpPr>
        <p:spPr>
          <a:xfrm rot="5400000">
            <a:off x="8527645" y="2539255"/>
            <a:ext cx="378390" cy="50344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7D27952-2437-4C69-9EBF-DAB6854CB271}"/>
              </a:ext>
            </a:extLst>
          </p:cNvPr>
          <p:cNvSpPr/>
          <p:nvPr/>
        </p:nvSpPr>
        <p:spPr>
          <a:xfrm>
            <a:off x="3828100" y="5451566"/>
            <a:ext cx="679269" cy="1828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46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3BD4-951F-44F3-8034-8D5AA182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Structure organization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3DC979B-E40F-467D-9359-6FFB4A06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70573"/>
            <a:ext cx="6950738" cy="41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7647D-8FF9-4140-8236-C51DD6BF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56" y="3587931"/>
            <a:ext cx="4952693" cy="288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23B53-12E4-4DD7-AA5C-7A288C70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Primary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8CD8-E2F7-4375-9180-73EC60CF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sequence of amino acids present in the  polypeptide chain</a:t>
            </a:r>
          </a:p>
          <a:p>
            <a:r>
              <a:rPr lang="en-US" dirty="0"/>
              <a:t>Covalently linked by peptide bonds- Peptide bond</a:t>
            </a:r>
          </a:p>
          <a:p>
            <a:r>
              <a:rPr lang="en-US" dirty="0"/>
              <a:t>By convention, the primary structure of a protein starts from the amino-  terminal (N) end and ends in the carboxyl-terminal (C) end</a:t>
            </a:r>
          </a:p>
          <a:p>
            <a:r>
              <a:rPr lang="en-US" dirty="0"/>
              <a:t>Largely responsible for its 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48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2CAD-7EF7-4A7F-B21D-C4179589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CCE2-08DF-4EDD-84C8-629797F6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peptide bond has some double bond like character (40%) due  to resonance C – N bond length of peptide is 10% shorter than that found in usual C – N </a:t>
            </a:r>
          </a:p>
          <a:p>
            <a:r>
              <a:rPr lang="en-US" dirty="0"/>
              <a:t>As a consequence of resonance, peptide bonds are almost planar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8FB049-B048-4D26-A16D-2EA9C0610D72}"/>
              </a:ext>
            </a:extLst>
          </p:cNvPr>
          <p:cNvGrpSpPr/>
          <p:nvPr/>
        </p:nvGrpSpPr>
        <p:grpSpPr>
          <a:xfrm>
            <a:off x="1823616" y="4336868"/>
            <a:ext cx="8445301" cy="1728377"/>
            <a:chOff x="662957" y="3692652"/>
            <a:chExt cx="10394915" cy="2503222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2ED0A13-A8ED-4F9C-8CEE-A8DF1455FAF3}"/>
                </a:ext>
              </a:extLst>
            </p:cNvPr>
            <p:cNvSpPr/>
            <p:nvPr/>
          </p:nvSpPr>
          <p:spPr>
            <a:xfrm>
              <a:off x="662957" y="3802524"/>
              <a:ext cx="5739330" cy="2316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CBE67C8-2E51-4FDF-919F-6B41EA87FAFC}"/>
                </a:ext>
              </a:extLst>
            </p:cNvPr>
            <p:cNvSpPr/>
            <p:nvPr/>
          </p:nvSpPr>
          <p:spPr>
            <a:xfrm>
              <a:off x="6868668" y="3692652"/>
              <a:ext cx="4189204" cy="25032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12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925B-8343-46CE-9CD7-AED9D9F6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Cis conformation and Trans conformation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B173-C232-40A1-9DA0-90809147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7703135" cy="3636088"/>
          </a:xfrm>
        </p:spPr>
        <p:txBody>
          <a:bodyPr/>
          <a:lstStyle/>
          <a:p>
            <a:r>
              <a:rPr lang="en-US" dirty="0"/>
              <a:t>Trans conformation is normally present in the residues as Cis conformation leads to the steric clash</a:t>
            </a:r>
          </a:p>
          <a:p>
            <a:endParaRPr lang="en-US" dirty="0"/>
          </a:p>
          <a:p>
            <a:r>
              <a:rPr lang="en-US" dirty="0"/>
              <a:t>Cis conformation is possible for peptide bond next to the proline residue</a:t>
            </a:r>
            <a:endParaRPr lang="en-IN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CBC381B-3B9D-4EAC-9FB2-7880042CECC9}"/>
              </a:ext>
            </a:extLst>
          </p:cNvPr>
          <p:cNvSpPr/>
          <p:nvPr/>
        </p:nvSpPr>
        <p:spPr>
          <a:xfrm>
            <a:off x="8186057" y="2293126"/>
            <a:ext cx="3784526" cy="3126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34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6F10-3E30-47B4-81B4-D2BF7EFE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IMPORTANCE OF PRIMARY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368B-44C9-40D0-B559-7885A509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predict secondary and tertiary structures from sequence homologies with  related proteins. (Structure prediction)</a:t>
            </a:r>
          </a:p>
          <a:p>
            <a:r>
              <a:rPr lang="en-US" dirty="0"/>
              <a:t>Many genetic diseases result from abnormal amino acid sequences</a:t>
            </a:r>
          </a:p>
          <a:p>
            <a:r>
              <a:rPr lang="en-US" dirty="0"/>
              <a:t>To understand the molecular mechanism of action of proteins</a:t>
            </a:r>
          </a:p>
          <a:p>
            <a:r>
              <a:rPr lang="en-US" dirty="0"/>
              <a:t>To trace evolutionary paths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256635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EE6E7E"/>
      </a:accent1>
      <a:accent2>
        <a:srgbClr val="EB7C4E"/>
      </a:accent2>
      <a:accent3>
        <a:srgbClr val="C89C30"/>
      </a:accent3>
      <a:accent4>
        <a:srgbClr val="9DAC39"/>
      </a:accent4>
      <a:accent5>
        <a:srgbClr val="74B33F"/>
      </a:accent5>
      <a:accent6>
        <a:srgbClr val="33BA2E"/>
      </a:accent6>
      <a:hlink>
        <a:srgbClr val="568E8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715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Calisto MT</vt:lpstr>
      <vt:lpstr>Times New Roman</vt:lpstr>
      <vt:lpstr>Univers Condensed</vt:lpstr>
      <vt:lpstr>ChronicleVTI</vt:lpstr>
      <vt:lpstr>Structure of Protein</vt:lpstr>
      <vt:lpstr>Protein</vt:lpstr>
      <vt:lpstr>Protein</vt:lpstr>
      <vt:lpstr>structural  organization of proteins</vt:lpstr>
      <vt:lpstr>Structure organization</vt:lpstr>
      <vt:lpstr>Primary Structure</vt:lpstr>
      <vt:lpstr>PowerPoint Presentation</vt:lpstr>
      <vt:lpstr>Cis conformation and Trans conformation</vt:lpstr>
      <vt:lpstr>IMPORTANCE OF PRIMARY STRUCTURE</vt:lpstr>
      <vt:lpstr>METHODS OF Primary structure DETERMINATION </vt:lpstr>
      <vt:lpstr>Amino Acid Composition</vt:lpstr>
      <vt:lpstr>N-and C-terminal amino acid analysis</vt:lpstr>
      <vt:lpstr>Generation of small fragments</vt:lpstr>
      <vt:lpstr>Amino acid sequence determination</vt:lpstr>
      <vt:lpstr>Sequentor</vt:lpstr>
      <vt:lpstr>POLYPEPTIDE  CHAIN CONFORMATIONS </vt:lpstr>
      <vt:lpstr>RAMACHANDRAN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Protein</dc:title>
  <dc:creator>ani.gatz1 ani.gatz1</dc:creator>
  <cp:lastModifiedBy>ani.gatz1 ani.gatz1</cp:lastModifiedBy>
  <cp:revision>31</cp:revision>
  <dcterms:created xsi:type="dcterms:W3CDTF">2020-12-03T09:29:03Z</dcterms:created>
  <dcterms:modified xsi:type="dcterms:W3CDTF">2020-12-04T03:55:35Z</dcterms:modified>
</cp:coreProperties>
</file>