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49" r:id="rId1"/>
  </p:sldMasterIdLst>
  <p:sldIdLst>
    <p:sldId id="256" r:id="rId2"/>
    <p:sldId id="263" r:id="rId3"/>
    <p:sldId id="264" r:id="rId4"/>
    <p:sldId id="265" r:id="rId5"/>
    <p:sldId id="266" r:id="rId6"/>
    <p:sldId id="267" r:id="rId7"/>
    <p:sldId id="268" r:id="rId8"/>
    <p:sldId id="269" r:id="rId9"/>
    <p:sldId id="270" r:id="rId10"/>
    <p:sldId id="275" r:id="rId11"/>
    <p:sldId id="276" r:id="rId1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64" d="100"/>
          <a:sy n="64" d="100"/>
        </p:scale>
        <p:origin x="978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955880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9280353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5398628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4099607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7933928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99521782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7198319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8818539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1123769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811372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85135785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4663582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92122784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0660683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1022604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5680332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F3CB43C-7DE5-43AE-B168-4A35B366F9C3}" type="datetimeFigureOut">
              <a:rPr lang="en-IN" smtClean="0"/>
              <a:t>12-12-2020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7AC93D50-B2D5-4E18-A950-5A5FF608AC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923390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0" r:id="rId1"/>
    <p:sldLayoutId id="2147483751" r:id="rId2"/>
    <p:sldLayoutId id="2147483752" r:id="rId3"/>
    <p:sldLayoutId id="2147483753" r:id="rId4"/>
    <p:sldLayoutId id="2147483754" r:id="rId5"/>
    <p:sldLayoutId id="2147483755" r:id="rId6"/>
    <p:sldLayoutId id="2147483756" r:id="rId7"/>
    <p:sldLayoutId id="2147483757" r:id="rId8"/>
    <p:sldLayoutId id="2147483758" r:id="rId9"/>
    <p:sldLayoutId id="2147483759" r:id="rId10"/>
    <p:sldLayoutId id="2147483760" r:id="rId11"/>
    <p:sldLayoutId id="2147483761" r:id="rId12"/>
    <p:sldLayoutId id="2147483762" r:id="rId13"/>
    <p:sldLayoutId id="2147483763" r:id="rId14"/>
    <p:sldLayoutId id="2147483764" r:id="rId15"/>
    <p:sldLayoutId id="2147483765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hyperlink" Target="http://www.fssaimanual.co.in/" TargetMode="Externa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6BB3E2-32F1-4CA2-889B-3860B30D114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04928"/>
            <a:ext cx="9144000" cy="4017364"/>
          </a:xfrm>
        </p:spPr>
        <p:txBody>
          <a:bodyPr>
            <a:normAutofit/>
          </a:bodyPr>
          <a:lstStyle/>
          <a:p>
            <a:pPr algn="ctr"/>
            <a:r>
              <a:rPr lang="en-US" sz="3200" dirty="0">
                <a:solidFill>
                  <a:srgbClr val="00B050"/>
                </a:solidFill>
                <a:latin typeface="Algerian" panose="04020705040A02060702" pitchFamily="82" charset="0"/>
              </a:rPr>
              <a:t>TERMINOLOGY OF STANDARD SOLUTIONS AND REAGENTS </a:t>
            </a:r>
            <a:br>
              <a:rPr lang="en-IN" sz="3200" dirty="0">
                <a:latin typeface="Algerian" panose="04020705040A02060702" pitchFamily="82" charset="0"/>
              </a:rPr>
            </a:br>
            <a:br>
              <a:rPr lang="en-IN" sz="3200" dirty="0">
                <a:latin typeface="Algerian" panose="04020705040A02060702" pitchFamily="82" charset="0"/>
              </a:rPr>
            </a:br>
            <a:br>
              <a:rPr lang="en-IN" sz="3200" dirty="0">
                <a:latin typeface="Algerian" panose="04020705040A02060702" pitchFamily="82" charset="0"/>
              </a:rPr>
            </a:br>
            <a:br>
              <a:rPr lang="en-IN" sz="3200" dirty="0">
                <a:latin typeface="Algerian" panose="04020705040A02060702" pitchFamily="82" charset="0"/>
              </a:rPr>
            </a:br>
            <a:r>
              <a:rPr lang="en-IN" sz="3200" dirty="0">
                <a:latin typeface="Algerian" panose="04020705040A02060702" pitchFamily="82" charset="0"/>
              </a:rPr>
              <a:t>DTC-311</a:t>
            </a:r>
            <a:br>
              <a:rPr lang="en-IN" sz="3200" dirty="0">
                <a:latin typeface="Algerian" panose="04020705040A02060702" pitchFamily="82" charset="0"/>
              </a:rPr>
            </a:br>
            <a:r>
              <a:rPr lang="en-IN" sz="3200" dirty="0">
                <a:latin typeface="Algerian" panose="04020705040A02060702" pitchFamily="82" charset="0"/>
              </a:rPr>
              <a:t>	Chemical quality assurance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52F280A-8745-4772-95E8-ED3BE62670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407108"/>
            <a:ext cx="9144000" cy="2226040"/>
          </a:xfrm>
        </p:spPr>
        <p:txBody>
          <a:bodyPr>
            <a:normAutofit lnSpcReduction="10000"/>
          </a:bodyPr>
          <a:lstStyle/>
          <a:p>
            <a:pPr marL="0" marR="0" lvl="0" indent="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IN" sz="24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  <a:p>
            <a:pPr marL="0" marR="0" lvl="0" indent="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Binod Kumar Bharti</a:t>
            </a:r>
          </a:p>
          <a:p>
            <a:pPr marL="0" marR="0" lvl="0" indent="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Assistant Professor cum Jr. Scientist</a:t>
            </a:r>
          </a:p>
          <a:p>
            <a:pPr marL="0" marR="0" lvl="0" indent="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Department of Dairy Chemistry</a:t>
            </a:r>
          </a:p>
          <a:p>
            <a:pPr marL="0" marR="0" lvl="0" indent="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Sanjay Gandhi Institute of Dairy Technology</a:t>
            </a:r>
            <a:r>
              <a:rPr lang="en-IN" sz="2600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(BASU) </a:t>
            </a:r>
            <a:r>
              <a:rPr kumimoji="0" lang="en-IN" sz="2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Patna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71928942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F01C11-2FD9-438D-B3E2-9A519DC4A32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589213" y="2"/>
            <a:ext cx="8915399" cy="809468"/>
          </a:xfrm>
        </p:spPr>
        <p:txBody>
          <a:bodyPr>
            <a:normAutofit fontScale="90000"/>
          </a:bodyPr>
          <a:lstStyle/>
          <a:p>
            <a:pPr algn="ctr"/>
            <a:r>
              <a:rPr lang="en-US" dirty="0"/>
              <a:t> </a:t>
            </a:r>
            <a:r>
              <a:rPr lang="en-US" sz="2700" dirty="0">
                <a:solidFill>
                  <a:srgbClr val="FF0000"/>
                </a:solidFill>
                <a:latin typeface="Algerian" panose="04020705040A02060702" pitchFamily="82" charset="0"/>
              </a:rPr>
              <a:t>TERMINOLOGY OF STANDARD SOLUTIONS AND REAGENTS </a:t>
            </a:r>
            <a:endParaRPr lang="en-IN" sz="2700" dirty="0">
              <a:solidFill>
                <a:srgbClr val="FF0000"/>
              </a:solidFill>
              <a:latin typeface="Algerian" panose="04020705040A02060702" pitchFamily="82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D99BD46-B725-42E8-9AC4-3604976DC74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589213" y="954339"/>
            <a:ext cx="8915399" cy="5903662"/>
          </a:xfrm>
        </p:spPr>
        <p:txBody>
          <a:bodyPr>
            <a:normAutofit fontScale="92500" lnSpcReduction="20000"/>
          </a:bodyPr>
          <a:lstStyle/>
          <a:p>
            <a:pPr algn="ctr"/>
            <a:r>
              <a:rPr lang="en-US" dirty="0"/>
              <a:t> </a:t>
            </a:r>
            <a:r>
              <a:rPr lang="en-US" sz="2600" b="1" dirty="0">
                <a:latin typeface="Algerian" panose="04020705040A02060702" pitchFamily="82" charset="0"/>
                <a:cs typeface="Times New Roman" panose="02020603050405020304" pitchFamily="18" charset="0"/>
              </a:rPr>
              <a:t>Standard Solutions and Reagents</a:t>
            </a:r>
          </a:p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Introduction </a:t>
            </a:r>
          </a:p>
          <a:p>
            <a:pPr algn="just"/>
            <a:r>
              <a:rPr lang="en-US" sz="2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►Standard solutions and reagents are the essential of any chemical analysis of food and dairy products. </a:t>
            </a:r>
          </a:p>
          <a:p>
            <a:pPr algn="just"/>
            <a:r>
              <a:rPr lang="en-US" sz="2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► Purpose of the reagents and solutions for the accuracy, repeatability and precision of chemical analysis of food or dairy products. </a:t>
            </a:r>
          </a:p>
          <a:p>
            <a:pPr algn="just"/>
            <a:r>
              <a:rPr lang="en-US" sz="2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► It is most important that the reagents and solutions should have the correct strength.</a:t>
            </a:r>
          </a:p>
          <a:p>
            <a:pPr algn="just"/>
            <a:r>
              <a:rPr lang="en-US" sz="2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► It should be checked from time to time before use. </a:t>
            </a:r>
          </a:p>
          <a:p>
            <a:pPr algn="just"/>
            <a:r>
              <a:rPr lang="en-US" sz="2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► To express the concentration or strength of solutions and reagents different terms are used in the analytical chemistry or in chemical analysis of dairy and food article. </a:t>
            </a:r>
          </a:p>
          <a:p>
            <a:r>
              <a:rPr lang="en-US" sz="2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2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What is Reagent? </a:t>
            </a:r>
          </a:p>
          <a:p>
            <a:pPr algn="just"/>
            <a:r>
              <a:rPr lang="en-US" sz="2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► A substance which can react with another substance or an agent capable of producing a chemical reaction. </a:t>
            </a:r>
            <a:endParaRPr lang="en-IN" sz="2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5045204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EF7C5680-EB0D-45F3-914D-40404A6C1FB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589213" y="0"/>
            <a:ext cx="8915399" cy="6857999"/>
          </a:xfrm>
        </p:spPr>
        <p:txBody>
          <a:bodyPr>
            <a:normAutofit/>
          </a:bodyPr>
          <a:lstStyle/>
          <a:p>
            <a:r>
              <a:rPr lang="en-US" dirty="0"/>
              <a:t> </a:t>
            </a:r>
          </a:p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What is Solution? 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► A solution is a homogeneous mixture of two or more substances/ components. 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● The component 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present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 higher proportions is called solvent.  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● The component present in smaller proportions is called solute. 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common term solute is dissolved in solvent to form a solution. 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		i.e. Solute + Solvent = Solution</a:t>
            </a:r>
          </a:p>
          <a:p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Dilute Solution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:- A solution in which small amount of solute is present is called dilute solution. </a:t>
            </a:r>
          </a:p>
          <a:p>
            <a:pPr algn="just"/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Concentrated Solution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:- A solution in which large amount of solute is present is called concentrated solution.  </a:t>
            </a:r>
          </a:p>
          <a:p>
            <a:pPr algn="just"/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Saturated Solution:-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solution which contains the maximum amount of solute can be dissolved in a given amount of solvent at a particular temperature is called a Saturated solution. 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6437102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09F0B6-A6F2-4D36-83D0-C17043EFAC8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589213" y="0"/>
            <a:ext cx="8915399" cy="644577"/>
          </a:xfrm>
        </p:spPr>
        <p:txBody>
          <a:bodyPr>
            <a:normAutofit fontScale="90000"/>
          </a:bodyPr>
          <a:lstStyle/>
          <a:p>
            <a:pPr algn="ctr"/>
            <a:r>
              <a:rPr lang="en-IN" dirty="0"/>
              <a:t> </a:t>
            </a:r>
            <a:r>
              <a:rPr lang="en-IN" sz="3600" dirty="0">
                <a:latin typeface="Algerian" panose="04020705040A02060702" pitchFamily="82" charset="0"/>
              </a:rPr>
              <a:t>Standard Solution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8776619A-3052-4152-9D8F-335CE4B05298}"/>
                  </a:ext>
                </a:extLst>
              </p:cNvPr>
              <p:cNvSpPr>
                <a:spLocks noGrp="1"/>
              </p:cNvSpPr>
              <p:nvPr>
                <p:ph type="subTitle" idx="1"/>
              </p:nvPr>
            </p:nvSpPr>
            <p:spPr>
              <a:xfrm>
                <a:off x="2589213" y="644576"/>
                <a:ext cx="8915399" cy="6213423"/>
              </a:xfrm>
            </p:spPr>
            <p:txBody>
              <a:bodyPr>
                <a:noAutofit/>
              </a:bodyPr>
              <a:lstStyle/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A solution whose strength or concentration is known is called Standard solution. Concentration or strength of solution can be expressed in 3 different types: </a:t>
                </a:r>
              </a:p>
              <a:p>
                <a:pPr algn="just"/>
                <a:r>
                  <a:rPr lang="en-US" sz="2400" b="1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</a:t>
                </a:r>
                <a:r>
                  <a:rPr lang="en-US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. Normal Solution ii. Molar Solution and iii. </a:t>
                </a:r>
                <a:r>
                  <a:rPr lang="en-US" sz="2400" b="1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Molal</a:t>
                </a:r>
                <a:r>
                  <a:rPr lang="en-US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Solution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. </a:t>
                </a:r>
                <a:r>
                  <a:rPr lang="en-US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Normal solution </a:t>
                </a:r>
                <a:endParaRPr lang="en-US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A solution containing 1 gram equivalent of the solute in one </a:t>
                </a:r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litre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of the solution is called a normal solution.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Eq. wt. is expressed in gm.</a:t>
                </a:r>
              </a:p>
              <a:p>
                <a:pPr algn="just"/>
                <a:r>
                  <a:rPr lang="en-US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Normality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The number of gram equivalents of a solute dissolved per </a:t>
                </a:r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litre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of the solution. Solute may be acid, base or salt.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Normality is represented by “N”.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N=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4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𝐺𝑟𝑎𝑚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𝑒𝑞𝑢𝑖𝑣𝑎𝑙𝑒𝑛𝑡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𝑆𝑜𝑙𝑢𝑡𝑒</m:t>
                        </m:r>
                      </m:num>
                      <m:den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𝑉𝑜𝑙𝑢𝑚𝑒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𝑠𝑜𝑙𝑢𝑡𝑖𝑜𝑛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𝐿𝑖𝑡𝑟𝑒</m:t>
                        </m:r>
                      </m:den>
                    </m:f>
                  </m:oMath>
                </a14:m>
                <a:endParaRPr lang="en-US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8776619A-3052-4152-9D8F-335CE4B0529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subTitle" idx="1"/>
              </p:nvPr>
            </p:nvSpPr>
            <p:spPr>
              <a:xfrm>
                <a:off x="2589213" y="644576"/>
                <a:ext cx="8915399" cy="6213423"/>
              </a:xfrm>
              <a:blipFill>
                <a:blip r:embed="rId2"/>
                <a:stretch>
                  <a:fillRect l="-1094" t="-785" r="-102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6885445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2018E45E-7E31-42B3-9297-9727FAA25118}"/>
                  </a:ext>
                </a:extLst>
              </p:cNvPr>
              <p:cNvSpPr>
                <a:spLocks noGrp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7999"/>
              </a:xfrm>
            </p:spPr>
            <p:txBody>
              <a:bodyPr>
                <a:normAutofit/>
              </a:bodyPr>
              <a:lstStyle/>
              <a:p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Eq. wt. of solutes may be acids, bases and salts.</a:t>
                </a:r>
              </a:p>
              <a:p>
                <a:r>
                  <a:rPr lang="en-US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1. Calculation of eq. wt. of acids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Equivalent wt. of an acid is generally calculated by dividing the molecular wt. by its basicity. </a:t>
                </a:r>
              </a:p>
              <a:p>
                <a:pPr algn="just"/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. e. 	Eq. wt. of an acid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4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𝑀𝑜𝑙𝑒𝑐𝑢𝑙𝑎𝑟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𝑊𝑡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.</m:t>
                        </m:r>
                      </m:num>
                      <m:den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𝐵𝑎𝑠𝑖𝑐𝑖𝑡𝑦</m:t>
                        </m:r>
                      </m:den>
                    </m:f>
                  </m:oMath>
                </a14:m>
                <a:endParaRPr lang="en-US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Basicity of an acid is the number of replaceable hydrogen atoms present in one molecule of the acid. </a:t>
                </a:r>
              </a:p>
              <a:p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endParaRPr lang="en-IN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 xmlns="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2018E45E-7E31-42B3-9297-9727FAA2511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7999"/>
              </a:xfrm>
              <a:blipFill>
                <a:blip r:embed="rId2"/>
                <a:stretch>
                  <a:fillRect l="-1094" t="-711" r="-102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C14DF3CC-CE91-45F9-836C-EAF187C28B8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62537810"/>
              </p:ext>
            </p:extLst>
          </p:nvPr>
        </p:nvGraphicFramePr>
        <p:xfrm>
          <a:off x="2589212" y="3657600"/>
          <a:ext cx="8743352" cy="320039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196991">
                  <a:extLst>
                    <a:ext uri="{9D8B030D-6E8A-4147-A177-3AD203B41FA5}">
                      <a16:colId xmlns:a16="http://schemas.microsoft.com/office/drawing/2014/main" val="1845329806"/>
                    </a:ext>
                  </a:extLst>
                </a:gridCol>
                <a:gridCol w="1948722">
                  <a:extLst>
                    <a:ext uri="{9D8B030D-6E8A-4147-A177-3AD203B41FA5}">
                      <a16:colId xmlns:a16="http://schemas.microsoft.com/office/drawing/2014/main" val="142088542"/>
                    </a:ext>
                  </a:extLst>
                </a:gridCol>
                <a:gridCol w="1411801">
                  <a:extLst>
                    <a:ext uri="{9D8B030D-6E8A-4147-A177-3AD203B41FA5}">
                      <a16:colId xmlns:a16="http://schemas.microsoft.com/office/drawing/2014/main" val="3205945288"/>
                    </a:ext>
                  </a:extLst>
                </a:gridCol>
                <a:gridCol w="2185838">
                  <a:extLst>
                    <a:ext uri="{9D8B030D-6E8A-4147-A177-3AD203B41FA5}">
                      <a16:colId xmlns:a16="http://schemas.microsoft.com/office/drawing/2014/main" val="1431212739"/>
                    </a:ext>
                  </a:extLst>
                </a:gridCol>
              </a:tblGrid>
              <a:tr h="585578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Acid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Molecular Wt.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Basicity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Equivalent Wt.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49153732"/>
                  </a:ext>
                </a:extLst>
              </a:tr>
              <a:tr h="653705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Hydrochloric Acid (HCL)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36.5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36.5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52739491"/>
                  </a:ext>
                </a:extLst>
              </a:tr>
              <a:tr h="653705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Nitric Acid (HNO3)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92414391"/>
                  </a:ext>
                </a:extLst>
              </a:tr>
              <a:tr h="653705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Sulphuric Acid (H2SO4)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98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4614103"/>
                  </a:ext>
                </a:extLst>
              </a:tr>
              <a:tr h="653705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Oxalic Acid (C2H2O4)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90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45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4899725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87799363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F9934465-D12F-4FC6-BD3D-F432D49C2064}"/>
                  </a:ext>
                </a:extLst>
              </p:cNvPr>
              <p:cNvSpPr>
                <a:spLocks noGrp="1"/>
              </p:cNvSpPr>
              <p:nvPr>
                <p:ph type="subTitle" idx="1"/>
              </p:nvPr>
            </p:nvSpPr>
            <p:spPr>
              <a:xfrm>
                <a:off x="2589213" y="38224"/>
                <a:ext cx="8915399" cy="6781551"/>
              </a:xfrm>
            </p:spPr>
            <p:txBody>
              <a:bodyPr/>
              <a:lstStyle/>
              <a:p>
                <a:r>
                  <a:rPr lang="en-US" dirty="0"/>
                  <a:t> </a:t>
                </a:r>
                <a:r>
                  <a:rPr lang="en-US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2. Calculation of eq. wt. of alkalis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The Equivalent wt. of an alkali is calculated by given formula </a:t>
                </a:r>
              </a:p>
              <a:p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. e. Eq. wt. of an alkali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4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𝑀𝑜𝑙𝑒𝑐𝑢𝑙𝑎𝑟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𝑊𝑡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.</m:t>
                        </m:r>
                      </m:num>
                      <m:den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𝐴𝑐𝑖𝑑𝑖𝑡𝑦</m:t>
                        </m:r>
                      </m:den>
                    </m:f>
                  </m:oMath>
                </a14:m>
                <a:endParaRPr lang="en-US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The acidity of a base is the number of hydroxyl groups present in one molecule of the alkali. </a:t>
                </a:r>
              </a:p>
              <a:p>
                <a:endParaRPr lang="en-IN" dirty="0"/>
              </a:p>
            </p:txBody>
          </p:sp>
        </mc:Choice>
        <mc:Fallback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F9934465-D12F-4FC6-BD3D-F432D49C2064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subTitle" idx="1"/>
              </p:nvPr>
            </p:nvSpPr>
            <p:spPr>
              <a:xfrm>
                <a:off x="2589213" y="38224"/>
                <a:ext cx="8915399" cy="6781551"/>
              </a:xfrm>
              <a:blipFill>
                <a:blip r:embed="rId2"/>
                <a:stretch>
                  <a:fillRect l="-1094" t="-719" r="-102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192E3B86-3FA1-45D2-AC73-744920A71824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60892685"/>
              </p:ext>
            </p:extLst>
          </p:nvPr>
        </p:nvGraphicFramePr>
        <p:xfrm>
          <a:off x="2728210" y="3252866"/>
          <a:ext cx="8776404" cy="356690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762531">
                  <a:extLst>
                    <a:ext uri="{9D8B030D-6E8A-4147-A177-3AD203B41FA5}">
                      <a16:colId xmlns:a16="http://schemas.microsoft.com/office/drawing/2014/main" val="3527049668"/>
                    </a:ext>
                  </a:extLst>
                </a:gridCol>
                <a:gridCol w="1768839">
                  <a:extLst>
                    <a:ext uri="{9D8B030D-6E8A-4147-A177-3AD203B41FA5}">
                      <a16:colId xmlns:a16="http://schemas.microsoft.com/office/drawing/2014/main" val="2508413839"/>
                    </a:ext>
                  </a:extLst>
                </a:gridCol>
                <a:gridCol w="1050933">
                  <a:extLst>
                    <a:ext uri="{9D8B030D-6E8A-4147-A177-3AD203B41FA5}">
                      <a16:colId xmlns:a16="http://schemas.microsoft.com/office/drawing/2014/main" val="2860818648"/>
                    </a:ext>
                  </a:extLst>
                </a:gridCol>
                <a:gridCol w="2194101">
                  <a:extLst>
                    <a:ext uri="{9D8B030D-6E8A-4147-A177-3AD203B41FA5}">
                      <a16:colId xmlns:a16="http://schemas.microsoft.com/office/drawing/2014/main" val="1719680895"/>
                    </a:ext>
                  </a:extLst>
                </a:gridCol>
              </a:tblGrid>
              <a:tr h="714422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Alkalis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Molecular Wt.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Acidity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Equivalent Wt.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92913138"/>
                  </a:ext>
                </a:extLst>
              </a:tr>
              <a:tr h="1056477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Sodium Hydroxide (NaOH)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34539630"/>
                  </a:ext>
                </a:extLst>
              </a:tr>
              <a:tr h="739533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Potassium Hydroxide (KOH)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43269602"/>
                  </a:ext>
                </a:extLst>
              </a:tr>
              <a:tr h="1056477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Calcium Hydroxide (Ca (OH)2)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74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37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1826652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7135361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EE381FD8-BC8E-4E52-B958-80925463C080}"/>
                  </a:ext>
                </a:extLst>
              </p:cNvPr>
              <p:cNvSpPr>
                <a:spLocks noGrp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7999"/>
              </a:xfrm>
            </p:spPr>
            <p:txBody>
              <a:bodyPr>
                <a:noAutofit/>
              </a:bodyPr>
              <a:lstStyle/>
              <a:p>
                <a:r>
                  <a:rPr lang="en-US" sz="20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3. </a:t>
                </a:r>
                <a:r>
                  <a:rPr lang="en-US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Calculation of eq. wt. of salts</a:t>
                </a:r>
              </a:p>
              <a:p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The eq. wt. of salts like carbonate or bicarbonate can be calculated from the equation of its reaction with an acid. </a:t>
                </a:r>
              </a:p>
              <a:p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	Eq. wt. of salts =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𝑀𝑜𝑙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.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𝑊𝑡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𝑆𝑎𝑙𝑡𝑠</m:t>
                        </m:r>
                      </m:num>
                      <m:den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𝑇𝑜𝑡𝑎𝑙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𝑉𝑎𝑙𝑒𝑛𝑐𝑦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𝑚𝑒𝑡𝑎𝑙𝑠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𝑖𝑜𝑛</m:t>
                        </m:r>
                      </m:den>
                    </m:f>
                  </m:oMath>
                </a14:m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For example,  Na2CO3 + 2HCl = 2NaCl + H2O + CO2 </a:t>
                </a:r>
              </a:p>
              <a:p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				106 		2x36.5 </a:t>
                </a:r>
              </a:p>
              <a:p>
                <a:pPr algn="just"/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	i.e. Eq. wt. of Na2CO3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𝑀𝑜𝑙𝑒𝑐𝑢𝑙𝑎𝑡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𝑊𝑡</m:t>
                        </m:r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.</m:t>
                        </m:r>
                      </m:num>
                      <m:den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=</a:t>
                </a:r>
                <a:r>
                  <a:rPr lang="en-US" sz="2000" dirty="0">
                    <a:cs typeface="Times New Roman" panose="02020603050405020304" pitchFamily="18" charset="0"/>
                  </a:rPr>
                  <a:t>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0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106</m:t>
                        </m:r>
                        <m:r>
                          <a:rPr lang="en-IN" sz="20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.</m:t>
                        </m:r>
                      </m:num>
                      <m:den>
                        <m:r>
                          <a:rPr lang="en-IN" sz="2000" i="1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sz="20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=53 </a:t>
                </a:r>
              </a:p>
            </p:txBody>
          </p:sp>
        </mc:Choice>
        <mc:Fallback xmlns="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EE381FD8-BC8E-4E52-B958-80925463C080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7999"/>
              </a:xfrm>
              <a:blipFill>
                <a:blip r:embed="rId2"/>
                <a:stretch>
                  <a:fillRect l="-752" t="-711" r="-137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3FCD36B5-7066-4F05-B9CE-72D11C12F91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86824752"/>
              </p:ext>
            </p:extLst>
          </p:nvPr>
        </p:nvGraphicFramePr>
        <p:xfrm>
          <a:off x="2589212" y="3429000"/>
          <a:ext cx="8915400" cy="342899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631706">
                  <a:extLst>
                    <a:ext uri="{9D8B030D-6E8A-4147-A177-3AD203B41FA5}">
                      <a16:colId xmlns:a16="http://schemas.microsoft.com/office/drawing/2014/main" val="181086425"/>
                    </a:ext>
                  </a:extLst>
                </a:gridCol>
                <a:gridCol w="1064302">
                  <a:extLst>
                    <a:ext uri="{9D8B030D-6E8A-4147-A177-3AD203B41FA5}">
                      <a16:colId xmlns:a16="http://schemas.microsoft.com/office/drawing/2014/main" val="3129231378"/>
                    </a:ext>
                  </a:extLst>
                </a:gridCol>
                <a:gridCol w="3043003">
                  <a:extLst>
                    <a:ext uri="{9D8B030D-6E8A-4147-A177-3AD203B41FA5}">
                      <a16:colId xmlns:a16="http://schemas.microsoft.com/office/drawing/2014/main" val="1673449951"/>
                    </a:ext>
                  </a:extLst>
                </a:gridCol>
                <a:gridCol w="1176389">
                  <a:extLst>
                    <a:ext uri="{9D8B030D-6E8A-4147-A177-3AD203B41FA5}">
                      <a16:colId xmlns:a16="http://schemas.microsoft.com/office/drawing/2014/main" val="3538054812"/>
                    </a:ext>
                  </a:extLst>
                </a:gridCol>
              </a:tblGrid>
              <a:tr h="805171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Substance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Mol. Wt.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Total valency of metals ion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Eq. Wt.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17665039"/>
                  </a:ext>
                </a:extLst>
              </a:tr>
              <a:tr h="655957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Sodium Carbonate( Na2Co3)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74894871"/>
                  </a:ext>
                </a:extLst>
              </a:tr>
              <a:tr h="655957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Potassium Carbonate (K2Co3)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138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39921789"/>
                  </a:ext>
                </a:extLst>
              </a:tr>
              <a:tr h="655957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Sodium bicarbonate (NaHCO3)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84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84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43921102"/>
                  </a:ext>
                </a:extLst>
              </a:tr>
              <a:tr h="655957"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Potassium bicarbonate (KHCO3)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3218319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56017710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9E2F3319-5CAA-493C-98B8-95BC806D6AFF}"/>
                  </a:ext>
                </a:extLst>
              </p:cNvPr>
              <p:cNvSpPr>
                <a:spLocks noGrp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8000"/>
              </a:xfrm>
            </p:spPr>
            <p:txBody>
              <a:bodyPr>
                <a:normAutofit/>
              </a:bodyPr>
              <a:lstStyle/>
              <a:p>
                <a:pPr algn="just"/>
                <a:r>
                  <a:rPr lang="en-US" dirty="0"/>
                  <a:t> </a:t>
                </a:r>
                <a:r>
                  <a:rPr lang="en-US" sz="2400" b="1" dirty="0">
                    <a:solidFill>
                      <a:srgbClr val="FF00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Mole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The quantity of a substance which contains one gram molecular weight or molecular mass of the substance.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r>
                  <a:rPr lang="en-US" sz="2400" b="1" dirty="0">
                    <a:solidFill>
                      <a:srgbClr val="FF00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Molar Solution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A solution which contains one mole of a solute per </a:t>
                </a:r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litre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of the solution is called a Molar Solution.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algn="just"/>
                <a:r>
                  <a:rPr lang="en-US" sz="2400" b="1" dirty="0">
                    <a:solidFill>
                      <a:srgbClr val="FF00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Molarity </a:t>
                </a:r>
                <a:endParaRPr lang="en-US" sz="2400" dirty="0">
                  <a:solidFill>
                    <a:srgbClr val="FF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 The number of moles of solute dissolved per </a:t>
                </a:r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litre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of the solution.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Molarity is denoted by “M”.</a:t>
                </a:r>
              </a:p>
              <a:p>
                <a:pPr algn="just"/>
                <a:endParaRPr lang="en-US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M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4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𝑀𝑜𝑙𝑒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𝑆𝑜𝑙𝑢𝑡𝑒</m:t>
                        </m:r>
                      </m:num>
                      <m:den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𝑉𝑜𝑙𝑢𝑚𝑒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𝑆𝑜𝑙𝑢𝑡𝑖𝑜𝑛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𝑖𝑛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𝐿𝑖𝑡𝑟𝑒</m:t>
                        </m:r>
                      </m:den>
                    </m:f>
                  </m:oMath>
                </a14:m>
                <a:endParaRPr lang="en-US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9E2F3319-5CAA-493C-98B8-95BC806D6AF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8000"/>
              </a:xfrm>
              <a:blipFill>
                <a:blip r:embed="rId2"/>
                <a:stretch>
                  <a:fillRect l="-1094" t="-711" r="-102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25712486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2F41F91C-0C3F-4439-BE9C-AE741D266950}"/>
                  </a:ext>
                </a:extLst>
              </p:cNvPr>
              <p:cNvSpPr>
                <a:spLocks noGrp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7999"/>
              </a:xfrm>
            </p:spPr>
            <p:txBody>
              <a:bodyPr>
                <a:normAutofit/>
              </a:bodyPr>
              <a:lstStyle/>
              <a:p>
                <a:pPr algn="just"/>
                <a:r>
                  <a:rPr lang="en-US" dirty="0"/>
                  <a:t> </a:t>
                </a:r>
                <a:r>
                  <a:rPr lang="en-US" sz="2400" b="1" dirty="0" err="1">
                    <a:solidFill>
                      <a:srgbClr val="FF00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Molal</a:t>
                </a:r>
                <a:r>
                  <a:rPr lang="en-US" sz="2400" b="1" dirty="0">
                    <a:solidFill>
                      <a:srgbClr val="FF00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Solution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A solution which contains one mole solute dissolved in a Kilogram (Kg) of solvent.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Solvent = 1000gm (1Kg),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Solute = 1 mole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Molality is the number of moles of solute dissolved per 1000gm of solvent.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● Molality is denoted by “m”. </a:t>
                </a: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</a:p>
              <a:p>
                <a:pPr algn="just"/>
                <a:r>
                  <a:rPr lang="en-US" sz="2400" dirty="0" err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i</a:t>
                </a:r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. e. Molality (m)=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40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𝑁𝑜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.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𝑚𝑜𝑙𝑒𝑠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𝑆𝑜𝑙𝑢𝑡𝑒</m:t>
                        </m:r>
                      </m:num>
                      <m:den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𝑊𝑡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.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𝑜𝑓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𝑆𝑜𝑙𝑣𝑒𝑛𝑡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 (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𝐾𝑔</m:t>
                        </m:r>
                        <m:r>
                          <a:rPr lang="en-IN" sz="2400" b="0" i="1" smtClean="0">
                            <a:latin typeface="Cambria Math" panose="02040503050406030204" pitchFamily="18" charset="0"/>
                            <a:cs typeface="Times New Roman" panose="02020603050405020304" pitchFamily="18" charset="0"/>
                          </a:rPr>
                          <m:t>)</m:t>
                        </m:r>
                      </m:den>
                    </m:f>
                  </m:oMath>
                </a14:m>
                <a:endParaRPr lang="en-US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  <a:p>
                <a:pPr algn="just"/>
                <a:r>
                  <a:rPr lang="en-US" sz="2400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endParaRPr lang="en-IN" sz="2400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3" name="Subtitle 2">
                <a:extLst>
                  <a:ext uri="{FF2B5EF4-FFF2-40B4-BE49-F238E27FC236}">
                    <a16:creationId xmlns:a16="http://schemas.microsoft.com/office/drawing/2014/main" id="{2F41F91C-0C3F-4439-BE9C-AE741D266950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subTitle" idx="1"/>
              </p:nvPr>
            </p:nvSpPr>
            <p:spPr>
              <a:xfrm>
                <a:off x="2589213" y="0"/>
                <a:ext cx="8915399" cy="6857999"/>
              </a:xfrm>
              <a:blipFill>
                <a:blip r:embed="rId2"/>
                <a:stretch>
                  <a:fillRect l="-1094" t="-711" r="-102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11685756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D292B7-3DD9-4BEE-9B44-961B1CB313E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589213" y="1"/>
            <a:ext cx="8915399" cy="954338"/>
          </a:xfrm>
        </p:spPr>
        <p:txBody>
          <a:bodyPr>
            <a:normAutofit/>
          </a:bodyPr>
          <a:lstStyle/>
          <a:p>
            <a:pPr algn="ctr"/>
            <a:r>
              <a:rPr lang="en-IN" sz="3200" dirty="0">
                <a:latin typeface="Algerian" panose="04020705040A02060702" pitchFamily="82" charset="0"/>
              </a:rPr>
              <a:t>References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A0BE262-223C-4BC8-ABA1-D5050CB15D8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589213" y="1290181"/>
            <a:ext cx="8915399" cy="4613481"/>
          </a:xfrm>
        </p:spPr>
        <p:txBody>
          <a:bodyPr>
            <a:normAutofit/>
          </a:bodyPr>
          <a:lstStyle/>
          <a:p>
            <a:pPr marL="342900" indent="-342900">
              <a:buAutoNum type="arabicPeriod"/>
            </a:pPr>
            <a:r>
              <a:rPr lang="en-IN" sz="2000" dirty="0">
                <a:latin typeface="Times New Roman" panose="02020603050405020304" pitchFamily="18" charset="0"/>
                <a:cs typeface="Times New Roman" panose="02020603050405020304" pitchFamily="18" charset="0"/>
                <a:hlinkClick r:id="rId2"/>
              </a:rPr>
              <a:t>www.fssaimanual.co.in</a:t>
            </a:r>
            <a:endParaRPr lang="en-IN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rabicPeriod"/>
            </a:pPr>
            <a:r>
              <a:rPr lang="en-IN" sz="2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Ghatak</a:t>
            </a:r>
            <a:r>
              <a:rPr lang="en-IN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P.K. and Bandyopadhyay, A.K. (2014) Practical Dairy Chemistry, Kalyani Publishers</a:t>
            </a:r>
          </a:p>
          <a:p>
            <a:pPr marL="342900" indent="-342900">
              <a:buAutoNum type="arabicPeriod"/>
            </a:pPr>
            <a:r>
              <a:rPr lang="en-IN" sz="2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www,agrimoon.com</a:t>
            </a:r>
            <a:endParaRPr lang="en-IN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8122723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5DA44C-595F-4A96-ACF3-51C75C3D523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589213" y="2514601"/>
            <a:ext cx="8915399" cy="1305838"/>
          </a:xfrm>
        </p:spPr>
        <p:txBody>
          <a:bodyPr/>
          <a:lstStyle/>
          <a:p>
            <a:r>
              <a:rPr lang="en-IN" dirty="0">
                <a:solidFill>
                  <a:srgbClr val="002060"/>
                </a:solidFill>
                <a:latin typeface="Algerian" panose="04020705040A02060702" pitchFamily="82" charset="0"/>
              </a:rPr>
              <a:t>Thank You</a:t>
            </a:r>
          </a:p>
        </p:txBody>
      </p:sp>
    </p:spTree>
    <p:extLst>
      <p:ext uri="{BB962C8B-B14F-4D97-AF65-F5344CB8AC3E}">
        <p14:creationId xmlns:p14="http://schemas.microsoft.com/office/powerpoint/2010/main" val="2835042805"/>
      </p:ext>
    </p:extLst>
  </p:cSld>
  <p:clrMapOvr>
    <a:masterClrMapping/>
  </p:clrMapOvr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TM02892315[[fn=Wisp]]</Template>
  <TotalTime>522</TotalTime>
  <Words>938</Words>
  <Application>Microsoft Office PowerPoint</Application>
  <PresentationFormat>Widescreen</PresentationFormat>
  <Paragraphs>135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Algerian</vt:lpstr>
      <vt:lpstr>Arial</vt:lpstr>
      <vt:lpstr>Cambria Math</vt:lpstr>
      <vt:lpstr>Century Gothic</vt:lpstr>
      <vt:lpstr>Times New Roman</vt:lpstr>
      <vt:lpstr>Wingdings 3</vt:lpstr>
      <vt:lpstr>Wisp</vt:lpstr>
      <vt:lpstr>TERMINOLOGY OF STANDARD SOLUTIONS AND REAGENTS     DTC-311  Chemical quality assurance</vt:lpstr>
      <vt:lpstr> TERMINOLOGY OF STANDARD SOLUTIONS AND REAGENTS </vt:lpstr>
      <vt:lpstr>PowerPoint Presentation</vt:lpstr>
      <vt:lpstr> Standard Solution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References</vt:lpstr>
      <vt:lpstr>Thank You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Preparation and Standardization of Dairy Reagents      DTC-311  Chemical quality assurance</dc:title>
  <dc:creator>B.K.BHARTI</dc:creator>
  <cp:lastModifiedBy>B.K.BHARTI</cp:lastModifiedBy>
  <cp:revision>73</cp:revision>
  <dcterms:created xsi:type="dcterms:W3CDTF">2020-12-07T14:41:45Z</dcterms:created>
  <dcterms:modified xsi:type="dcterms:W3CDTF">2020-12-12T12:01:39Z</dcterms:modified>
</cp:coreProperties>
</file>