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9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4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8" r:id="rId20"/>
    <p:sldId id="279" r:id="rId21"/>
    <p:sldId id="280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B79D3-3A47-4B5C-8A5F-C7605F6179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1A0787-A283-4FC1-B198-C1193F451011}">
      <dgm:prSet phldrT="[Text]" custT="1"/>
      <dgm:spPr>
        <a:solidFill>
          <a:schemeClr val="bg2"/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  <a:softEdge rad="317500"/>
        </a:effectLst>
      </dgm:spPr>
      <dgm:t>
        <a:bodyPr/>
        <a:lstStyle/>
        <a:p>
          <a:r>
            <a:rPr lang="en-US" sz="5400" dirty="0" smtClean="0">
              <a:solidFill>
                <a:schemeClr val="tx1"/>
              </a:solidFill>
            </a:rPr>
            <a:t>HEAD</a:t>
          </a:r>
          <a:r>
            <a:rPr lang="en-US" sz="6500" dirty="0" smtClean="0"/>
            <a:t> </a:t>
          </a:r>
          <a:endParaRPr lang="en-US" sz="6500" dirty="0"/>
        </a:p>
      </dgm:t>
    </dgm:pt>
    <dgm:pt modelId="{EBA0BAAF-6EA4-4AC6-BAD0-8883521D2A5F}" type="parTrans" cxnId="{D96C6BD5-5881-4E09-99B0-0052AC399142}">
      <dgm:prSet/>
      <dgm:spPr/>
      <dgm:t>
        <a:bodyPr/>
        <a:lstStyle/>
        <a:p>
          <a:endParaRPr lang="en-US"/>
        </a:p>
      </dgm:t>
    </dgm:pt>
    <dgm:pt modelId="{4CA270C5-A5DC-4D5C-A6E1-99A6EF195299}" type="sibTrans" cxnId="{D96C6BD5-5881-4E09-99B0-0052AC399142}">
      <dgm:prSet/>
      <dgm:spPr/>
      <dgm:t>
        <a:bodyPr/>
        <a:lstStyle/>
        <a:p>
          <a:endParaRPr lang="en-US"/>
        </a:p>
      </dgm:t>
    </dgm:pt>
    <dgm:pt modelId="{7BC8FDFF-3F00-4929-B23E-EB795D82D869}">
      <dgm:prSet phldrT="[Text]" custT="1"/>
      <dgm:spPr>
        <a:solidFill>
          <a:schemeClr val="bg2">
            <a:alpha val="9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  <a:outerShdw blurRad="152400" dist="317500" dir="5400000" sx="90000" sy="-19000" rotWithShape="0">
            <a:prstClr val="black">
              <a:alpha val="15000"/>
            </a:prstClr>
          </a:outerShdw>
          <a:softEdge rad="635000"/>
        </a:effectLst>
      </dgm:spPr>
      <dgm:t>
        <a:bodyPr/>
        <a:lstStyle/>
        <a:p>
          <a:r>
            <a:rPr lang="en-US" sz="2400" dirty="0" smtClean="0"/>
            <a:t>Nucleus </a:t>
          </a:r>
          <a:endParaRPr lang="en-US" sz="2400" dirty="0"/>
        </a:p>
      </dgm:t>
    </dgm:pt>
    <dgm:pt modelId="{4DAB5079-147B-409C-9D1F-B6273E92A0BC}" type="parTrans" cxnId="{A5EDC99E-921A-4D59-AA2B-694367AE1D7C}">
      <dgm:prSet/>
      <dgm:spPr/>
      <dgm:t>
        <a:bodyPr/>
        <a:lstStyle/>
        <a:p>
          <a:endParaRPr lang="en-US"/>
        </a:p>
      </dgm:t>
    </dgm:pt>
    <dgm:pt modelId="{CAFB2DC8-0FC6-4A39-9D17-A84134C1D37A}" type="sibTrans" cxnId="{A5EDC99E-921A-4D59-AA2B-694367AE1D7C}">
      <dgm:prSet/>
      <dgm:spPr/>
      <dgm:t>
        <a:bodyPr/>
        <a:lstStyle/>
        <a:p>
          <a:endParaRPr lang="en-US"/>
        </a:p>
      </dgm:t>
    </dgm:pt>
    <dgm:pt modelId="{45C6508F-BBA2-46FF-A27E-4C9C0A85F1F3}">
      <dgm:prSet phldrT="[Text]" custT="1"/>
      <dgm:spPr>
        <a:solidFill>
          <a:schemeClr val="bg2"/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softEdge rad="317500"/>
        </a:effectLst>
      </dgm:spPr>
      <dgm:t>
        <a:bodyPr/>
        <a:lstStyle/>
        <a:p>
          <a:r>
            <a:rPr lang="en-US" sz="5400" dirty="0" smtClean="0">
              <a:solidFill>
                <a:schemeClr val="tx1"/>
              </a:solidFill>
            </a:rPr>
            <a:t>TAIL</a:t>
          </a:r>
          <a:r>
            <a:rPr lang="en-US" sz="6500" dirty="0" smtClean="0"/>
            <a:t> </a:t>
          </a:r>
          <a:endParaRPr lang="en-US" sz="6500" dirty="0"/>
        </a:p>
      </dgm:t>
    </dgm:pt>
    <dgm:pt modelId="{0270B0D1-68EC-43F4-A1D0-ED5A22B8C627}" type="parTrans" cxnId="{6E6BBBDD-DF11-4062-B07D-D86ACB639B7A}">
      <dgm:prSet/>
      <dgm:spPr/>
      <dgm:t>
        <a:bodyPr/>
        <a:lstStyle/>
        <a:p>
          <a:endParaRPr lang="en-US"/>
        </a:p>
      </dgm:t>
    </dgm:pt>
    <dgm:pt modelId="{9DBC1D0E-0687-40D6-94FA-21FAC66D1E12}" type="sibTrans" cxnId="{6E6BBBDD-DF11-4062-B07D-D86ACB639B7A}">
      <dgm:prSet/>
      <dgm:spPr/>
      <dgm:t>
        <a:bodyPr/>
        <a:lstStyle/>
        <a:p>
          <a:endParaRPr lang="en-US"/>
        </a:p>
      </dgm:t>
    </dgm:pt>
    <dgm:pt modelId="{C156637F-B6C4-421C-A9A5-B57CAED7B99E}">
      <dgm:prSet phldrT="[Text]" custT="1"/>
      <dgm:spPr>
        <a:solidFill>
          <a:schemeClr val="bg2">
            <a:alpha val="9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  <a:softEdge rad="635000"/>
        </a:effectLst>
      </dgm:spPr>
      <dgm:t>
        <a:bodyPr/>
        <a:lstStyle/>
        <a:p>
          <a:r>
            <a:rPr lang="en-US" sz="2400" dirty="0" smtClean="0"/>
            <a:t>Connecting piece</a:t>
          </a:r>
          <a:endParaRPr lang="en-US" sz="2400" dirty="0"/>
        </a:p>
      </dgm:t>
    </dgm:pt>
    <dgm:pt modelId="{253AB4FA-8291-4530-8201-A5E3E51754F5}" type="parTrans" cxnId="{84610AD0-A990-4D9C-9F25-BFF379B21537}">
      <dgm:prSet/>
      <dgm:spPr/>
      <dgm:t>
        <a:bodyPr/>
        <a:lstStyle/>
        <a:p>
          <a:endParaRPr lang="en-US"/>
        </a:p>
      </dgm:t>
    </dgm:pt>
    <dgm:pt modelId="{59F97BA1-7B7B-4F5B-85BD-78CDE6581D3C}" type="sibTrans" cxnId="{84610AD0-A990-4D9C-9F25-BFF379B21537}">
      <dgm:prSet/>
      <dgm:spPr/>
      <dgm:t>
        <a:bodyPr/>
        <a:lstStyle/>
        <a:p>
          <a:endParaRPr lang="en-US"/>
        </a:p>
      </dgm:t>
    </dgm:pt>
    <dgm:pt modelId="{34A08CD2-8350-460C-8417-53FD946A1F69}">
      <dgm:prSet phldrT="[Text]" custT="1"/>
      <dgm:spPr>
        <a:solidFill>
          <a:schemeClr val="bg2">
            <a:alpha val="90000"/>
          </a:schemeClr>
        </a:solidFill>
        <a:effectLst>
          <a:glow rad="139700">
            <a:schemeClr val="accent2">
              <a:satMod val="175000"/>
              <a:alpha val="40000"/>
            </a:schemeClr>
          </a:glow>
          <a:outerShdw blurRad="152400" dist="317500" dir="5400000" sx="90000" sy="-19000" rotWithShape="0">
            <a:prstClr val="black">
              <a:alpha val="15000"/>
            </a:prstClr>
          </a:outerShdw>
          <a:softEdge rad="635000"/>
        </a:effectLst>
      </dgm:spPr>
      <dgm:t>
        <a:bodyPr/>
        <a:lstStyle/>
        <a:p>
          <a:r>
            <a:rPr lang="en-US" sz="2400" dirty="0" err="1" smtClean="0"/>
            <a:t>Acrosome</a:t>
          </a:r>
          <a:r>
            <a:rPr lang="en-US" sz="2400" dirty="0" smtClean="0"/>
            <a:t> </a:t>
          </a:r>
          <a:endParaRPr lang="en-US" sz="2400" dirty="0"/>
        </a:p>
      </dgm:t>
    </dgm:pt>
    <dgm:pt modelId="{0230E627-CA2E-4F6A-B263-ED664A600C99}" type="sibTrans" cxnId="{13E10397-97E9-4BE6-9DD7-E556E893A219}">
      <dgm:prSet/>
      <dgm:spPr/>
      <dgm:t>
        <a:bodyPr/>
        <a:lstStyle/>
        <a:p>
          <a:endParaRPr lang="en-US"/>
        </a:p>
      </dgm:t>
    </dgm:pt>
    <dgm:pt modelId="{235299A5-6E3A-47A6-965F-5222FC25A285}" type="parTrans" cxnId="{13E10397-97E9-4BE6-9DD7-E556E893A219}">
      <dgm:prSet/>
      <dgm:spPr/>
      <dgm:t>
        <a:bodyPr/>
        <a:lstStyle/>
        <a:p>
          <a:endParaRPr lang="en-US"/>
        </a:p>
      </dgm:t>
    </dgm:pt>
    <dgm:pt modelId="{49EE500E-551D-4E05-B5A5-1370EB530914}">
      <dgm:prSet phldrT="[Text]" custT="1"/>
      <dgm:spPr>
        <a:solidFill>
          <a:schemeClr val="bg2">
            <a:alpha val="9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  <a:softEdge rad="635000"/>
        </a:effectLst>
      </dgm:spPr>
      <dgm:t>
        <a:bodyPr/>
        <a:lstStyle/>
        <a:p>
          <a:r>
            <a:rPr lang="en-US" sz="2400" dirty="0" smtClean="0"/>
            <a:t>Middle piece</a:t>
          </a:r>
          <a:endParaRPr lang="en-US" sz="2400" dirty="0"/>
        </a:p>
      </dgm:t>
    </dgm:pt>
    <dgm:pt modelId="{3E14F847-2489-4C59-A62D-379EE9079A68}" type="parTrans" cxnId="{A176E44D-E8B2-41C2-80F1-618C8D4541C3}">
      <dgm:prSet/>
      <dgm:spPr/>
      <dgm:t>
        <a:bodyPr/>
        <a:lstStyle/>
        <a:p>
          <a:endParaRPr lang="en-US"/>
        </a:p>
      </dgm:t>
    </dgm:pt>
    <dgm:pt modelId="{A6258801-5C02-4A08-88E8-BD281377FB8D}" type="sibTrans" cxnId="{A176E44D-E8B2-41C2-80F1-618C8D4541C3}">
      <dgm:prSet/>
      <dgm:spPr/>
      <dgm:t>
        <a:bodyPr/>
        <a:lstStyle/>
        <a:p>
          <a:endParaRPr lang="en-US"/>
        </a:p>
      </dgm:t>
    </dgm:pt>
    <dgm:pt modelId="{928D6709-C3AF-4DFF-86C7-C36C6A620A3E}">
      <dgm:prSet phldrT="[Text]" custT="1"/>
      <dgm:spPr>
        <a:solidFill>
          <a:schemeClr val="bg2">
            <a:alpha val="9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  <a:softEdge rad="635000"/>
        </a:effectLst>
      </dgm:spPr>
      <dgm:t>
        <a:bodyPr/>
        <a:lstStyle/>
        <a:p>
          <a:r>
            <a:rPr lang="en-US" sz="2400" dirty="0" smtClean="0"/>
            <a:t>Principal piece</a:t>
          </a:r>
          <a:endParaRPr lang="en-US" sz="2400" dirty="0"/>
        </a:p>
      </dgm:t>
    </dgm:pt>
    <dgm:pt modelId="{F4DFAFE6-116C-4C42-B3C3-C2FBB41C79D9}" type="parTrans" cxnId="{83BFC77F-A24A-4368-AA0D-38CC58AA57D9}">
      <dgm:prSet/>
      <dgm:spPr/>
      <dgm:t>
        <a:bodyPr/>
        <a:lstStyle/>
        <a:p>
          <a:endParaRPr lang="en-US"/>
        </a:p>
      </dgm:t>
    </dgm:pt>
    <dgm:pt modelId="{63252FE3-F68D-4C73-9739-52E543719A1B}" type="sibTrans" cxnId="{83BFC77F-A24A-4368-AA0D-38CC58AA57D9}">
      <dgm:prSet/>
      <dgm:spPr/>
      <dgm:t>
        <a:bodyPr/>
        <a:lstStyle/>
        <a:p>
          <a:endParaRPr lang="en-US"/>
        </a:p>
      </dgm:t>
    </dgm:pt>
    <dgm:pt modelId="{87BE0008-A94E-4353-9E1D-AD990D280CA5}">
      <dgm:prSet phldrT="[Text]" custT="1"/>
      <dgm:spPr>
        <a:solidFill>
          <a:schemeClr val="bg2">
            <a:alpha val="9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  <a:softEdge rad="635000"/>
        </a:effectLst>
      </dgm:spPr>
      <dgm:t>
        <a:bodyPr/>
        <a:lstStyle/>
        <a:p>
          <a:r>
            <a:rPr lang="en-US" sz="2400" dirty="0" smtClean="0"/>
            <a:t>End piece</a:t>
          </a:r>
          <a:endParaRPr lang="en-US" sz="2400" dirty="0"/>
        </a:p>
      </dgm:t>
    </dgm:pt>
    <dgm:pt modelId="{F9F923AD-5F7F-470B-B488-530B07802AB1}" type="parTrans" cxnId="{0DBF52E3-B647-4D24-BA51-3451B7DC2D97}">
      <dgm:prSet/>
      <dgm:spPr/>
      <dgm:t>
        <a:bodyPr/>
        <a:lstStyle/>
        <a:p>
          <a:endParaRPr lang="en-US"/>
        </a:p>
      </dgm:t>
    </dgm:pt>
    <dgm:pt modelId="{6F21FFC8-953D-4C89-A0C3-C94E4ED6E882}" type="sibTrans" cxnId="{0DBF52E3-B647-4D24-BA51-3451B7DC2D97}">
      <dgm:prSet/>
      <dgm:spPr/>
      <dgm:t>
        <a:bodyPr/>
        <a:lstStyle/>
        <a:p>
          <a:endParaRPr lang="en-US"/>
        </a:p>
      </dgm:t>
    </dgm:pt>
    <dgm:pt modelId="{98CF554B-4E2F-4C06-852E-BAF45CBF7E22}" type="pres">
      <dgm:prSet presAssocID="{55EB79D3-3A47-4B5C-8A5F-C7605F6179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EF9339-A38C-4266-9977-CDA54D9BCCE9}" type="pres">
      <dgm:prSet presAssocID="{9C1A0787-A283-4FC1-B198-C1193F451011}" presName="linNode" presStyleCnt="0"/>
      <dgm:spPr/>
    </dgm:pt>
    <dgm:pt modelId="{E4C182DB-617C-438A-B68D-40496FC3A1AC}" type="pres">
      <dgm:prSet presAssocID="{9C1A0787-A283-4FC1-B198-C1193F451011}" presName="parentText" presStyleLbl="node1" presStyleIdx="0" presStyleCnt="2" custScaleY="409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D78EB-819A-4D4E-A726-42C77A771CC5}" type="pres">
      <dgm:prSet presAssocID="{9C1A0787-A283-4FC1-B198-C1193F451011}" presName="descendantText" presStyleLbl="alignAccFollowNode1" presStyleIdx="0" presStyleCnt="2" custScaleY="4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9A44F-AE61-4A2F-A9EE-736F1DBE837A}" type="pres">
      <dgm:prSet presAssocID="{4CA270C5-A5DC-4D5C-A6E1-99A6EF195299}" presName="sp" presStyleCnt="0"/>
      <dgm:spPr/>
    </dgm:pt>
    <dgm:pt modelId="{E4FED018-BD50-41D0-A9E1-58670BE126E3}" type="pres">
      <dgm:prSet presAssocID="{45C6508F-BBA2-46FF-A27E-4C9C0A85F1F3}" presName="linNode" presStyleCnt="0"/>
      <dgm:spPr/>
    </dgm:pt>
    <dgm:pt modelId="{56ECDAB2-AA1A-4D7D-9508-0888783865CD}" type="pres">
      <dgm:prSet presAssocID="{45C6508F-BBA2-46FF-A27E-4C9C0A85F1F3}" presName="parentText" presStyleLbl="node1" presStyleIdx="1" presStyleCnt="2" custScaleY="416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CE4C3-10AD-4014-88ED-AFD12F883E3F}" type="pres">
      <dgm:prSet presAssocID="{45C6508F-BBA2-46FF-A27E-4C9C0A85F1F3}" presName="descendantText" presStyleLbl="alignAccFollowNode1" presStyleIdx="1" presStyleCnt="2" custScaleY="4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FC77F-A24A-4368-AA0D-38CC58AA57D9}" srcId="{45C6508F-BBA2-46FF-A27E-4C9C0A85F1F3}" destId="{928D6709-C3AF-4DFF-86C7-C36C6A620A3E}" srcOrd="2" destOrd="0" parTransId="{F4DFAFE6-116C-4C42-B3C3-C2FBB41C79D9}" sibTransId="{63252FE3-F68D-4C73-9739-52E543719A1B}"/>
    <dgm:cxn modelId="{6E6BBBDD-DF11-4062-B07D-D86ACB639B7A}" srcId="{55EB79D3-3A47-4B5C-8A5F-C7605F617901}" destId="{45C6508F-BBA2-46FF-A27E-4C9C0A85F1F3}" srcOrd="1" destOrd="0" parTransId="{0270B0D1-68EC-43F4-A1D0-ED5A22B8C627}" sibTransId="{9DBC1D0E-0687-40D6-94FA-21FAC66D1E12}"/>
    <dgm:cxn modelId="{7275D6AD-30F6-4AB3-9A45-3FAB78174234}" type="presOf" srcId="{C156637F-B6C4-421C-A9A5-B57CAED7B99E}" destId="{A6ACE4C3-10AD-4014-88ED-AFD12F883E3F}" srcOrd="0" destOrd="0" presId="urn:microsoft.com/office/officeart/2005/8/layout/vList5"/>
    <dgm:cxn modelId="{860CC382-FE8E-442D-B98A-8AF244D6EF83}" type="presOf" srcId="{7BC8FDFF-3F00-4929-B23E-EB795D82D869}" destId="{697D78EB-819A-4D4E-A726-42C77A771CC5}" srcOrd="0" destOrd="0" presId="urn:microsoft.com/office/officeart/2005/8/layout/vList5"/>
    <dgm:cxn modelId="{5836F991-3BE2-4165-A588-B26E7CD4FE10}" type="presOf" srcId="{49EE500E-551D-4E05-B5A5-1370EB530914}" destId="{A6ACE4C3-10AD-4014-88ED-AFD12F883E3F}" srcOrd="0" destOrd="1" presId="urn:microsoft.com/office/officeart/2005/8/layout/vList5"/>
    <dgm:cxn modelId="{D96C6BD5-5881-4E09-99B0-0052AC399142}" srcId="{55EB79D3-3A47-4B5C-8A5F-C7605F617901}" destId="{9C1A0787-A283-4FC1-B198-C1193F451011}" srcOrd="0" destOrd="0" parTransId="{EBA0BAAF-6EA4-4AC6-BAD0-8883521D2A5F}" sibTransId="{4CA270C5-A5DC-4D5C-A6E1-99A6EF195299}"/>
    <dgm:cxn modelId="{84610AD0-A990-4D9C-9F25-BFF379B21537}" srcId="{45C6508F-BBA2-46FF-A27E-4C9C0A85F1F3}" destId="{C156637F-B6C4-421C-A9A5-B57CAED7B99E}" srcOrd="0" destOrd="0" parTransId="{253AB4FA-8291-4530-8201-A5E3E51754F5}" sibTransId="{59F97BA1-7B7B-4F5B-85BD-78CDE6581D3C}"/>
    <dgm:cxn modelId="{A9CADB79-CEF0-41F0-A335-9A4C0D792B81}" type="presOf" srcId="{9C1A0787-A283-4FC1-B198-C1193F451011}" destId="{E4C182DB-617C-438A-B68D-40496FC3A1AC}" srcOrd="0" destOrd="0" presId="urn:microsoft.com/office/officeart/2005/8/layout/vList5"/>
    <dgm:cxn modelId="{A176E44D-E8B2-41C2-80F1-618C8D4541C3}" srcId="{45C6508F-BBA2-46FF-A27E-4C9C0A85F1F3}" destId="{49EE500E-551D-4E05-B5A5-1370EB530914}" srcOrd="1" destOrd="0" parTransId="{3E14F847-2489-4C59-A62D-379EE9079A68}" sibTransId="{A6258801-5C02-4A08-88E8-BD281377FB8D}"/>
    <dgm:cxn modelId="{13E10397-97E9-4BE6-9DD7-E556E893A219}" srcId="{9C1A0787-A283-4FC1-B198-C1193F451011}" destId="{34A08CD2-8350-460C-8417-53FD946A1F69}" srcOrd="1" destOrd="0" parTransId="{235299A5-6E3A-47A6-965F-5222FC25A285}" sibTransId="{0230E627-CA2E-4F6A-B263-ED664A600C99}"/>
    <dgm:cxn modelId="{B0F7CA42-B669-455C-B7ED-6C08615FC7CD}" type="presOf" srcId="{45C6508F-BBA2-46FF-A27E-4C9C0A85F1F3}" destId="{56ECDAB2-AA1A-4D7D-9508-0888783865CD}" srcOrd="0" destOrd="0" presId="urn:microsoft.com/office/officeart/2005/8/layout/vList5"/>
    <dgm:cxn modelId="{4862E59B-3773-4541-A8D2-EB8340A6F386}" type="presOf" srcId="{55EB79D3-3A47-4B5C-8A5F-C7605F617901}" destId="{98CF554B-4E2F-4C06-852E-BAF45CBF7E22}" srcOrd="0" destOrd="0" presId="urn:microsoft.com/office/officeart/2005/8/layout/vList5"/>
    <dgm:cxn modelId="{A5EDC99E-921A-4D59-AA2B-694367AE1D7C}" srcId="{9C1A0787-A283-4FC1-B198-C1193F451011}" destId="{7BC8FDFF-3F00-4929-B23E-EB795D82D869}" srcOrd="0" destOrd="0" parTransId="{4DAB5079-147B-409C-9D1F-B6273E92A0BC}" sibTransId="{CAFB2DC8-0FC6-4A39-9D17-A84134C1D37A}"/>
    <dgm:cxn modelId="{0DBF52E3-B647-4D24-BA51-3451B7DC2D97}" srcId="{45C6508F-BBA2-46FF-A27E-4C9C0A85F1F3}" destId="{87BE0008-A94E-4353-9E1D-AD990D280CA5}" srcOrd="3" destOrd="0" parTransId="{F9F923AD-5F7F-470B-B488-530B07802AB1}" sibTransId="{6F21FFC8-953D-4C89-A0C3-C94E4ED6E882}"/>
    <dgm:cxn modelId="{E1421F69-FFB1-434D-A58F-F10CA3E52D56}" type="presOf" srcId="{34A08CD2-8350-460C-8417-53FD946A1F69}" destId="{697D78EB-819A-4D4E-A726-42C77A771CC5}" srcOrd="0" destOrd="1" presId="urn:microsoft.com/office/officeart/2005/8/layout/vList5"/>
    <dgm:cxn modelId="{BD8CF855-EC6D-4EFB-8A24-0661D3F111B4}" type="presOf" srcId="{928D6709-C3AF-4DFF-86C7-C36C6A620A3E}" destId="{A6ACE4C3-10AD-4014-88ED-AFD12F883E3F}" srcOrd="0" destOrd="2" presId="urn:microsoft.com/office/officeart/2005/8/layout/vList5"/>
    <dgm:cxn modelId="{8C1C2752-CF9B-417E-883C-E91000D8BAF3}" type="presOf" srcId="{87BE0008-A94E-4353-9E1D-AD990D280CA5}" destId="{A6ACE4C3-10AD-4014-88ED-AFD12F883E3F}" srcOrd="0" destOrd="3" presId="urn:microsoft.com/office/officeart/2005/8/layout/vList5"/>
    <dgm:cxn modelId="{7DF9A2D9-CA65-41EF-98FE-57078F1D32BB}" type="presParOf" srcId="{98CF554B-4E2F-4C06-852E-BAF45CBF7E22}" destId="{EDEF9339-A38C-4266-9977-CDA54D9BCCE9}" srcOrd="0" destOrd="0" presId="urn:microsoft.com/office/officeart/2005/8/layout/vList5"/>
    <dgm:cxn modelId="{4C0C4C80-787C-401A-BDE1-559BBFE74922}" type="presParOf" srcId="{EDEF9339-A38C-4266-9977-CDA54D9BCCE9}" destId="{E4C182DB-617C-438A-B68D-40496FC3A1AC}" srcOrd="0" destOrd="0" presId="urn:microsoft.com/office/officeart/2005/8/layout/vList5"/>
    <dgm:cxn modelId="{A07B7DE4-5058-44AA-A5C1-F28A27AC9BA8}" type="presParOf" srcId="{EDEF9339-A38C-4266-9977-CDA54D9BCCE9}" destId="{697D78EB-819A-4D4E-A726-42C77A771CC5}" srcOrd="1" destOrd="0" presId="urn:microsoft.com/office/officeart/2005/8/layout/vList5"/>
    <dgm:cxn modelId="{C6BE0917-0BB6-410C-91C8-BBCF45421549}" type="presParOf" srcId="{98CF554B-4E2F-4C06-852E-BAF45CBF7E22}" destId="{1659A44F-AE61-4A2F-A9EE-736F1DBE837A}" srcOrd="1" destOrd="0" presId="urn:microsoft.com/office/officeart/2005/8/layout/vList5"/>
    <dgm:cxn modelId="{E7123DE4-5947-4645-9703-2452414E0301}" type="presParOf" srcId="{98CF554B-4E2F-4C06-852E-BAF45CBF7E22}" destId="{E4FED018-BD50-41D0-A9E1-58670BE126E3}" srcOrd="2" destOrd="0" presId="urn:microsoft.com/office/officeart/2005/8/layout/vList5"/>
    <dgm:cxn modelId="{DDD27702-E9B4-4881-A7CF-78069EB4E7E7}" type="presParOf" srcId="{E4FED018-BD50-41D0-A9E1-58670BE126E3}" destId="{56ECDAB2-AA1A-4D7D-9508-0888783865CD}" srcOrd="0" destOrd="0" presId="urn:microsoft.com/office/officeart/2005/8/layout/vList5"/>
    <dgm:cxn modelId="{FD7D1B8C-0CE4-4C48-A03C-E574FCE34502}" type="presParOf" srcId="{E4FED018-BD50-41D0-A9E1-58670BE126E3}" destId="{A6ACE4C3-10AD-4014-88ED-AFD12F883E3F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stbleep.com/assets/notes/image/9876_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11440" cy="17769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ULTRASTRUCTURE OF SPERMATOZOA</a:t>
            </a:r>
            <a:endParaRPr lang="en-IN" sz="6000" b="1" i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5257800"/>
            <a:ext cx="3810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Dr </a:t>
            </a:r>
            <a:r>
              <a:rPr lang="en-US" sz="2800" b="1" dirty="0" err="1" smtClean="0">
                <a:solidFill>
                  <a:srgbClr val="C00000"/>
                </a:solidFill>
              </a:rPr>
              <a:t>Alok</a:t>
            </a:r>
            <a:r>
              <a:rPr lang="en-US" sz="2800" b="1" dirty="0" smtClean="0">
                <a:solidFill>
                  <a:srgbClr val="C00000"/>
                </a:solidFill>
              </a:rPr>
              <a:t> Kumar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Detachment occurs by rupture of cell membrane and outer membrane of the </a:t>
            </a:r>
            <a:r>
              <a:rPr lang="en-US" dirty="0" err="1" smtClean="0"/>
              <a:t>acrosome</a:t>
            </a:r>
            <a:r>
              <a:rPr lang="en-US" dirty="0" smtClean="0"/>
              <a:t> cap in the equatorial zone.</a:t>
            </a:r>
          </a:p>
          <a:p>
            <a:endParaRPr lang="en-US" dirty="0" smtClean="0"/>
          </a:p>
          <a:p>
            <a:r>
              <a:rPr lang="en-US" b="1" dirty="0" smtClean="0"/>
              <a:t>The detached outer membranes of the </a:t>
            </a:r>
            <a:r>
              <a:rPr lang="en-US" b="1" dirty="0" err="1" smtClean="0"/>
              <a:t>acrosome</a:t>
            </a:r>
            <a:r>
              <a:rPr lang="en-US" b="1" dirty="0" smtClean="0"/>
              <a:t> </a:t>
            </a:r>
            <a:r>
              <a:rPr lang="en-US" dirty="0" smtClean="0"/>
              <a:t>may break into two halves, or remain joined and appear as “</a:t>
            </a:r>
            <a:r>
              <a:rPr lang="en-US" b="1" dirty="0" smtClean="0"/>
              <a:t>bathing –cap</a:t>
            </a:r>
            <a:r>
              <a:rPr lang="en-US" dirty="0" smtClean="0"/>
              <a:t>” shaped structure.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Structure of sperm head</a:t>
            </a:r>
            <a:endParaRPr lang="en-US" b="1" dirty="0"/>
          </a:p>
        </p:txBody>
      </p:sp>
      <p:pic>
        <p:nvPicPr>
          <p:cNvPr id="4" name="Content Placeholder 3" descr="http://animalsciences.missouri.edu/reprod/notes/sperm/SPHEAD.jpg"/>
          <p:cNvPicPr>
            <a:picLocks noGrp="1"/>
          </p:cNvPicPr>
          <p:nvPr>
            <p:ph sz="quarter" idx="1"/>
          </p:nvPr>
        </p:nvPicPr>
        <p:blipFill>
          <a:blip r:embed="rId2"/>
          <a:srcRect b="5208"/>
          <a:stretch>
            <a:fillRect/>
          </a:stretch>
        </p:blipFill>
        <p:spPr bwMode="auto">
          <a:xfrm>
            <a:off x="1447800" y="1935163"/>
            <a:ext cx="586740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1417638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/>
              <a:t>				Tail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the longest part of sperm.</a:t>
            </a:r>
          </a:p>
          <a:p>
            <a:endParaRPr lang="en-US" dirty="0" smtClean="0"/>
          </a:p>
          <a:p>
            <a:r>
              <a:rPr lang="en-US" dirty="0" smtClean="0"/>
              <a:t>It contains axial filaments.</a:t>
            </a:r>
          </a:p>
          <a:p>
            <a:endParaRPr lang="en-US" dirty="0" smtClean="0"/>
          </a:p>
          <a:p>
            <a:r>
              <a:rPr lang="en-US" dirty="0" smtClean="0"/>
              <a:t>Axial filament is covered by a sheath, which is made up of 9 singlet fibers.</a:t>
            </a:r>
          </a:p>
          <a:p>
            <a:endParaRPr lang="en-US" dirty="0" smtClean="0"/>
          </a:p>
          <a:p>
            <a:r>
              <a:rPr lang="en-US" dirty="0" smtClean="0"/>
              <a:t>The morphological point of view tail consist – Neck, middle piece, principal piece and end piece.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143000"/>
          </a:xfrm>
        </p:spPr>
        <p:txBody>
          <a:bodyPr/>
          <a:lstStyle/>
          <a:p>
            <a:r>
              <a:rPr lang="en-US" b="1" dirty="0" smtClean="0"/>
              <a:t>    Neck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1534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It is the smallest part of </a:t>
            </a:r>
            <a:r>
              <a:rPr lang="en-US" dirty="0" err="1" smtClean="0"/>
              <a:t>spermatozooa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In neck of sperm 2 </a:t>
            </a:r>
            <a:r>
              <a:rPr lang="en-US" dirty="0" err="1" smtClean="0"/>
              <a:t>centrioles</a:t>
            </a:r>
            <a:r>
              <a:rPr lang="en-US" dirty="0" smtClean="0"/>
              <a:t> are present. </a:t>
            </a:r>
          </a:p>
          <a:p>
            <a:pPr lvl="0">
              <a:buNone/>
            </a:pPr>
            <a:r>
              <a:rPr lang="en-US" dirty="0" smtClean="0"/>
              <a:t>           Proximal </a:t>
            </a:r>
            <a:r>
              <a:rPr lang="en-US" dirty="0" err="1" smtClean="0"/>
              <a:t>centriole</a:t>
            </a: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dirty="0" smtClean="0"/>
              <a:t>           Distal </a:t>
            </a:r>
            <a:r>
              <a:rPr lang="en-US" dirty="0" err="1" smtClean="0"/>
              <a:t>centriole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Proximal </a:t>
            </a:r>
            <a:r>
              <a:rPr lang="en-US" dirty="0" err="1" smtClean="0"/>
              <a:t>centriole</a:t>
            </a:r>
            <a:r>
              <a:rPr lang="en-US" dirty="0" smtClean="0"/>
              <a:t> lies in a depression in the posterior surface of the nucleus.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Proximal </a:t>
            </a:r>
            <a:r>
              <a:rPr lang="en-US" dirty="0" err="1" smtClean="0"/>
              <a:t>centriole</a:t>
            </a:r>
            <a:r>
              <a:rPr lang="en-US" dirty="0" smtClean="0"/>
              <a:t> is perpendicular to main axis of the sperm. 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.</a:t>
            </a:r>
          </a:p>
          <a:p>
            <a:pPr lvl="0"/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flipV="1">
            <a:off x="1066800" y="3048000"/>
            <a:ext cx="381000" cy="2286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1066800" y="3581400"/>
            <a:ext cx="381000" cy="2286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proximal </a:t>
            </a:r>
            <a:r>
              <a:rPr lang="en-US" dirty="0" err="1" smtClean="0"/>
              <a:t>Centriole</a:t>
            </a:r>
            <a:r>
              <a:rPr lang="en-US" dirty="0" smtClean="0"/>
              <a:t> has no active function in the spermatozoon but is a potential activist within an egg during first cleavage division of the fertilized egg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Distal </a:t>
            </a:r>
            <a:r>
              <a:rPr lang="en-US" dirty="0" err="1" smtClean="0"/>
              <a:t>centriole</a:t>
            </a:r>
            <a:r>
              <a:rPr lang="en-US" dirty="0" smtClean="0"/>
              <a:t> is along longitudinal axis of the sperm.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Distal </a:t>
            </a:r>
            <a:r>
              <a:rPr lang="en-US" dirty="0" err="1" smtClean="0"/>
              <a:t>centriole</a:t>
            </a:r>
            <a:r>
              <a:rPr lang="en-US" dirty="0" smtClean="0"/>
              <a:t> acts as basal body and gives rise to </a:t>
            </a:r>
            <a:r>
              <a:rPr lang="en-US" dirty="0" err="1" smtClean="0"/>
              <a:t>axoneme</a:t>
            </a:r>
            <a:r>
              <a:rPr lang="en-US" dirty="0" smtClean="0"/>
              <a:t> of the sperm-tail.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b="1" dirty="0" smtClean="0"/>
              <a:t>Axial filament of sperm structure as 9 + 2 manner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Middle 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Middle piece is located between the neck and the </a:t>
            </a:r>
            <a:r>
              <a:rPr lang="en-US" b="1" i="1" dirty="0" smtClean="0"/>
              <a:t>annulus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r>
              <a:rPr lang="en-US" dirty="0" smtClean="0"/>
              <a:t>It contains the </a:t>
            </a:r>
            <a:r>
              <a:rPr lang="en-US" b="1" dirty="0" smtClean="0"/>
              <a:t>mitochondrial sheath</a:t>
            </a:r>
            <a:r>
              <a:rPr lang="en-US" dirty="0" smtClean="0"/>
              <a:t>, a helix </a:t>
            </a:r>
            <a:r>
              <a:rPr lang="en-US" b="1" dirty="0" smtClean="0"/>
              <a:t>80 to 100 </a:t>
            </a:r>
            <a:r>
              <a:rPr lang="en-US" dirty="0" smtClean="0"/>
              <a:t>mitochondria wrapped around the </a:t>
            </a:r>
            <a:r>
              <a:rPr lang="en-US" dirty="0" err="1" smtClean="0"/>
              <a:t>axoneme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axoneme</a:t>
            </a:r>
            <a:r>
              <a:rPr lang="en-US" dirty="0" smtClean="0"/>
              <a:t> of the mammalian sperm is surrounded by nine outer dense fibers which are also called the coarse or </a:t>
            </a:r>
            <a:r>
              <a:rPr lang="en-US" dirty="0" err="1" smtClean="0"/>
              <a:t>accessary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mitochondrial sheath is believed to be the source of energy (ATP) for sperm motility.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piece of sperm have 9+9+2 fibrous pattern.</a:t>
            </a:r>
          </a:p>
          <a:p>
            <a:endParaRPr lang="en-US" dirty="0" smtClean="0"/>
          </a:p>
          <a:p>
            <a:r>
              <a:rPr lang="en-US" dirty="0" smtClean="0"/>
              <a:t>At the junction of mid piece and principal piece is present the annulus which is also known as the ring </a:t>
            </a:r>
            <a:r>
              <a:rPr lang="en-US" dirty="0" err="1" smtClean="0"/>
              <a:t>centriole</a:t>
            </a:r>
            <a:r>
              <a:rPr lang="en-US" dirty="0" smtClean="0"/>
              <a:t> or Jensen’s ring. </a:t>
            </a:r>
          </a:p>
          <a:p>
            <a:endParaRPr lang="en-US" dirty="0" smtClean="0"/>
          </a:p>
          <a:p>
            <a:r>
              <a:rPr lang="en-US" dirty="0" smtClean="0"/>
              <a:t>This ring </a:t>
            </a:r>
            <a:r>
              <a:rPr lang="en-US" dirty="0" err="1" smtClean="0"/>
              <a:t>centriole</a:t>
            </a:r>
            <a:r>
              <a:rPr lang="en-US" dirty="0" smtClean="0"/>
              <a:t> prevent the mitochondria toward the tail reason.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Principal 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Principal piece continues </a:t>
            </a:r>
            <a:r>
              <a:rPr lang="en-US" dirty="0" err="1" smtClean="0"/>
              <a:t>posteriorly</a:t>
            </a:r>
            <a:r>
              <a:rPr lang="en-US" dirty="0" smtClean="0"/>
              <a:t> from the annulus and extend to the near the end of tail .</a:t>
            </a:r>
          </a:p>
          <a:p>
            <a:pPr algn="just"/>
            <a:endParaRPr lang="en-US" dirty="0" smtClean="0"/>
          </a:p>
          <a:p>
            <a:pPr lvl="0" algn="just"/>
            <a:r>
              <a:rPr lang="en-US" dirty="0" smtClean="0"/>
              <a:t>The principal piece of mammalian </a:t>
            </a:r>
            <a:r>
              <a:rPr lang="en-US" dirty="0" err="1" smtClean="0"/>
              <a:t>spermatoza</a:t>
            </a:r>
            <a:r>
              <a:rPr lang="en-US" dirty="0" smtClean="0"/>
              <a:t> is surrounded by a fibrous sheath.</a:t>
            </a:r>
            <a:r>
              <a:rPr lang="en-US" b="1" dirty="0" smtClean="0"/>
              <a:t> </a:t>
            </a:r>
          </a:p>
          <a:p>
            <a:pPr lvl="0" algn="just"/>
            <a:endParaRPr lang="en-US" b="1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 Fibrous sheath is composed of a series of circumferentially oriented ribs that extend half way around the tail end in two longitudinal columns.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 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The end piece or terminal portion of the tail is about 3 to 4 microns in length and consist of the terminal portion of the fibrils covered by the cell membrane but </a:t>
            </a:r>
            <a:r>
              <a:rPr lang="en-US" sz="2000" dirty="0" err="1" smtClean="0"/>
              <a:t>fibrillar</a:t>
            </a:r>
            <a:r>
              <a:rPr lang="en-US" sz="2000" dirty="0" smtClean="0"/>
              <a:t> coil sheath of the tail is absent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Axenome</a:t>
            </a:r>
            <a:r>
              <a:rPr lang="en-US" b="1" dirty="0" smtClean="0"/>
              <a:t> filament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Runs throughout the tail.</a:t>
            </a:r>
          </a:p>
          <a:p>
            <a:endParaRPr lang="en-US" dirty="0" smtClean="0"/>
          </a:p>
          <a:p>
            <a:r>
              <a:rPr lang="en-US" dirty="0" smtClean="0"/>
              <a:t>The core of the </a:t>
            </a:r>
            <a:r>
              <a:rPr lang="en-US" dirty="0" err="1" smtClean="0"/>
              <a:t>axenome</a:t>
            </a:r>
            <a:r>
              <a:rPr lang="en-US" dirty="0" smtClean="0"/>
              <a:t> consists of two central microtubules surrounded by a row of nine doublet microtubules.</a:t>
            </a:r>
          </a:p>
          <a:p>
            <a:endParaRPr lang="en-US" dirty="0" smtClean="0"/>
          </a:p>
          <a:p>
            <a:r>
              <a:rPr lang="en-US" dirty="0" smtClean="0"/>
              <a:t>one microtubule of each doublet is complete, having 13 </a:t>
            </a:r>
            <a:r>
              <a:rPr lang="en-US" dirty="0" err="1" smtClean="0"/>
              <a:t>protofilaments</a:t>
            </a:r>
            <a:r>
              <a:rPr lang="en-US" dirty="0" smtClean="0"/>
              <a:t>, the other is C-shaped and has only 11 </a:t>
            </a:r>
            <a:r>
              <a:rPr lang="en-US" dirty="0" err="1" smtClean="0"/>
              <a:t>protofilaments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which are made exclusively of the </a:t>
            </a:r>
            <a:r>
              <a:rPr lang="en-US" dirty="0" err="1" smtClean="0"/>
              <a:t>dimeric</a:t>
            </a:r>
            <a:r>
              <a:rPr lang="en-US" dirty="0" smtClean="0"/>
              <a:t> protein </a:t>
            </a:r>
            <a:r>
              <a:rPr lang="en-US" dirty="0" err="1" smtClean="0"/>
              <a:t>tubulin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Structure of spermatozoa</a:t>
            </a:r>
            <a:endParaRPr lang="en-US" b="1" dirty="0"/>
          </a:p>
        </p:txBody>
      </p:sp>
      <p:pic>
        <p:nvPicPr>
          <p:cNvPr id="4" name="Content Placeholder 3" descr="http://www.fastbleep.com/assets/notes/image/9876_1.jpg">
            <a:hlinkClick r:id="rId2" tooltip="&quot;&quot;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 b="8073"/>
          <a:stretch>
            <a:fillRect/>
          </a:stretch>
        </p:blipFill>
        <p:spPr bwMode="auto">
          <a:xfrm>
            <a:off x="1379220" y="2148681"/>
            <a:ext cx="6385560" cy="364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Dynein</a:t>
            </a:r>
            <a:r>
              <a:rPr lang="en-US" dirty="0" smtClean="0"/>
              <a:t> arm motor complexes allow microtubule to slide against each other. This causes the </a:t>
            </a:r>
            <a:r>
              <a:rPr lang="en-US" dirty="0" err="1" smtClean="0"/>
              <a:t>synchronised</a:t>
            </a:r>
            <a:r>
              <a:rPr lang="en-US" dirty="0" smtClean="0"/>
              <a:t> shortening and extension of the microtubule on opposite site of the </a:t>
            </a:r>
            <a:r>
              <a:rPr lang="en-US" dirty="0" err="1" smtClean="0"/>
              <a:t>axoneme</a:t>
            </a:r>
            <a:r>
              <a:rPr lang="en-US" dirty="0" smtClean="0"/>
              <a:t> allowing  the </a:t>
            </a:r>
            <a:r>
              <a:rPr lang="en-US" dirty="0" err="1" smtClean="0"/>
              <a:t>flagellar</a:t>
            </a:r>
            <a:r>
              <a:rPr lang="en-US" dirty="0" smtClean="0"/>
              <a:t> to bend.</a:t>
            </a:r>
          </a:p>
          <a:p>
            <a:endParaRPr lang="en-US" dirty="0" smtClean="0"/>
          </a:p>
          <a:p>
            <a:r>
              <a:rPr lang="en-US" dirty="0" smtClean="0"/>
              <a:t>Alteration of this bending action creates the beating motion of a swimming sperm.</a:t>
            </a:r>
          </a:p>
          <a:p>
            <a:endParaRPr lang="en-US" dirty="0" smtClean="0"/>
          </a:p>
          <a:p>
            <a:r>
              <a:rPr lang="en-US" dirty="0" smtClean="0"/>
              <a:t>Radial spoke regulate the motion of </a:t>
            </a:r>
            <a:r>
              <a:rPr lang="en-US" dirty="0" err="1" smtClean="0"/>
              <a:t>axoneme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AXENOME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1"/>
            <a:ext cx="82296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19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57912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piece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715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Principle piece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Points to remember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head and tail are principle part of spermatozoa.</a:t>
            </a:r>
          </a:p>
          <a:p>
            <a:r>
              <a:rPr lang="en-US" dirty="0" err="1" smtClean="0"/>
              <a:t>Acrosomal</a:t>
            </a:r>
            <a:r>
              <a:rPr lang="en-US" dirty="0" smtClean="0"/>
              <a:t> cap and nucleus are part of head.</a:t>
            </a:r>
          </a:p>
          <a:p>
            <a:r>
              <a:rPr lang="en-US" dirty="0" smtClean="0"/>
              <a:t>Tail are subdivided in to the four part Neck, middle piece, principle piece and end piece.</a:t>
            </a:r>
          </a:p>
          <a:p>
            <a:r>
              <a:rPr lang="en-US" dirty="0" smtClean="0"/>
              <a:t>Outer coarse fiber are present on the surface of mid piece and principle piece only.</a:t>
            </a:r>
          </a:p>
          <a:p>
            <a:r>
              <a:rPr lang="en-US" dirty="0" smtClean="0"/>
              <a:t>Mid piece and principle piece have 9+9+2 fibrous arrangement.</a:t>
            </a:r>
          </a:p>
          <a:p>
            <a:r>
              <a:rPr lang="en-US" dirty="0" smtClean="0"/>
              <a:t>End piece have 9+2 fibrous arrangement.</a:t>
            </a:r>
          </a:p>
          <a:p>
            <a:r>
              <a:rPr lang="en-US" dirty="0" err="1" smtClean="0"/>
              <a:t>Tubulin</a:t>
            </a:r>
            <a:r>
              <a:rPr lang="en-US" dirty="0" smtClean="0"/>
              <a:t> and </a:t>
            </a:r>
            <a:r>
              <a:rPr lang="en-US" dirty="0" err="1" smtClean="0"/>
              <a:t>dynein</a:t>
            </a:r>
            <a:r>
              <a:rPr lang="en-US" dirty="0" smtClean="0"/>
              <a:t> are the </a:t>
            </a:r>
            <a:r>
              <a:rPr lang="en-US" dirty="0" err="1" smtClean="0"/>
              <a:t>axonemal</a:t>
            </a:r>
            <a:r>
              <a:rPr lang="en-US" dirty="0" smtClean="0"/>
              <a:t> protein.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78991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Structure of spermatozoa of farm animal and other vertebrates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40121"/>
            <a:ext cx="8077200" cy="286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1054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Dimensions (</a:t>
            </a:r>
            <a:r>
              <a:rPr lang="el-GR" b="1" dirty="0" smtClean="0"/>
              <a:t>μ</a:t>
            </a:r>
            <a:r>
              <a:rPr lang="en-US" b="1" dirty="0" smtClean="0"/>
              <a:t>m</a:t>
            </a:r>
            <a:r>
              <a:rPr lang="el-GR" b="1" dirty="0" smtClean="0"/>
              <a:t> ) </a:t>
            </a:r>
            <a:r>
              <a:rPr lang="en-US" b="1" dirty="0" smtClean="0"/>
              <a:t>of Mammalian Spermatozoa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310269"/>
          <a:ext cx="9144000" cy="531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189"/>
                <a:gridCol w="1178011"/>
                <a:gridCol w="914400"/>
                <a:gridCol w="1120346"/>
                <a:gridCol w="1070919"/>
                <a:gridCol w="1466335"/>
                <a:gridCol w="1828800"/>
              </a:tblGrid>
              <a:tr h="327687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Head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Mid</a:t>
                      </a:r>
                      <a:r>
                        <a:rPr lang="en-US" baseline="0" dirty="0" smtClean="0"/>
                        <a:t> piece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Principle </a:t>
                      </a:r>
                      <a:r>
                        <a:rPr lang="en-US" dirty="0" err="1" smtClean="0"/>
                        <a:t>piee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Total length</a:t>
                      </a:r>
                      <a:endParaRPr lang="en-US" dirty="0"/>
                    </a:p>
                  </a:txBody>
                  <a:tcPr/>
                </a:tc>
              </a:tr>
              <a:tr h="327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Width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373">
                <a:tc>
                  <a:txBody>
                    <a:bodyPr/>
                    <a:lstStyle/>
                    <a:p>
                      <a:r>
                        <a:rPr lang="en-US" dirty="0" smtClean="0"/>
                        <a:t>Bull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4.5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50-70</a:t>
                      </a:r>
                      <a:endParaRPr lang="en-US" b="1" dirty="0"/>
                    </a:p>
                  </a:txBody>
                  <a:tcPr/>
                </a:tc>
              </a:tr>
              <a:tr h="655373">
                <a:tc>
                  <a:txBody>
                    <a:bodyPr/>
                    <a:lstStyle/>
                    <a:p>
                      <a:r>
                        <a:rPr lang="en-US" dirty="0" smtClean="0"/>
                        <a:t>Boar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54.6</a:t>
                      </a:r>
                      <a:endParaRPr lang="en-US" dirty="0"/>
                    </a:p>
                  </a:txBody>
                  <a:tcPr/>
                </a:tc>
              </a:tr>
              <a:tr h="655373">
                <a:tc>
                  <a:txBody>
                    <a:bodyPr/>
                    <a:lstStyle/>
                    <a:p>
                      <a:r>
                        <a:rPr lang="en-US" dirty="0" smtClean="0"/>
                        <a:t>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60-70</a:t>
                      </a:r>
                      <a:endParaRPr lang="en-US" dirty="0"/>
                    </a:p>
                  </a:txBody>
                  <a:tcPr/>
                </a:tc>
              </a:tr>
              <a:tr h="655373">
                <a:tc>
                  <a:txBody>
                    <a:bodyPr/>
                    <a:lstStyle/>
                    <a:p>
                      <a:r>
                        <a:rPr lang="en-US" dirty="0" smtClean="0"/>
                        <a:t>Horse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655373">
                <a:tc>
                  <a:txBody>
                    <a:bodyPr/>
                    <a:lstStyle/>
                    <a:p>
                      <a:r>
                        <a:rPr lang="en-US" dirty="0" smtClean="0"/>
                        <a:t>Rat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18.4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55373">
                <a:tc>
                  <a:txBody>
                    <a:bodyPr/>
                    <a:lstStyle/>
                    <a:p>
                      <a:r>
                        <a:rPr lang="en-US" dirty="0" smtClean="0"/>
                        <a:t>Dog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62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55373">
                <a:tc>
                  <a:txBody>
                    <a:bodyPr/>
                    <a:lstStyle/>
                    <a:p>
                      <a:r>
                        <a:rPr lang="en-US" dirty="0" smtClean="0"/>
                        <a:t>Cat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part of spermatozoa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US" b="1" dirty="0" smtClean="0"/>
              <a:t>Head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the anterior most part of the spermatozoa.</a:t>
            </a:r>
          </a:p>
          <a:p>
            <a:endParaRPr lang="en-US" sz="2800" dirty="0" smtClean="0"/>
          </a:p>
          <a:p>
            <a:r>
              <a:rPr lang="en-US" sz="2800" dirty="0" smtClean="0"/>
              <a:t>The head of the spermatozoa is elongated and ovoid in shape.</a:t>
            </a:r>
          </a:p>
          <a:p>
            <a:endParaRPr lang="en-US" sz="2800" dirty="0" smtClean="0"/>
          </a:p>
          <a:p>
            <a:r>
              <a:rPr lang="en-US" sz="2800" dirty="0" smtClean="0"/>
              <a:t>The head length and width of spermatozoa is varied species to species.</a:t>
            </a:r>
          </a:p>
          <a:p>
            <a:endParaRPr lang="en-US" sz="2800" dirty="0" smtClean="0"/>
          </a:p>
          <a:p>
            <a:r>
              <a:rPr lang="en-US" sz="2800" dirty="0" smtClean="0"/>
              <a:t>The head is formed of </a:t>
            </a:r>
            <a:r>
              <a:rPr lang="en-US" sz="2800" dirty="0" err="1" smtClean="0"/>
              <a:t>acrosome</a:t>
            </a:r>
            <a:r>
              <a:rPr lang="en-US" sz="2800" dirty="0" smtClean="0"/>
              <a:t> and nucleus. 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600" b="1" dirty="0" smtClean="0"/>
              <a:t>Nucleus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686800" cy="5334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head nucleus is entirely filled with nearly homogenous nuclear material.</a:t>
            </a:r>
          </a:p>
          <a:p>
            <a:pPr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Haploid chromosome are present in the nucleus.</a:t>
            </a:r>
          </a:p>
          <a:p>
            <a:pPr lvl="0">
              <a:buNone/>
            </a:pPr>
            <a:endParaRPr lang="en-US" sz="2800" dirty="0" smtClean="0"/>
          </a:p>
          <a:p>
            <a:r>
              <a:rPr lang="en-US" sz="2800" dirty="0" smtClean="0"/>
              <a:t>DNA surrounded by the nuclear membranes.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lvl="0"/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Acrosome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The anterior 60 percent of the nucleus covered by </a:t>
            </a:r>
            <a:r>
              <a:rPr lang="en-US" sz="2800" dirty="0" err="1" smtClean="0"/>
              <a:t>acrosome</a:t>
            </a:r>
            <a:r>
              <a:rPr lang="en-US" sz="2800" dirty="0" smtClean="0"/>
              <a:t> cap or head cap.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acrosome</a:t>
            </a:r>
            <a:r>
              <a:rPr lang="en-US" sz="2800" dirty="0" smtClean="0"/>
              <a:t> is formed by </a:t>
            </a:r>
            <a:r>
              <a:rPr lang="en-US" sz="2800" dirty="0" err="1" smtClean="0"/>
              <a:t>golgi</a:t>
            </a:r>
            <a:r>
              <a:rPr lang="en-US" sz="2800" dirty="0" smtClean="0"/>
              <a:t> body and it is bounded by unit membrane. </a:t>
            </a:r>
          </a:p>
          <a:p>
            <a:endParaRPr lang="en-US" sz="2800" dirty="0" smtClean="0"/>
          </a:p>
          <a:p>
            <a:r>
              <a:rPr lang="en-US" sz="2800" dirty="0" smtClean="0"/>
              <a:t>Outer membrane of </a:t>
            </a:r>
            <a:r>
              <a:rPr lang="en-US" sz="2800" dirty="0" err="1" smtClean="0"/>
              <a:t>acrosome</a:t>
            </a:r>
            <a:r>
              <a:rPr lang="en-US" sz="2800" dirty="0" smtClean="0"/>
              <a:t> cap is identical with </a:t>
            </a:r>
            <a:r>
              <a:rPr lang="en-US" sz="2800" dirty="0" err="1" smtClean="0"/>
              <a:t>galea</a:t>
            </a:r>
            <a:r>
              <a:rPr lang="en-US" sz="2800" dirty="0" smtClean="0"/>
              <a:t> </a:t>
            </a:r>
            <a:r>
              <a:rPr lang="en-US" sz="2800" dirty="0" err="1" smtClean="0"/>
              <a:t>capitis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Acrosome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cap thickness is 0.1 microns.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3000" dirty="0" smtClean="0"/>
              <a:t>Following enzymes are present in the </a:t>
            </a:r>
            <a:r>
              <a:rPr lang="en-US" sz="3000" dirty="0" err="1" smtClean="0"/>
              <a:t>acrosome</a:t>
            </a:r>
            <a:r>
              <a:rPr lang="en-US" sz="3000" dirty="0" smtClean="0"/>
              <a:t> –</a:t>
            </a:r>
          </a:p>
          <a:p>
            <a:pPr lvl="0">
              <a:buNone/>
            </a:pPr>
            <a:r>
              <a:rPr lang="en-US" sz="3000" dirty="0" smtClean="0"/>
              <a:t>	</a:t>
            </a:r>
            <a:r>
              <a:rPr lang="en-US" sz="3000" b="1" dirty="0" smtClean="0"/>
              <a:t>Acid </a:t>
            </a:r>
            <a:r>
              <a:rPr lang="en-US" sz="3000" b="1" dirty="0" err="1" smtClean="0"/>
              <a:t>hydrolases</a:t>
            </a:r>
            <a:r>
              <a:rPr lang="en-US" sz="3000" b="1" dirty="0" smtClean="0"/>
              <a:t>, Acid </a:t>
            </a:r>
            <a:r>
              <a:rPr lang="en-US" sz="3000" b="1" dirty="0" err="1" smtClean="0"/>
              <a:t>phosphatase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Hyaluronidase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Acrosin</a:t>
            </a:r>
            <a:r>
              <a:rPr lang="en-US" sz="3000" b="1" dirty="0" smtClean="0"/>
              <a:t> </a:t>
            </a:r>
            <a:r>
              <a:rPr lang="en-US" sz="3000" dirty="0" smtClean="0"/>
              <a:t>etc.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anterior part of the nuclear membrane or the inner membrane of </a:t>
            </a:r>
            <a:r>
              <a:rPr lang="en-US" sz="2800" dirty="0" err="1" smtClean="0"/>
              <a:t>acrosome</a:t>
            </a:r>
            <a:r>
              <a:rPr lang="en-US" sz="2800" dirty="0" smtClean="0"/>
              <a:t>, is modified to form the </a:t>
            </a:r>
            <a:r>
              <a:rPr lang="en-US" sz="2800" b="1" dirty="0" err="1" smtClean="0"/>
              <a:t>perforatorium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  </a:t>
            </a:r>
          </a:p>
          <a:p>
            <a:r>
              <a:rPr lang="en-US" sz="2800" dirty="0" smtClean="0"/>
              <a:t>Cell membrane encloses the head, body and tail of the spermatozoon.</a:t>
            </a:r>
          </a:p>
          <a:p>
            <a:endParaRPr lang="en-US" sz="2800" dirty="0" smtClean="0"/>
          </a:p>
          <a:p>
            <a:r>
              <a:rPr lang="en-US" sz="2800" dirty="0" smtClean="0"/>
              <a:t>The membrane is closely applied to the cell at the anterior portion of the </a:t>
            </a:r>
            <a:r>
              <a:rPr lang="en-US" sz="2800" dirty="0" err="1" smtClean="0"/>
              <a:t>acrosome</a:t>
            </a:r>
            <a:r>
              <a:rPr lang="en-US" sz="2800" dirty="0" smtClean="0"/>
              <a:t> cap, the </a:t>
            </a:r>
            <a:r>
              <a:rPr lang="en-US" sz="2800" dirty="0" err="1" smtClean="0"/>
              <a:t>postnuclear</a:t>
            </a:r>
            <a:r>
              <a:rPr lang="en-US" sz="2800" dirty="0" smtClean="0"/>
              <a:t> cap and </a:t>
            </a:r>
            <a:r>
              <a:rPr lang="en-US" sz="2800" b="1" dirty="0" smtClean="0"/>
              <a:t>at Jensen’s ring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158</TotalTime>
  <Words>916</Words>
  <Application>Microsoft Office PowerPoint</Application>
  <PresentationFormat>On-screen Show (4:3)</PresentationFormat>
  <Paragraphs>181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ULTRASTRUCTURE OF SPERMATOZOA</vt:lpstr>
      <vt:lpstr>Structure of spermatozoa</vt:lpstr>
      <vt:lpstr>Structure of spermatozoa of farm animal and other vertebrates</vt:lpstr>
      <vt:lpstr>Dimensions (μm ) of Mammalian Spermatozoa</vt:lpstr>
      <vt:lpstr>Principal part of spermatozoa</vt:lpstr>
      <vt:lpstr>Head </vt:lpstr>
      <vt:lpstr>     Nucleus </vt:lpstr>
      <vt:lpstr>Acrosome </vt:lpstr>
      <vt:lpstr>Slide 9</vt:lpstr>
      <vt:lpstr>Slide 10</vt:lpstr>
      <vt:lpstr>Structure of sperm head</vt:lpstr>
      <vt:lpstr>     Tail </vt:lpstr>
      <vt:lpstr>    Neck </vt:lpstr>
      <vt:lpstr>Slide 14</vt:lpstr>
      <vt:lpstr>Middle piece</vt:lpstr>
      <vt:lpstr>Slide 16</vt:lpstr>
      <vt:lpstr>Principal piece</vt:lpstr>
      <vt:lpstr>End piece</vt:lpstr>
      <vt:lpstr>Axenome filament</vt:lpstr>
      <vt:lpstr>Slide 20</vt:lpstr>
      <vt:lpstr>AXENOME</vt:lpstr>
      <vt:lpstr>Points to remember 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ULTRASTRUCTURE OF SPERMATOZOA</dc:title>
  <dc:creator>Compaq</dc:creator>
  <cp:lastModifiedBy>Alok</cp:lastModifiedBy>
  <cp:revision>22</cp:revision>
  <dcterms:created xsi:type="dcterms:W3CDTF">2006-08-16T00:00:00Z</dcterms:created>
  <dcterms:modified xsi:type="dcterms:W3CDTF">2020-12-23T06:46:43Z</dcterms:modified>
</cp:coreProperties>
</file>