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73" r:id="rId2"/>
    <p:sldId id="256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5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0C056-351A-4678-80E5-EDA488B20C21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C629-2E11-4799-B198-381A78491B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027AA-383B-4C98-B836-1EB9616768F4}" type="datetimeFigureOut">
              <a:rPr lang="en-US" smtClean="0"/>
              <a:pPr/>
              <a:t>12/1/2020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26876-5E66-47F0-B1C0-DEB9BDFC7CA2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IN" dirty="0" smtClean="0"/>
              <a:t>                  </a:t>
            </a:r>
            <a:r>
              <a:rPr lang="en-IN" dirty="0" err="1" smtClean="0"/>
              <a:t>VSR</a:t>
            </a:r>
            <a:r>
              <a:rPr lang="en-IN" dirty="0" smtClean="0"/>
              <a:t> 411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                               </a:t>
            </a:r>
            <a:r>
              <a:rPr lang="en-IN" b="1" dirty="0" smtClean="0"/>
              <a:t>Anaesthesiology  </a:t>
            </a:r>
          </a:p>
          <a:p>
            <a:pPr>
              <a:buNone/>
            </a:pPr>
            <a:r>
              <a:rPr lang="en-IN" sz="2800" b="1" dirty="0" smtClean="0"/>
              <a:t>                    </a:t>
            </a:r>
            <a:r>
              <a:rPr lang="en-IN" sz="2400" b="1" dirty="0" smtClean="0"/>
              <a:t>Introduction and basics of anaesthesia  </a:t>
            </a: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</a:t>
            </a:r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                                                                       </a:t>
            </a:r>
          </a:p>
          <a:p>
            <a:pPr>
              <a:buNone/>
            </a:pPr>
            <a:r>
              <a:rPr lang="en-IN" sz="2800" b="1" dirty="0" smtClean="0"/>
              <a:t>															                By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 Dr. Rajesh Kumar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 Assistant Professor </a:t>
            </a:r>
          </a:p>
          <a:p>
            <a:pPr>
              <a:buNone/>
            </a:pPr>
            <a:r>
              <a:rPr lang="en-IN" sz="2800" b="1" dirty="0" smtClean="0"/>
              <a:t>                                                      Department of Surgery</a:t>
            </a:r>
            <a:endParaRPr lang="en-IN" sz="2800" b="1" dirty="0"/>
          </a:p>
        </p:txBody>
      </p:sp>
      <p:pic>
        <p:nvPicPr>
          <p:cNvPr id="1027" name="Picture 3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1143008" cy="1357322"/>
          </a:xfrm>
          <a:prstGeom prst="rect">
            <a:avLst/>
          </a:prstGeom>
          <a:noFill/>
        </p:spPr>
      </p:pic>
      <p:pic>
        <p:nvPicPr>
          <p:cNvPr id="6" name="Picture 3" descr="C:\NEW DATA\Camera\20200115_1147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285992"/>
            <a:ext cx="3143272" cy="1714512"/>
          </a:xfrm>
          <a:prstGeom prst="rect">
            <a:avLst/>
          </a:prstGeom>
          <a:noFill/>
        </p:spPr>
      </p:pic>
      <p:pic>
        <p:nvPicPr>
          <p:cNvPr id="1029" name="Picture 5" descr="C:\Users\m\Desktop\BASU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000108"/>
            <a:ext cx="1143008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sz="2400" b="1" dirty="0" smtClean="0"/>
              <a:t>Induction of anesthesia</a:t>
            </a:r>
            <a:r>
              <a:rPr lang="en-US" b="1" dirty="0" smtClean="0"/>
              <a:t>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The administration of drug or combination of drugs at the beginning of an anesthetic to produce state of anesthesia.</a:t>
            </a:r>
            <a:endParaRPr lang="en-IN" dirty="0" smtClean="0"/>
          </a:p>
          <a:p>
            <a:r>
              <a:rPr lang="en-US" sz="2800" b="1" dirty="0" smtClean="0"/>
              <a:t>Dissociative anesthesia: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Loss of sensation of whole body, characterized by </a:t>
            </a:r>
            <a:r>
              <a:rPr lang="en-US" sz="2800" dirty="0" err="1" smtClean="0"/>
              <a:t>cataleptoid</a:t>
            </a:r>
            <a:r>
              <a:rPr lang="en-US" sz="2800" dirty="0" smtClean="0"/>
              <a:t> state in which eye remain open and swallowing reflex present. </a:t>
            </a:r>
            <a:endParaRPr lang="en-IN" sz="28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Electro narcosis:</a:t>
            </a: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US" sz="2800" b="1" dirty="0" smtClean="0"/>
              <a:t>Acupuncture:</a:t>
            </a:r>
            <a:endParaRPr lang="en-IN" sz="2800" dirty="0" smtClean="0"/>
          </a:p>
          <a:p>
            <a:pPr>
              <a:buNone/>
            </a:pPr>
            <a:endParaRPr lang="en-IN" sz="2800" dirty="0" smtClean="0"/>
          </a:p>
          <a:p>
            <a:endParaRPr lang="en-IN" dirty="0"/>
          </a:p>
        </p:txBody>
      </p:sp>
      <p:pic>
        <p:nvPicPr>
          <p:cNvPr id="4098" name="Picture 2" descr="C:\Users\m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143380"/>
            <a:ext cx="3548069" cy="1957389"/>
          </a:xfrm>
          <a:prstGeom prst="rect">
            <a:avLst/>
          </a:prstGeom>
          <a:noFill/>
        </p:spPr>
      </p:pic>
      <p:pic>
        <p:nvPicPr>
          <p:cNvPr id="4099" name="Picture 3" descr="C:\Users\m\Desktop\download (1).jpg"/>
          <p:cNvPicPr>
            <a:picLocks noChangeAspect="1" noChangeArrowheads="1"/>
          </p:cNvPicPr>
          <p:nvPr/>
        </p:nvPicPr>
        <p:blipFill>
          <a:blip r:embed="rId3"/>
          <a:srcRect l="22500" b="45455"/>
          <a:stretch>
            <a:fillRect/>
          </a:stretch>
        </p:blipFill>
        <p:spPr bwMode="auto">
          <a:xfrm>
            <a:off x="4214810" y="1285860"/>
            <a:ext cx="335758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3"/>
            <a:ext cx="7600976" cy="857255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/>
              <a:t/>
            </a:r>
            <a:br>
              <a:rPr lang="en-IN" sz="2700" b="1" dirty="0" smtClean="0"/>
            </a:br>
            <a:r>
              <a:rPr lang="en-IN" sz="4000" b="1" dirty="0" smtClean="0"/>
              <a:t>Anaesthesia</a:t>
            </a:r>
            <a:br>
              <a:rPr lang="en-IN" sz="4000" b="1" dirty="0" smtClean="0"/>
            </a:br>
            <a:r>
              <a:rPr lang="en-IN" sz="2700" b="1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01122" cy="5357850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chemeClr val="tx1"/>
                </a:solidFill>
              </a:rPr>
              <a:t>Introduction –</a:t>
            </a:r>
            <a:r>
              <a:rPr lang="en-IN" sz="2800" dirty="0" smtClean="0"/>
              <a:t>  </a:t>
            </a:r>
          </a:p>
          <a:p>
            <a:pPr algn="l"/>
            <a:r>
              <a:rPr lang="e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Originated Greek word – an and aesthesis </a:t>
            </a:r>
            <a:endParaRPr lang="en-IN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Local or general loss of sensation to pain with or without the loss of consciousness, induced by an anesthetic.</a:t>
            </a:r>
            <a:endParaRPr lang="en-IN" sz="2400" dirty="0" smtClean="0">
              <a:solidFill>
                <a:schemeClr val="tx1"/>
              </a:solidFill>
            </a:endParaRPr>
          </a:p>
          <a:p>
            <a:pPr algn="l"/>
            <a:endParaRPr lang="en-IN" sz="2400" dirty="0" smtClean="0"/>
          </a:p>
          <a:p>
            <a:pPr algn="l"/>
            <a:endParaRPr lang="en-IN" sz="1800" dirty="0" smtClean="0">
              <a:solidFill>
                <a:schemeClr val="tx1"/>
              </a:solidFill>
            </a:endParaRPr>
          </a:p>
          <a:p>
            <a:r>
              <a:rPr lang="en-IN" dirty="0" smtClean="0"/>
              <a:t>																																								</a:t>
            </a:r>
            <a:endParaRPr lang="en-IN" dirty="0"/>
          </a:p>
        </p:txBody>
      </p:sp>
      <p:pic>
        <p:nvPicPr>
          <p:cNvPr id="10242" name="Picture 2" descr="Image result for black bu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143380"/>
            <a:ext cx="3559169" cy="1357323"/>
          </a:xfrm>
          <a:prstGeom prst="rect">
            <a:avLst/>
          </a:prstGeom>
          <a:noFill/>
        </p:spPr>
      </p:pic>
      <p:pic>
        <p:nvPicPr>
          <p:cNvPr id="5" name="image109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720" y="3500438"/>
            <a:ext cx="3643338" cy="2428892"/>
          </a:xfrm>
          <a:prstGeom prst="rect">
            <a:avLst/>
          </a:prstGeom>
        </p:spPr>
      </p:pic>
      <p:pic>
        <p:nvPicPr>
          <p:cNvPr id="6" name="Picture 12" descr="E:\IMG-20180816-WA0027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571876"/>
            <a:ext cx="364333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IN" dirty="0" smtClean="0"/>
              <a:t>Terminology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Anesthesiology:</a:t>
            </a:r>
            <a:endParaRPr lang="en-IN" sz="2800" dirty="0" smtClean="0"/>
          </a:p>
          <a:p>
            <a:pPr>
              <a:buNone/>
            </a:pPr>
            <a:r>
              <a:rPr lang="en-US" sz="2800" b="1" dirty="0" smtClean="0"/>
              <a:t>Anesthesiologist:</a:t>
            </a:r>
            <a:endParaRPr lang="en-IN" sz="2800" dirty="0" smtClean="0"/>
          </a:p>
          <a:p>
            <a:pPr>
              <a:buNone/>
            </a:pPr>
            <a:endParaRPr lang="en-IN" sz="2400" b="1" dirty="0"/>
          </a:p>
        </p:txBody>
      </p:sp>
      <p:sp>
        <p:nvSpPr>
          <p:cNvPr id="9218" name="AutoShape 2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0" name="AutoShape 4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2" name="AutoShape 6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4" name="AutoShape 8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226" name="AutoShape 10" descr="https://f5mail.rediff.com/bn/downloadajax.cgi/IMG-20180816-WA0025.jpg?login=vetrajeshkumar&amp;session_id=5L22PK1KFKcW45FYqoxJyxz4VXZZF7s0&amp;formname=download&amp;file_name=1537359049.S.170471.Z.27304.H.WXZldHJhamVzaGt1bWFyAFBob3RvIGZyb20gdmV0cmFqZXNoa3VtYXI_.RU.rfs265,rfs265,414,340.f5-224-211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image10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7620" y="2643182"/>
            <a:ext cx="428628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Anesthetic:</a:t>
            </a:r>
            <a:endParaRPr lang="en-IN" sz="2800" dirty="0" smtClean="0"/>
          </a:p>
          <a:p>
            <a:pPr>
              <a:buNone/>
            </a:pPr>
            <a:r>
              <a:rPr lang="en-US" sz="2000" dirty="0" smtClean="0"/>
              <a:t>	 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b="1" dirty="0" smtClean="0"/>
              <a:t>Analgesia:</a:t>
            </a:r>
            <a:endParaRPr lang="en-IN" sz="2800" b="1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IN" sz="2000" dirty="0"/>
          </a:p>
        </p:txBody>
      </p:sp>
      <p:pic>
        <p:nvPicPr>
          <p:cNvPr id="1027" name="Picture 3" descr="C:\Users\m\Desktop\p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42918"/>
            <a:ext cx="3000396" cy="3143257"/>
          </a:xfrm>
          <a:prstGeom prst="rect">
            <a:avLst/>
          </a:prstGeom>
          <a:noFill/>
        </p:spPr>
      </p:pic>
      <p:pic>
        <p:nvPicPr>
          <p:cNvPr id="1028" name="Picture 4" descr="C:\Users\m\Desktop\ke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857232"/>
            <a:ext cx="2214578" cy="2857520"/>
          </a:xfrm>
          <a:prstGeom prst="rect">
            <a:avLst/>
          </a:prstGeom>
          <a:noFill/>
        </p:spPr>
      </p:pic>
      <p:pic>
        <p:nvPicPr>
          <p:cNvPr id="1030" name="Picture 6" descr="C:\Users\m\Desktop\midazol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000504"/>
            <a:ext cx="2143125" cy="2143125"/>
          </a:xfrm>
          <a:prstGeom prst="rect">
            <a:avLst/>
          </a:prstGeom>
          <a:noFill/>
        </p:spPr>
      </p:pic>
      <p:pic>
        <p:nvPicPr>
          <p:cNvPr id="1032" name="Picture 8" descr="C:\Users\m\Desktop\20201028_115642.jpg"/>
          <p:cNvPicPr>
            <a:picLocks noChangeAspect="1" noChangeArrowheads="1"/>
          </p:cNvPicPr>
          <p:nvPr/>
        </p:nvPicPr>
        <p:blipFill>
          <a:blip r:embed="rId5" cstate="print"/>
          <a:srcRect l="13847" t="32259" r="49227" b="19355"/>
          <a:stretch>
            <a:fillRect/>
          </a:stretch>
        </p:blipFill>
        <p:spPr bwMode="auto">
          <a:xfrm>
            <a:off x="5857884" y="4429132"/>
            <a:ext cx="107157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endParaRPr lang="en-US" sz="2800" b="1" dirty="0" smtClean="0"/>
          </a:p>
          <a:p>
            <a:r>
              <a:rPr lang="en-US" sz="2800" b="1" dirty="0" smtClean="0"/>
              <a:t>Tranquilization: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Is a state of behavioral change in which the patient is awake, relaxed and indifferent to surrounding.</a:t>
            </a:r>
            <a:endParaRPr lang="en-IN" dirty="0" smtClean="0"/>
          </a:p>
          <a:p>
            <a:r>
              <a:rPr lang="en-US" b="1" dirty="0" smtClean="0"/>
              <a:t> </a:t>
            </a:r>
            <a:r>
              <a:rPr lang="en-US" sz="2800" b="1" dirty="0" smtClean="0"/>
              <a:t>Sedation: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Is mild degree of CNS depression in which the patient is awake but calm and unaware of its surrounding</a:t>
            </a:r>
            <a:r>
              <a:rPr lang="en-US" sz="2800" dirty="0" smtClean="0"/>
              <a:t>. </a:t>
            </a:r>
            <a:endParaRPr lang="en-IN" sz="2800" dirty="0" smtClean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2800" b="1" dirty="0" smtClean="0"/>
              <a:t>Hypnosis: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Is an artificially induced sleep resulting from moderate depression of  CNS.</a:t>
            </a:r>
            <a:endParaRPr lang="en-IN" dirty="0" smtClean="0"/>
          </a:p>
          <a:p>
            <a:r>
              <a:rPr lang="en-US" sz="2800" b="1" dirty="0" smtClean="0"/>
              <a:t>Narcosis: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A condition of deep sleep or unconsciousness produced by a drug or other chemical substance. </a:t>
            </a:r>
            <a:r>
              <a:rPr lang="en-US" sz="2400" dirty="0" err="1" smtClean="0"/>
              <a:t>eg</a:t>
            </a:r>
            <a:r>
              <a:rPr lang="en-US" sz="2400" dirty="0" smtClean="0"/>
              <a:t> – Morphine, </a:t>
            </a:r>
            <a:r>
              <a:rPr lang="en-US" sz="2400" dirty="0" err="1" smtClean="0"/>
              <a:t>Meperidine</a:t>
            </a:r>
            <a:r>
              <a:rPr lang="en-US" sz="2400" dirty="0" smtClean="0"/>
              <a:t>.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Local anesthesia: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dirty="0" smtClean="0"/>
              <a:t>Regional anesthesia</a:t>
            </a:r>
            <a:r>
              <a:rPr lang="en-US" b="1" dirty="0" smtClean="0"/>
              <a:t>:</a:t>
            </a:r>
            <a:r>
              <a:rPr lang="en-US" dirty="0" smtClean="0"/>
              <a:t>	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  <p:pic>
        <p:nvPicPr>
          <p:cNvPr id="2050" name="Picture 2" descr="C:\Users\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000108"/>
            <a:ext cx="3571900" cy="1785950"/>
          </a:xfrm>
          <a:prstGeom prst="rect">
            <a:avLst/>
          </a:prstGeom>
          <a:noFill/>
        </p:spPr>
      </p:pic>
      <p:pic>
        <p:nvPicPr>
          <p:cNvPr id="2051" name="Picture 3" descr="C:\Users\m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857628"/>
            <a:ext cx="335758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General anesthesia:</a:t>
            </a:r>
            <a:endParaRPr lang="en-IN" sz="2800" dirty="0" smtClean="0"/>
          </a:p>
          <a:p>
            <a:pPr>
              <a:buNone/>
            </a:pPr>
            <a:r>
              <a:rPr lang="en-US" sz="2800" b="1" dirty="0" smtClean="0"/>
              <a:t>Surgical anesthesia:</a:t>
            </a:r>
            <a:endParaRPr lang="en-IN" sz="2800" dirty="0" smtClean="0"/>
          </a:p>
          <a:p>
            <a:pPr>
              <a:buNone/>
            </a:pPr>
            <a:r>
              <a:rPr lang="en-US" sz="2800" b="1" dirty="0" smtClean="0"/>
              <a:t>Balanced anesthesia: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 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071810"/>
            <a:ext cx="314327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NEW DATA\Camera\20200115_1147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000372"/>
            <a:ext cx="314327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en-US" sz="2800" b="1" dirty="0" smtClean="0"/>
              <a:t>Basal anesthesia</a:t>
            </a:r>
            <a:r>
              <a:rPr lang="en-US" b="1" dirty="0" smtClean="0"/>
              <a:t>: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Is a state of light level of anesthesia produce of primary by pre anesthetic agent and serves as a basis for general anesthesia. </a:t>
            </a:r>
          </a:p>
          <a:p>
            <a:pPr>
              <a:buNone/>
            </a:pPr>
            <a:endParaRPr lang="en-IN" dirty="0" smtClean="0"/>
          </a:p>
          <a:p>
            <a:r>
              <a:rPr lang="en-US" sz="2800" b="1" dirty="0" err="1" smtClean="0"/>
              <a:t>Neurolept</a:t>
            </a:r>
            <a:r>
              <a:rPr lang="en-US" sz="2800" b="1" dirty="0" smtClean="0"/>
              <a:t> analgesia:</a:t>
            </a:r>
            <a:endParaRPr lang="en-IN" sz="28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Refer to a surgical pain relief using combination of </a:t>
            </a:r>
            <a:r>
              <a:rPr lang="en-US" sz="2400" dirty="0" err="1" smtClean="0"/>
              <a:t>neuroleptic</a:t>
            </a:r>
            <a:r>
              <a:rPr lang="en-US" sz="2400" dirty="0" smtClean="0"/>
              <a:t> agent and analgesic agents. 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2397</TotalTime>
  <Words>80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                VSR 411  </vt:lpstr>
      <vt:lpstr> Anaesthesia  </vt:lpstr>
      <vt:lpstr>Terminology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septic compound tibial fracture in black buck.</dc:title>
  <dc:creator>m</dc:creator>
  <cp:lastModifiedBy>m</cp:lastModifiedBy>
  <cp:revision>79</cp:revision>
  <dcterms:created xsi:type="dcterms:W3CDTF">2018-09-16T16:27:35Z</dcterms:created>
  <dcterms:modified xsi:type="dcterms:W3CDTF">2020-12-02T01:02:34Z</dcterms:modified>
</cp:coreProperties>
</file>