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73" r:id="rId2"/>
    <p:sldId id="256" r:id="rId3"/>
    <p:sldId id="274" r:id="rId4"/>
    <p:sldId id="275" r:id="rId5"/>
    <p:sldId id="257" r:id="rId6"/>
    <p:sldId id="276" r:id="rId7"/>
    <p:sldId id="277" r:id="rId8"/>
    <p:sldId id="280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0C056-351A-4678-80E5-EDA488B20C21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EC629-2E11-4799-B198-381A78491BE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0027AA-383B-4C98-B836-1EB9616768F4}" type="datetimeFigureOut">
              <a:rPr lang="en-US" smtClean="0"/>
              <a:pPr/>
              <a:t>12/4/2020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en-IN" dirty="0" smtClean="0"/>
              <a:t>                  </a:t>
            </a:r>
            <a:r>
              <a:rPr lang="en-IN" dirty="0" err="1" smtClean="0"/>
              <a:t>VSR</a:t>
            </a:r>
            <a:r>
              <a:rPr lang="en-IN" dirty="0" smtClean="0"/>
              <a:t> 411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86868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                              </a:t>
            </a:r>
            <a:r>
              <a:rPr lang="en-IN" b="1" dirty="0" smtClean="0"/>
              <a:t>Anaesthesiology  </a:t>
            </a:r>
          </a:p>
          <a:p>
            <a:pPr>
              <a:buNone/>
            </a:pPr>
            <a:r>
              <a:rPr lang="en-IN" sz="2800" b="1" dirty="0" smtClean="0"/>
              <a:t>                    </a:t>
            </a:r>
            <a:r>
              <a:rPr lang="en-IN" sz="2400" b="1" dirty="0" smtClean="0"/>
              <a:t>    Pre-anaesthetic consideration</a:t>
            </a:r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   </a:t>
            </a:r>
          </a:p>
          <a:p>
            <a:pPr>
              <a:buNone/>
            </a:pPr>
            <a:endParaRPr lang="en-IN" sz="2800" b="1" dirty="0" smtClean="0"/>
          </a:p>
          <a:p>
            <a:pPr>
              <a:buNone/>
            </a:pPr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                                                                       </a:t>
            </a:r>
          </a:p>
          <a:p>
            <a:pPr>
              <a:buNone/>
            </a:pPr>
            <a:r>
              <a:rPr lang="en-IN" sz="2800" b="1" dirty="0" smtClean="0"/>
              <a:t>															         By </a:t>
            </a:r>
          </a:p>
          <a:p>
            <a:pPr>
              <a:buNone/>
            </a:pPr>
            <a:r>
              <a:rPr lang="en-IN" sz="2800" b="1" dirty="0" smtClean="0"/>
              <a:t>                                                      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Dr. Rajesh Kumar 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Assistant Professor 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Department of Surgery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m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1143008" cy="1357322"/>
          </a:xfrm>
          <a:prstGeom prst="rect">
            <a:avLst/>
          </a:prstGeom>
          <a:noFill/>
        </p:spPr>
      </p:pic>
      <p:pic>
        <p:nvPicPr>
          <p:cNvPr id="6" name="Picture 3" descr="C:\NEW DATA\Camera\20200115_1147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285992"/>
            <a:ext cx="3143272" cy="1714512"/>
          </a:xfrm>
          <a:prstGeom prst="rect">
            <a:avLst/>
          </a:prstGeom>
          <a:noFill/>
        </p:spPr>
      </p:pic>
      <p:pic>
        <p:nvPicPr>
          <p:cNvPr id="1029" name="Picture 5" descr="C:\Users\m\Desktop\BASU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1000108"/>
            <a:ext cx="1143008" cy="1428760"/>
          </a:xfrm>
          <a:prstGeom prst="rect">
            <a:avLst/>
          </a:prstGeom>
          <a:noFill/>
        </p:spPr>
      </p:pic>
      <p:pic>
        <p:nvPicPr>
          <p:cNvPr id="4" name="Picture 3" descr="C:\NEW DATA\Camera\20191230_1017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2071678"/>
            <a:ext cx="392909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00043"/>
            <a:ext cx="7600976" cy="857255"/>
          </a:xfrm>
        </p:spPr>
        <p:txBody>
          <a:bodyPr>
            <a:normAutofit fontScale="90000"/>
          </a:bodyPr>
          <a:lstStyle/>
          <a:p>
            <a:r>
              <a:rPr lang="en-IN" sz="2700" b="1" dirty="0" smtClean="0"/>
              <a:t/>
            </a:r>
            <a:br>
              <a:rPr lang="en-IN" sz="2700" b="1" dirty="0" smtClean="0"/>
            </a:br>
            <a:r>
              <a:rPr lang="en-IN" sz="4000" b="1" dirty="0" smtClean="0"/>
              <a:t>Anaesthesia</a:t>
            </a:r>
            <a:br>
              <a:rPr lang="en-IN" sz="4000" b="1" dirty="0" smtClean="0"/>
            </a:br>
            <a:r>
              <a:rPr lang="en-IN" sz="2700" b="1" dirty="0"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8501122" cy="5643602"/>
          </a:xfrm>
        </p:spPr>
        <p:txBody>
          <a:bodyPr>
            <a:normAutofit/>
          </a:bodyPr>
          <a:lstStyle/>
          <a:p>
            <a:pPr algn="l"/>
            <a:r>
              <a:rPr lang="en-IN" sz="28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/>
              <a:t>Selection of anesthetic agent:</a:t>
            </a:r>
            <a:endParaRPr lang="en-IN" sz="2400" dirty="0" smtClean="0"/>
          </a:p>
          <a:p>
            <a:pPr algn="l"/>
            <a:endParaRPr lang="en-IN" sz="2400" dirty="0" smtClean="0">
              <a:solidFill>
                <a:schemeClr val="tx1"/>
              </a:solidFill>
            </a:endParaRPr>
          </a:p>
          <a:p>
            <a:pPr algn="l"/>
            <a:endParaRPr lang="en-IN" sz="2400" dirty="0" smtClean="0"/>
          </a:p>
          <a:p>
            <a:pPr algn="l"/>
            <a:endParaRPr lang="en-IN" sz="1800" dirty="0" smtClean="0">
              <a:solidFill>
                <a:schemeClr val="tx1"/>
              </a:solidFill>
            </a:endParaRPr>
          </a:p>
          <a:p>
            <a:r>
              <a:rPr lang="en-IN" dirty="0" smtClean="0"/>
              <a:t>																																								</a:t>
            </a:r>
            <a:endParaRPr lang="en-IN" dirty="0"/>
          </a:p>
        </p:txBody>
      </p:sp>
      <p:pic>
        <p:nvPicPr>
          <p:cNvPr id="2050" name="Picture 2" descr="C:\Users\m\Desktop\20201028_1212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643050"/>
            <a:ext cx="2928958" cy="2857520"/>
          </a:xfrm>
          <a:prstGeom prst="rect">
            <a:avLst/>
          </a:prstGeom>
          <a:noFill/>
        </p:spPr>
      </p:pic>
      <p:pic>
        <p:nvPicPr>
          <p:cNvPr id="10" name="image10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5786" y="1643050"/>
            <a:ext cx="2786082" cy="2786082"/>
          </a:xfrm>
          <a:prstGeom prst="rect">
            <a:avLst/>
          </a:prstGeom>
        </p:spPr>
      </p:pic>
      <p:pic>
        <p:nvPicPr>
          <p:cNvPr id="11" name="Picture 3" descr="C:\Users\m\Desktop\pr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500570"/>
            <a:ext cx="1928826" cy="2214578"/>
          </a:xfrm>
          <a:prstGeom prst="rect">
            <a:avLst/>
          </a:prstGeom>
          <a:noFill/>
        </p:spPr>
      </p:pic>
      <p:pic>
        <p:nvPicPr>
          <p:cNvPr id="2052" name="Picture 4" descr="C:\Users\m\Desktop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4572009"/>
            <a:ext cx="2143125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>
              <a:buNone/>
            </a:pPr>
            <a:r>
              <a:rPr lang="en-IN" b="1" dirty="0" smtClean="0"/>
              <a:t>Pre-anaesthetic  consideration </a:t>
            </a:r>
          </a:p>
          <a:p>
            <a:pPr>
              <a:buNone/>
            </a:pPr>
            <a:r>
              <a:rPr lang="en-IN" sz="2400" b="1" dirty="0" smtClean="0"/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Careful pre-anesthetic evaluation is essential for selection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anaesthetic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agents, monitoring requirement and other supportive measures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Depends on</a:t>
            </a:r>
          </a:p>
          <a:p>
            <a:pPr>
              <a:buNone/>
            </a:pPr>
            <a:r>
              <a:rPr lang="en-US" sz="2400" b="1" dirty="0" smtClean="0"/>
              <a:t>Species                                                         Breeds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E:\mobile pics\WhatsApp Images\IMG-20190113-WA00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642910" y="3357562"/>
            <a:ext cx="2357454" cy="2500330"/>
          </a:xfrm>
          <a:prstGeom prst="rect">
            <a:avLst/>
          </a:prstGeom>
          <a:noFill/>
        </p:spPr>
      </p:pic>
      <p:pic>
        <p:nvPicPr>
          <p:cNvPr id="25603" name="Picture 3" descr="C:\Users\m\Desktop\download (1) 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V="1">
            <a:off x="5214942" y="3429000"/>
            <a:ext cx="2324099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Age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Neonates metabolizes and excrete drugs less efficiency than adult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Geriatric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patient have decreased anesthetic requirement and slowly metabolized and excrete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injectable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agent </a:t>
            </a:r>
          </a:p>
          <a:p>
            <a:pPr>
              <a:buNone/>
            </a:pPr>
            <a:r>
              <a:rPr lang="en-US" sz="2400" b="1" dirty="0" smtClean="0"/>
              <a:t>Sex</a:t>
            </a:r>
            <a:r>
              <a:rPr lang="en-US" sz="2400" dirty="0" smtClean="0"/>
              <a:t>-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male the basal metabolic rate is nearly 7% higher than female </a:t>
            </a:r>
          </a:p>
          <a:p>
            <a:pPr>
              <a:buNone/>
            </a:pPr>
            <a:r>
              <a:rPr lang="en-US" sz="2400" b="1" dirty="0" smtClean="0"/>
              <a:t>History </a:t>
            </a:r>
            <a:r>
              <a:rPr lang="en-US" sz="2400" dirty="0" smtClean="0"/>
              <a:t>–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Duration and nature of illness determines the duration and type of anesthesia required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Size of patients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Smaller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animal has higher metabolic rate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Recent feeding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Fasting of animal is recommended for 24-48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hrs  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animal 10 -12 hrs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small animal.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Activity and biological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rhythum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Aggressive animals are at greater anesthetic risk 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AutoShape 2" descr="https://f5mail.rediff.com/bn/downloadajax.cgi/IMG-20180816-WA0025.jpg?login=vetrajeshkumar&amp;session_id=5L22PK1KFKcW45FYqoxJyxz4VXZZF7s0&amp;formname=download&amp;file_name=1537359049.S.170471.Z.27304.H.WXZldHJhamVzaGt1bWFyAFBob3RvIGZyb20gdmV0cmFqZXNoa3VtYXI_.RU.rfs265,rfs265,414,340.f5-224-211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220" name="AutoShape 4" descr="https://f5mail.rediff.com/bn/downloadajax.cgi/IMG-20180816-WA0025.jpg?login=vetrajeshkumar&amp;session_id=5L22PK1KFKcW45FYqoxJyxz4VXZZF7s0&amp;formname=download&amp;file_name=1537359049.S.170471.Z.27304.H.WXZldHJhamVzaGt1bWFyAFBob3RvIGZyb20gdmV0cmFqZXNoa3VtYXI_.RU.rfs265,rfs265,414,340.f5-224-211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222" name="AutoShape 6" descr="https://f5mail.rediff.com/bn/downloadajax.cgi/IMG-20180816-WA0025.jpg?login=vetrajeshkumar&amp;session_id=5L22PK1KFKcW45FYqoxJyxz4VXZZF7s0&amp;formname=download&amp;file_name=1537359049.S.170471.Z.27304.H.WXZldHJhamVzaGt1bWFyAFBob3RvIGZyb20gdmV0cmFqZXNoa3VtYXI_.RU.rfs265,rfs265,414,340.f5-224-211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224" name="AutoShape 8" descr="https://f5mail.rediff.com/bn/downloadajax.cgi/IMG-20180816-WA0025.jpg?login=vetrajeshkumar&amp;session_id=5L22PK1KFKcW45FYqoxJyxz4VXZZF7s0&amp;formname=download&amp;file_name=1537359049.S.170471.Z.27304.H.WXZldHJhamVzaGt1bWFyAFBob3RvIGZyb20gdmV0cmFqZXNoa3VtYXI_.RU.rfs265,rfs265,414,340.f5-224-211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226" name="AutoShape 10" descr="https://f5mail.rediff.com/bn/downloadajax.cgi/IMG-20180816-WA0025.jpg?login=vetrajeshkumar&amp;session_id=5L22PK1KFKcW45FYqoxJyxz4VXZZF7s0&amp;formname=download&amp;file_name=1537359049.S.170471.Z.27304.H.WXZldHJhamVzaGt1bWFyAFBob3RvIGZyb20gdmV0cmFqZXNoa3VtYXI_.RU.rfs265,rfs265,414,340.f5-224-211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Pre Surgical Laboratory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Test </a:t>
            </a:r>
          </a:p>
          <a:p>
            <a:pPr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m\Desktop\mobile pics\IMG20190907161349.jpg"/>
          <p:cNvPicPr>
            <a:picLocks noChangeAspect="1" noChangeArrowheads="1"/>
          </p:cNvPicPr>
          <p:nvPr/>
        </p:nvPicPr>
        <p:blipFill>
          <a:blip r:embed="rId2" cstate="print">
            <a:lum bright="1000"/>
          </a:blip>
          <a:srcRect/>
          <a:stretch>
            <a:fillRect/>
          </a:stretch>
        </p:blipFill>
        <p:spPr bwMode="auto">
          <a:xfrm>
            <a:off x="785786" y="2357430"/>
            <a:ext cx="3643338" cy="2143140"/>
          </a:xfrm>
          <a:prstGeom prst="rect">
            <a:avLst/>
          </a:prstGeom>
          <a:noFill/>
        </p:spPr>
      </p:pic>
      <p:pic>
        <p:nvPicPr>
          <p:cNvPr id="5" name="Picture 2" descr="C:\Users\m\Desktop\NEW DATA\Camera\20200708_102417.jpg"/>
          <p:cNvPicPr>
            <a:picLocks noChangeAspect="1" noChangeArrowheads="1"/>
          </p:cNvPicPr>
          <p:nvPr/>
        </p:nvPicPr>
        <p:blipFill>
          <a:blip r:embed="rId3" cstate="print"/>
          <a:srcRect l="19048" t="22654" b="14401"/>
          <a:stretch>
            <a:fillRect/>
          </a:stretch>
        </p:blipFill>
        <p:spPr bwMode="auto">
          <a:xfrm>
            <a:off x="4857752" y="2428868"/>
            <a:ext cx="3429056" cy="212528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5429264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least Packed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cell volume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PCV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and plasma protein (PP) concentrations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 evaluated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Hyper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proteinemia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indicate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haemo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-concentration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dehydration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Drug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responses can be affected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hypoproteinemia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has been recommended that pre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operative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PCV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27-30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intra operative and post operative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PCV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 kept above 20%.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Anaesthetic Risk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	Potentiality to surviving anaesthesia and surgery 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ASA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physical status of animal classified into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five classes (I to V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IN" sz="2400" dirty="0" smtClean="0"/>
              <a:t>Patient </a:t>
            </a:r>
            <a:r>
              <a:rPr lang="en-IN" sz="2400" dirty="0" smtClean="0"/>
              <a:t>is a completely healthy </a:t>
            </a:r>
          </a:p>
          <a:p>
            <a:r>
              <a:rPr lang="en-IN" sz="2400" dirty="0" smtClean="0"/>
              <a:t>Patient has mild systemic </a:t>
            </a:r>
            <a:r>
              <a:rPr lang="en-IN" sz="2400" dirty="0" smtClean="0"/>
              <a:t>disease</a:t>
            </a:r>
            <a:endParaRPr lang="en-IN" sz="2400" dirty="0" smtClean="0"/>
          </a:p>
          <a:p>
            <a:r>
              <a:rPr lang="en-IN" sz="2400" dirty="0" smtClean="0"/>
              <a:t>Patient has severe systemic disease that is not incapacitating.</a:t>
            </a:r>
          </a:p>
          <a:p>
            <a:r>
              <a:rPr lang="en-IN" sz="2400" dirty="0" smtClean="0"/>
              <a:t>Patient has incapacitating disease that is a constant threat to life.</a:t>
            </a:r>
          </a:p>
          <a:p>
            <a:r>
              <a:rPr lang="en-IN" sz="2400" dirty="0" smtClean="0"/>
              <a:t>A moribund patient who is not expected to live </a:t>
            </a:r>
            <a:r>
              <a:rPr lang="en-IN" sz="2400" dirty="0" smtClean="0"/>
              <a:t>24 </a:t>
            </a:r>
            <a:r>
              <a:rPr lang="en-IN" sz="2400" dirty="0" smtClean="0"/>
              <a:t>hour with or without surgery.</a:t>
            </a:r>
          </a:p>
          <a:p>
            <a:pPr>
              <a:buNone/>
            </a:pP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Pre-</a:t>
            </a:r>
            <a:r>
              <a:rPr lang="en-US" b="1" dirty="0" err="1" smtClean="0"/>
              <a:t>anaesthetic</a:t>
            </a:r>
            <a:r>
              <a:rPr lang="en-US" b="1" dirty="0" smtClean="0"/>
              <a:t>  agent: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 are usually given to prepare the patient for administration of anesthetic agent.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Uses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reduce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amount of general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anaesthetic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calm the patient so that anesthesia can be administrated without bright and struggling.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reduce gastric and intestinal motility and prevent vomiting while the patient is under anesthesia.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5131</TotalTime>
  <Words>255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                 VSR 411  </vt:lpstr>
      <vt:lpstr> Anaesthesia  </vt:lpstr>
      <vt:lpstr>Slide 3</vt:lpstr>
      <vt:lpstr>Slide 4</vt:lpstr>
      <vt:lpstr> 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septic compound tibial fracture in black buck.</dc:title>
  <dc:creator>m</dc:creator>
  <cp:lastModifiedBy>m</cp:lastModifiedBy>
  <cp:revision>89</cp:revision>
  <dcterms:created xsi:type="dcterms:W3CDTF">2018-09-16T16:27:35Z</dcterms:created>
  <dcterms:modified xsi:type="dcterms:W3CDTF">2020-12-06T12:26:29Z</dcterms:modified>
</cp:coreProperties>
</file>