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2"/>
  </p:notesMasterIdLst>
  <p:sldIdLst>
    <p:sldId id="273" r:id="rId2"/>
    <p:sldId id="256" r:id="rId3"/>
    <p:sldId id="274" r:id="rId4"/>
    <p:sldId id="275" r:id="rId5"/>
    <p:sldId id="257" r:id="rId6"/>
    <p:sldId id="276" r:id="rId7"/>
    <p:sldId id="277" r:id="rId8"/>
    <p:sldId id="280" r:id="rId9"/>
    <p:sldId id="278" r:id="rId10"/>
    <p:sldId id="279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75" d="100"/>
          <a:sy n="75" d="100"/>
        </p:scale>
        <p:origin x="-122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AB0C056-351A-4678-80E5-EDA488B20C21}" type="datetimeFigureOut">
              <a:rPr lang="en-US" smtClean="0"/>
              <a:pPr/>
              <a:t>12/4/2020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4EC629-2E11-4799-B198-381A78491BE9}" type="slidenum">
              <a:rPr lang="en-IN" smtClean="0"/>
              <a:pPr/>
              <a:t>‹#›</a:t>
            </a:fld>
            <a:endParaRPr lang="en-I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027AA-383B-4C98-B836-1EB9616768F4}" type="datetimeFigureOut">
              <a:rPr lang="en-US" smtClean="0"/>
              <a:pPr/>
              <a:t>12/4/2020</a:t>
            </a:fld>
            <a:endParaRPr lang="en-IN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F26876-5E66-47F0-B1C0-DEB9BDFC7CA2}" type="slidenum">
              <a:rPr lang="en-IN" smtClean="0"/>
              <a:pPr/>
              <a:t>‹#›</a:t>
            </a:fld>
            <a:endParaRPr lang="en-IN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027AA-383B-4C98-B836-1EB9616768F4}" type="datetimeFigureOut">
              <a:rPr lang="en-US" smtClean="0"/>
              <a:pPr/>
              <a:t>12/4/2020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F26876-5E66-47F0-B1C0-DEB9BDFC7CA2}" type="slidenum">
              <a:rPr lang="en-IN" smtClean="0"/>
              <a:pPr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027AA-383B-4C98-B836-1EB9616768F4}" type="datetimeFigureOut">
              <a:rPr lang="en-US" smtClean="0"/>
              <a:pPr/>
              <a:t>12/4/2020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F26876-5E66-47F0-B1C0-DEB9BDFC7CA2}" type="slidenum">
              <a:rPr lang="en-IN" smtClean="0"/>
              <a:pPr/>
              <a:t>‹#›</a:t>
            </a:fld>
            <a:endParaRPr lang="en-IN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027AA-383B-4C98-B836-1EB9616768F4}" type="datetimeFigureOut">
              <a:rPr lang="en-US" smtClean="0"/>
              <a:pPr/>
              <a:t>12/4/2020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F26876-5E66-47F0-B1C0-DEB9BDFC7CA2}" type="slidenum">
              <a:rPr lang="en-IN" smtClean="0"/>
              <a:pPr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027AA-383B-4C98-B836-1EB9616768F4}" type="datetimeFigureOut">
              <a:rPr lang="en-US" smtClean="0"/>
              <a:pPr/>
              <a:t>12/4/2020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F26876-5E66-47F0-B1C0-DEB9BDFC7CA2}" type="slidenum">
              <a:rPr lang="en-IN" smtClean="0"/>
              <a:pPr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027AA-383B-4C98-B836-1EB9616768F4}" type="datetimeFigureOut">
              <a:rPr lang="en-US" smtClean="0"/>
              <a:pPr/>
              <a:t>12/4/2020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F26876-5E66-47F0-B1C0-DEB9BDFC7CA2}" type="slidenum">
              <a:rPr lang="en-IN" smtClean="0"/>
              <a:pPr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027AA-383B-4C98-B836-1EB9616768F4}" type="datetimeFigureOut">
              <a:rPr lang="en-US" smtClean="0"/>
              <a:pPr/>
              <a:t>12/4/2020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F26876-5E66-47F0-B1C0-DEB9BDFC7CA2}" type="slidenum">
              <a:rPr lang="en-IN" smtClean="0"/>
              <a:pPr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027AA-383B-4C98-B836-1EB9616768F4}" type="datetimeFigureOut">
              <a:rPr lang="en-US" smtClean="0"/>
              <a:pPr/>
              <a:t>12/4/2020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F26876-5E66-47F0-B1C0-DEB9BDFC7CA2}" type="slidenum">
              <a:rPr lang="en-IN" smtClean="0"/>
              <a:pPr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027AA-383B-4C98-B836-1EB9616768F4}" type="datetimeFigureOut">
              <a:rPr lang="en-US" smtClean="0"/>
              <a:pPr/>
              <a:t>12/4/2020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4CF26876-5E66-47F0-B1C0-DEB9BDFC7CA2}" type="slidenum">
              <a:rPr lang="en-IN" smtClean="0"/>
              <a:pPr/>
              <a:t>‹#›</a:t>
            </a:fld>
            <a:endParaRPr lang="en-IN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027AA-383B-4C98-B836-1EB9616768F4}" type="datetimeFigureOut">
              <a:rPr lang="en-US" smtClean="0"/>
              <a:pPr/>
              <a:t>12/4/2020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F26876-5E66-47F0-B1C0-DEB9BDFC7CA2}" type="slidenum">
              <a:rPr lang="en-IN" smtClean="0"/>
              <a:pPr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027AA-383B-4C98-B836-1EB9616768F4}" type="datetimeFigureOut">
              <a:rPr lang="en-US" smtClean="0"/>
              <a:pPr/>
              <a:t>12/4/2020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F26876-5E66-47F0-B1C0-DEB9BDFC7CA2}" type="slidenum">
              <a:rPr lang="en-IN" smtClean="0"/>
              <a:pPr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90027AA-383B-4C98-B836-1EB9616768F4}" type="datetimeFigureOut">
              <a:rPr lang="en-US" smtClean="0"/>
              <a:pPr/>
              <a:t>12/4/2020</a:t>
            </a:fld>
            <a:endParaRPr lang="en-IN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CF26876-5E66-47F0-B1C0-DEB9BDFC7CA2}" type="slidenum">
              <a:rPr lang="en-IN" smtClean="0"/>
              <a:pPr/>
              <a:t>‹#›</a:t>
            </a:fld>
            <a:endParaRPr lang="en-IN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57232"/>
          </a:xfrm>
        </p:spPr>
        <p:txBody>
          <a:bodyPr>
            <a:normAutofit/>
          </a:bodyPr>
          <a:lstStyle/>
          <a:p>
            <a:r>
              <a:rPr lang="en-IN" dirty="0" smtClean="0"/>
              <a:t>                  </a:t>
            </a:r>
            <a:r>
              <a:rPr lang="en-IN" dirty="0" err="1" smtClean="0"/>
              <a:t>VSR</a:t>
            </a:r>
            <a:r>
              <a:rPr lang="en-IN" dirty="0" smtClean="0"/>
              <a:t> 411  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714356"/>
            <a:ext cx="8686800" cy="585791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IN" dirty="0" smtClean="0"/>
              <a:t>                                 </a:t>
            </a:r>
            <a:r>
              <a:rPr lang="en-IN" b="1" dirty="0" smtClean="0"/>
              <a:t>Anaesthesiology  </a:t>
            </a:r>
          </a:p>
          <a:p>
            <a:pPr>
              <a:buNone/>
            </a:pPr>
            <a:r>
              <a:rPr lang="en-IN" sz="2800" b="1" dirty="0" smtClean="0"/>
              <a:t>                    </a:t>
            </a:r>
            <a:r>
              <a:rPr lang="en-IN" sz="2400" b="1" dirty="0" smtClean="0"/>
              <a:t>    Pre-anaesthetic consideration</a:t>
            </a:r>
            <a:endParaRPr lang="en-IN" sz="2800" b="1" dirty="0" smtClean="0"/>
          </a:p>
          <a:p>
            <a:pPr>
              <a:buNone/>
            </a:pPr>
            <a:r>
              <a:rPr lang="en-IN" sz="2800" b="1" dirty="0" smtClean="0"/>
              <a:t>   </a:t>
            </a:r>
          </a:p>
          <a:p>
            <a:pPr>
              <a:buNone/>
            </a:pPr>
            <a:endParaRPr lang="en-IN" sz="2800" b="1" dirty="0" smtClean="0"/>
          </a:p>
          <a:p>
            <a:pPr>
              <a:buNone/>
            </a:pPr>
            <a:endParaRPr lang="en-IN" sz="2800" b="1" dirty="0" smtClean="0"/>
          </a:p>
          <a:p>
            <a:pPr>
              <a:buNone/>
            </a:pPr>
            <a:r>
              <a:rPr lang="en-IN" sz="2800" b="1" dirty="0" smtClean="0"/>
              <a:t>                                                                       </a:t>
            </a:r>
          </a:p>
          <a:p>
            <a:pPr>
              <a:buNone/>
            </a:pPr>
            <a:r>
              <a:rPr lang="en-IN" sz="2800" b="1" dirty="0" smtClean="0"/>
              <a:t>															         By </a:t>
            </a:r>
          </a:p>
          <a:p>
            <a:pPr>
              <a:buNone/>
            </a:pPr>
            <a:r>
              <a:rPr lang="en-IN" sz="2800" b="1" dirty="0" smtClean="0"/>
              <a:t>                                                       </a:t>
            </a:r>
            <a:r>
              <a:rPr lang="en-IN" sz="2400" b="1" dirty="0" smtClean="0">
                <a:latin typeface="Times New Roman" pitchFamily="18" charset="0"/>
                <a:cs typeface="Times New Roman" pitchFamily="18" charset="0"/>
              </a:rPr>
              <a:t>Dr. Rajesh Kumar </a:t>
            </a:r>
          </a:p>
          <a:p>
            <a:pPr>
              <a:buNone/>
            </a:pPr>
            <a:r>
              <a:rPr lang="en-IN" sz="2400" b="1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Assistant Professor </a:t>
            </a:r>
          </a:p>
          <a:p>
            <a:pPr>
              <a:buNone/>
            </a:pPr>
            <a:r>
              <a:rPr lang="en-IN" sz="2400" b="1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Department of Surgery</a:t>
            </a:r>
            <a:endParaRPr lang="en-IN" sz="24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Users\m\Desktop\images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58" y="1000108"/>
            <a:ext cx="1143008" cy="1357322"/>
          </a:xfrm>
          <a:prstGeom prst="rect">
            <a:avLst/>
          </a:prstGeom>
          <a:noFill/>
        </p:spPr>
      </p:pic>
      <p:pic>
        <p:nvPicPr>
          <p:cNvPr id="6" name="Picture 3" descr="C:\NEW DATA\Camera\20200115_11472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71736" y="2285992"/>
            <a:ext cx="3143272" cy="1714512"/>
          </a:xfrm>
          <a:prstGeom prst="rect">
            <a:avLst/>
          </a:prstGeom>
          <a:noFill/>
        </p:spPr>
      </p:pic>
      <p:pic>
        <p:nvPicPr>
          <p:cNvPr id="1029" name="Picture 5" descr="C:\Users\m\Desktop\BASU-Logo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500958" y="1000108"/>
            <a:ext cx="1143008" cy="1428760"/>
          </a:xfrm>
          <a:prstGeom prst="rect">
            <a:avLst/>
          </a:prstGeom>
          <a:noFill/>
        </p:spPr>
      </p:pic>
      <p:pic>
        <p:nvPicPr>
          <p:cNvPr id="4" name="Picture 3" descr="C:\NEW DATA\Camera\20191230_101710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00298" y="2071678"/>
            <a:ext cx="3929090" cy="200026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57224" y="500043"/>
            <a:ext cx="7600976" cy="857255"/>
          </a:xfrm>
        </p:spPr>
        <p:txBody>
          <a:bodyPr>
            <a:normAutofit fontScale="90000"/>
          </a:bodyPr>
          <a:lstStyle/>
          <a:p>
            <a:r>
              <a:rPr lang="en-IN" sz="2700" b="1" dirty="0" smtClean="0"/>
              <a:t/>
            </a:r>
            <a:br>
              <a:rPr lang="en-IN" sz="2700" b="1" dirty="0" smtClean="0"/>
            </a:br>
            <a:r>
              <a:rPr lang="en-IN" sz="4000" b="1" dirty="0" smtClean="0"/>
              <a:t>Anaesthesia</a:t>
            </a:r>
            <a:br>
              <a:rPr lang="en-IN" sz="4000" b="1" dirty="0" smtClean="0"/>
            </a:br>
            <a:r>
              <a:rPr lang="en-IN" sz="2700" b="1" dirty="0" smtClean="0"/>
              <a:t> </a:t>
            </a:r>
            <a:endParaRPr lang="en-IN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5720" y="928670"/>
            <a:ext cx="8501122" cy="5643602"/>
          </a:xfrm>
        </p:spPr>
        <p:txBody>
          <a:bodyPr>
            <a:normAutofit/>
          </a:bodyPr>
          <a:lstStyle/>
          <a:p>
            <a:pPr algn="l"/>
            <a:r>
              <a:rPr lang="en-IN" sz="2800" b="1" dirty="0" smtClean="0">
                <a:solidFill>
                  <a:schemeClr val="tx1"/>
                </a:solidFill>
              </a:rPr>
              <a:t> </a:t>
            </a:r>
            <a:r>
              <a:rPr lang="en-US" sz="2400" b="1" dirty="0" smtClean="0"/>
              <a:t>Selection of anesthetic agent:</a:t>
            </a:r>
            <a:endParaRPr lang="en-IN" sz="2400" dirty="0" smtClean="0"/>
          </a:p>
          <a:p>
            <a:pPr algn="l"/>
            <a:endParaRPr lang="en-IN" sz="2400" dirty="0" smtClean="0">
              <a:solidFill>
                <a:schemeClr val="tx1"/>
              </a:solidFill>
            </a:endParaRPr>
          </a:p>
          <a:p>
            <a:pPr algn="l"/>
            <a:endParaRPr lang="en-IN" sz="2400" dirty="0" smtClean="0"/>
          </a:p>
          <a:p>
            <a:pPr algn="l"/>
            <a:endParaRPr lang="en-IN" sz="1800" dirty="0" smtClean="0">
              <a:solidFill>
                <a:schemeClr val="tx1"/>
              </a:solidFill>
            </a:endParaRPr>
          </a:p>
          <a:p>
            <a:r>
              <a:rPr lang="en-IN" dirty="0" smtClean="0"/>
              <a:t>																																								</a:t>
            </a:r>
            <a:endParaRPr lang="en-IN" dirty="0"/>
          </a:p>
        </p:txBody>
      </p:sp>
      <p:pic>
        <p:nvPicPr>
          <p:cNvPr id="2050" name="Picture 2" descr="C:\Users\m\Desktop\20201028_12120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0694" y="1643050"/>
            <a:ext cx="2928958" cy="2857520"/>
          </a:xfrm>
          <a:prstGeom prst="rect">
            <a:avLst/>
          </a:prstGeom>
          <a:noFill/>
        </p:spPr>
      </p:pic>
      <p:pic>
        <p:nvPicPr>
          <p:cNvPr id="10" name="image103.jpeg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785786" y="1643050"/>
            <a:ext cx="2786082" cy="2786082"/>
          </a:xfrm>
          <a:prstGeom prst="rect">
            <a:avLst/>
          </a:prstGeom>
        </p:spPr>
      </p:pic>
      <p:pic>
        <p:nvPicPr>
          <p:cNvPr id="11" name="Picture 3" descr="C:\Users\m\Desktop\pro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857224" y="4500570"/>
            <a:ext cx="1928826" cy="2214578"/>
          </a:xfrm>
          <a:prstGeom prst="rect">
            <a:avLst/>
          </a:prstGeom>
          <a:noFill/>
        </p:spPr>
      </p:pic>
      <p:pic>
        <p:nvPicPr>
          <p:cNvPr id="2052" name="Picture 4" descr="C:\Users\m\Desktop\download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929322" y="4572009"/>
            <a:ext cx="2143125" cy="21431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00066"/>
          </a:xfrm>
        </p:spPr>
        <p:txBody>
          <a:bodyPr>
            <a:normAutofit fontScale="90000"/>
          </a:bodyPr>
          <a:lstStyle/>
          <a:p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253054"/>
          </a:xfrm>
        </p:spPr>
        <p:txBody>
          <a:bodyPr/>
          <a:lstStyle/>
          <a:p>
            <a:pPr>
              <a:buNone/>
            </a:pPr>
            <a:r>
              <a:rPr lang="en-IN" b="1" dirty="0" smtClean="0"/>
              <a:t>Pre-anaesthetic  consideration </a:t>
            </a:r>
          </a:p>
          <a:p>
            <a:pPr>
              <a:buNone/>
            </a:pPr>
            <a:r>
              <a:rPr lang="en-IN" sz="2400" b="1" dirty="0" smtClean="0"/>
              <a:t>  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Careful pre-anesthetic evaluation is essential for selection of </a:t>
            </a:r>
            <a:r>
              <a:rPr lang="en-US" sz="2000" dirty="0" err="1" smtClean="0">
                <a:latin typeface="Times New Roman" pitchFamily="18" charset="0"/>
                <a:cs typeface="Times New Roman" pitchFamily="18" charset="0"/>
              </a:rPr>
              <a:t>anaesthetic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agents, monitoring requirement and other supportive measures </a:t>
            </a:r>
          </a:p>
          <a:p>
            <a:pPr>
              <a:buNone/>
            </a:pP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                                </a:t>
            </a:r>
            <a:r>
              <a:rPr lang="en-US" sz="2000" b="1" dirty="0" smtClean="0">
                <a:latin typeface="Times New Roman" pitchFamily="18" charset="0"/>
                <a:cs typeface="Times New Roman" pitchFamily="18" charset="0"/>
              </a:rPr>
              <a:t>Depends on</a:t>
            </a:r>
          </a:p>
          <a:p>
            <a:pPr>
              <a:buNone/>
            </a:pPr>
            <a:r>
              <a:rPr lang="en-US" sz="2400" b="1" dirty="0" smtClean="0"/>
              <a:t>Species                                                         Breeds</a:t>
            </a:r>
            <a:endParaRPr lang="en-IN" sz="24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5602" name="Picture 2" descr="E:\mobile pics\WhatsApp Images\IMG-20190113-WA006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0800000" flipV="1">
            <a:off x="642910" y="3357562"/>
            <a:ext cx="2357454" cy="2500330"/>
          </a:xfrm>
          <a:prstGeom prst="rect">
            <a:avLst/>
          </a:prstGeom>
          <a:noFill/>
        </p:spPr>
      </p:pic>
      <p:pic>
        <p:nvPicPr>
          <p:cNvPr id="25603" name="Picture 3" descr="C:\Users\m\Desktop\download (1) B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10800000" flipV="1">
            <a:off x="5214942" y="3429000"/>
            <a:ext cx="2324099" cy="250033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642942"/>
          </a:xfrm>
        </p:spPr>
        <p:txBody>
          <a:bodyPr>
            <a:normAutofit fontScale="90000"/>
          </a:bodyPr>
          <a:lstStyle/>
          <a:p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181616"/>
          </a:xfrm>
        </p:spPr>
        <p:txBody>
          <a:bodyPr/>
          <a:lstStyle/>
          <a:p>
            <a:pPr>
              <a:buNone/>
            </a:pPr>
            <a:r>
              <a:rPr lang="en-US" sz="2800" b="1" dirty="0" smtClean="0">
                <a:latin typeface="Times New Roman" pitchFamily="18" charset="0"/>
                <a:cs typeface="Times New Roman" pitchFamily="18" charset="0"/>
              </a:rPr>
              <a:t>Age  </a:t>
            </a:r>
          </a:p>
          <a:p>
            <a:pPr>
              <a:buFont typeface="Arial" pitchFamily="34" charset="0"/>
              <a:buChar char="•"/>
            </a:pP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Neonates metabolizes and excrete drugs less efficiency than adult </a:t>
            </a:r>
            <a:endParaRPr lang="en-US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pitchFamily="34" charset="0"/>
              <a:buChar char="•"/>
            </a:pPr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Geriatric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 patient have decreased anesthetic requirement and slowly metabolized and excrete </a:t>
            </a:r>
            <a:r>
              <a:rPr lang="en-US" sz="2400" dirty="0" err="1" smtClean="0">
                <a:latin typeface="Times New Roman" pitchFamily="18" charset="0"/>
                <a:cs typeface="Times New Roman" pitchFamily="18" charset="0"/>
              </a:rPr>
              <a:t>injectable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 agent </a:t>
            </a:r>
          </a:p>
          <a:p>
            <a:pPr>
              <a:buNone/>
            </a:pPr>
            <a:r>
              <a:rPr lang="en-US" sz="2400" b="1" dirty="0" smtClean="0"/>
              <a:t>Sex</a:t>
            </a:r>
            <a:r>
              <a:rPr lang="en-US" sz="2400" dirty="0" smtClean="0"/>
              <a:t>- </a:t>
            </a:r>
          </a:p>
          <a:p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In male the basal metabolic rate is nearly 7% higher than female </a:t>
            </a:r>
          </a:p>
          <a:p>
            <a:pPr>
              <a:buNone/>
            </a:pPr>
            <a:r>
              <a:rPr lang="en-US" sz="2400" b="1" dirty="0" smtClean="0"/>
              <a:t>History </a:t>
            </a:r>
            <a:r>
              <a:rPr lang="en-US" sz="2400" dirty="0" smtClean="0"/>
              <a:t>–</a:t>
            </a:r>
          </a:p>
          <a:p>
            <a:pPr>
              <a:buFont typeface="Arial" pitchFamily="34" charset="0"/>
              <a:buChar char="•"/>
            </a:pP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Duration and nature of illness determines the duration and type of anesthesia required</a:t>
            </a:r>
            <a:endParaRPr lang="en-IN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11156"/>
          </a:xfrm>
        </p:spPr>
        <p:txBody>
          <a:bodyPr>
            <a:normAutofit fontScale="90000"/>
          </a:bodyPr>
          <a:lstStyle/>
          <a:p>
            <a:r>
              <a:rPr lang="en-IN" dirty="0" smtClean="0"/>
              <a:t> 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857232"/>
            <a:ext cx="8229600" cy="5467368"/>
          </a:xfrm>
        </p:spPr>
        <p:txBody>
          <a:bodyPr>
            <a:normAutofit/>
          </a:bodyPr>
          <a:lstStyle/>
          <a:p>
            <a:pPr>
              <a:buNone/>
            </a:pPr>
            <a:endParaRPr lang="en-US" sz="28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en-US" sz="2800" b="1" dirty="0" smtClean="0">
                <a:latin typeface="Times New Roman" pitchFamily="18" charset="0"/>
                <a:cs typeface="Times New Roman" pitchFamily="18" charset="0"/>
              </a:rPr>
              <a:t>Size of patients </a:t>
            </a:r>
          </a:p>
          <a:p>
            <a:pPr>
              <a:buFont typeface="Arial" pitchFamily="34" charset="0"/>
              <a:buChar char="•"/>
            </a:pP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Smaller 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animal has higher metabolic rate</a:t>
            </a:r>
            <a:endParaRPr lang="en-US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en-US" sz="2800" b="1" dirty="0" smtClean="0">
                <a:latin typeface="Times New Roman" pitchFamily="18" charset="0"/>
                <a:cs typeface="Times New Roman" pitchFamily="18" charset="0"/>
              </a:rPr>
              <a:t>Recent feeding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lvl="0">
              <a:buFont typeface="Wingdings" pitchFamily="2" charset="2"/>
              <a:buChar char="§"/>
            </a:pP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Fasting of animal is recommended for 24-48 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hrs   in 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large 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animal 10 -12 hrs 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in small animal.</a:t>
            </a:r>
            <a:endParaRPr lang="en-IN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en-US" sz="2400" b="1" dirty="0" smtClean="0">
                <a:latin typeface="Times New Roman" pitchFamily="18" charset="0"/>
                <a:cs typeface="Times New Roman" pitchFamily="18" charset="0"/>
              </a:rPr>
              <a:t>Activity and biological </a:t>
            </a:r>
            <a:r>
              <a:rPr lang="en-US" sz="2400" b="1" dirty="0" err="1" smtClean="0">
                <a:latin typeface="Times New Roman" pitchFamily="18" charset="0"/>
                <a:cs typeface="Times New Roman" pitchFamily="18" charset="0"/>
              </a:rPr>
              <a:t>rhythum</a:t>
            </a:r>
            <a:r>
              <a:rPr lang="en-US" sz="2400" b="1" dirty="0" smtClean="0">
                <a:latin typeface="Times New Roman" pitchFamily="18" charset="0"/>
                <a:cs typeface="Times New Roman" pitchFamily="18" charset="0"/>
              </a:rPr>
              <a:t>  </a:t>
            </a:r>
          </a:p>
          <a:p>
            <a:pPr>
              <a:buFont typeface="Wingdings" pitchFamily="2" charset="2"/>
              <a:buChar char="§"/>
            </a:pPr>
            <a:r>
              <a:rPr lang="en-US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Aggressive animals are at greater anesthetic risk </a:t>
            </a:r>
            <a:endParaRPr lang="en-IN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218" name="AutoShape 2" descr="https://f5mail.rediff.com/bn/downloadajax.cgi/IMG-20180816-WA0025.jpg?login=vetrajeshkumar&amp;session_id=5L22PK1KFKcW45FYqoxJyxz4VXZZF7s0&amp;formname=download&amp;file_name=1537359049.S.170471.Z.27304.H.WXZldHJhamVzaGt1bWFyAFBob3RvIGZyb20gdmV0cmFqZXNoa3VtYXI_.RU.rfs265,rfs265,414,340.f5-224-211&amp;folder=Inbox&amp;filetype=image/jpe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IN"/>
          </a:p>
        </p:txBody>
      </p:sp>
      <p:sp>
        <p:nvSpPr>
          <p:cNvPr id="9220" name="AutoShape 4" descr="https://f5mail.rediff.com/bn/downloadajax.cgi/IMG-20180816-WA0025.jpg?login=vetrajeshkumar&amp;session_id=5L22PK1KFKcW45FYqoxJyxz4VXZZF7s0&amp;formname=download&amp;file_name=1537359049.S.170471.Z.27304.H.WXZldHJhamVzaGt1bWFyAFBob3RvIGZyb20gdmV0cmFqZXNoa3VtYXI_.RU.rfs265,rfs265,414,340.f5-224-211&amp;folder=Inbox&amp;filetype=image/jpe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IN"/>
          </a:p>
        </p:txBody>
      </p:sp>
      <p:sp>
        <p:nvSpPr>
          <p:cNvPr id="9222" name="AutoShape 6" descr="https://f5mail.rediff.com/bn/downloadajax.cgi/IMG-20180816-WA0025.jpg?login=vetrajeshkumar&amp;session_id=5L22PK1KFKcW45FYqoxJyxz4VXZZF7s0&amp;formname=download&amp;file_name=1537359049.S.170471.Z.27304.H.WXZldHJhamVzaGt1bWFyAFBob3RvIGZyb20gdmV0cmFqZXNoa3VtYXI_.RU.rfs265,rfs265,414,340.f5-224-211&amp;folder=Inbox&amp;filetype=image/jpe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IN"/>
          </a:p>
        </p:txBody>
      </p:sp>
      <p:sp>
        <p:nvSpPr>
          <p:cNvPr id="9224" name="AutoShape 8" descr="https://f5mail.rediff.com/bn/downloadajax.cgi/IMG-20180816-WA0025.jpg?login=vetrajeshkumar&amp;session_id=5L22PK1KFKcW45FYqoxJyxz4VXZZF7s0&amp;formname=download&amp;file_name=1537359049.S.170471.Z.27304.H.WXZldHJhamVzaGt1bWFyAFBob3RvIGZyb20gdmV0cmFqZXNoa3VtYXI_.RU.rfs265,rfs265,414,340.f5-224-211&amp;folder=Inbox&amp;filetype=image/jpe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IN"/>
          </a:p>
        </p:txBody>
      </p:sp>
      <p:sp>
        <p:nvSpPr>
          <p:cNvPr id="9226" name="AutoShape 10" descr="https://f5mail.rediff.com/bn/downloadajax.cgi/IMG-20180816-WA0025.jpg?login=vetrajeshkumar&amp;session_id=5L22PK1KFKcW45FYqoxJyxz4VXZZF7s0&amp;formname=download&amp;file_name=1537359049.S.170471.Z.27304.H.WXZldHJhamVzaGt1bWFyAFBob3RvIGZyb20gdmV0cmFqZXNoa3VtYXI_.RU.rfs265,rfs265,414,340.f5-224-211&amp;folder=Inbox&amp;filetype=image/jpe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IN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71480"/>
            <a:ext cx="8229600" cy="571504"/>
          </a:xfrm>
        </p:spPr>
        <p:txBody>
          <a:bodyPr>
            <a:normAutofit fontScale="90000"/>
          </a:bodyPr>
          <a:lstStyle/>
          <a:p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96730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sz="2800" b="1" dirty="0" smtClean="0">
                <a:latin typeface="Times New Roman" pitchFamily="18" charset="0"/>
                <a:cs typeface="Times New Roman" pitchFamily="18" charset="0"/>
              </a:rPr>
              <a:t>Pre Surgical Laboratory </a:t>
            </a:r>
            <a:r>
              <a:rPr lang="en-US" sz="2800" b="1" dirty="0" smtClean="0">
                <a:latin typeface="Times New Roman" pitchFamily="18" charset="0"/>
                <a:cs typeface="Times New Roman" pitchFamily="18" charset="0"/>
              </a:rPr>
              <a:t>Test </a:t>
            </a:r>
          </a:p>
          <a:p>
            <a:pPr>
              <a:buNone/>
            </a:pPr>
            <a:endParaRPr lang="en-IN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4" descr="C:\Users\m\Desktop\mobile pics\IMG20190907161349.jpg"/>
          <p:cNvPicPr>
            <a:picLocks noChangeAspect="1" noChangeArrowheads="1"/>
          </p:cNvPicPr>
          <p:nvPr/>
        </p:nvPicPr>
        <p:blipFill>
          <a:blip r:embed="rId2" cstate="print">
            <a:lum bright="1000"/>
          </a:blip>
          <a:srcRect/>
          <a:stretch>
            <a:fillRect/>
          </a:stretch>
        </p:blipFill>
        <p:spPr bwMode="auto">
          <a:xfrm>
            <a:off x="785786" y="2357430"/>
            <a:ext cx="3643338" cy="2143140"/>
          </a:xfrm>
          <a:prstGeom prst="rect">
            <a:avLst/>
          </a:prstGeom>
          <a:noFill/>
        </p:spPr>
      </p:pic>
      <p:pic>
        <p:nvPicPr>
          <p:cNvPr id="5" name="Picture 2" descr="C:\Users\m\Desktop\NEW DATA\Camera\20200708_102417.jpg"/>
          <p:cNvPicPr>
            <a:picLocks noChangeAspect="1" noChangeArrowheads="1"/>
          </p:cNvPicPr>
          <p:nvPr/>
        </p:nvPicPr>
        <p:blipFill>
          <a:blip r:embed="rId3" cstate="print"/>
          <a:srcRect l="19048" t="22654" b="14401"/>
          <a:stretch>
            <a:fillRect/>
          </a:stretch>
        </p:blipFill>
        <p:spPr bwMode="auto">
          <a:xfrm>
            <a:off x="4857752" y="2428868"/>
            <a:ext cx="3429056" cy="2125281"/>
          </a:xfrm>
          <a:prstGeom prst="rect">
            <a:avLst/>
          </a:prstGeom>
          <a:noFill/>
        </p:spPr>
      </p:pic>
      <p:sp>
        <p:nvSpPr>
          <p:cNvPr id="6" name="TextBox 5"/>
          <p:cNvSpPr txBox="1"/>
          <p:nvPr/>
        </p:nvSpPr>
        <p:spPr>
          <a:xfrm>
            <a:off x="428596" y="5429264"/>
            <a:ext cx="850112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At least Packed 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cell volume (</a:t>
            </a:r>
            <a:r>
              <a:rPr lang="en-US" sz="2400" dirty="0" err="1" smtClean="0">
                <a:latin typeface="Times New Roman" pitchFamily="18" charset="0"/>
                <a:cs typeface="Times New Roman" pitchFamily="18" charset="0"/>
              </a:rPr>
              <a:t>PCV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) and plasma protein (PP) concentrations 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should be  evaluated</a:t>
            </a:r>
            <a:endParaRPr lang="en-IN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96086"/>
          </a:xfrm>
        </p:spPr>
        <p:txBody>
          <a:bodyPr>
            <a:normAutofit fontScale="90000"/>
          </a:bodyPr>
          <a:lstStyle/>
          <a:p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14488"/>
            <a:ext cx="8229600" cy="4610112"/>
          </a:xfrm>
        </p:spPr>
        <p:txBody>
          <a:bodyPr>
            <a:normAutofit/>
          </a:bodyPr>
          <a:lstStyle/>
          <a:p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Hyper </a:t>
            </a:r>
            <a:r>
              <a:rPr lang="en-US" sz="2400" dirty="0" err="1" smtClean="0">
                <a:latin typeface="Times New Roman" pitchFamily="18" charset="0"/>
                <a:cs typeface="Times New Roman" pitchFamily="18" charset="0"/>
              </a:rPr>
              <a:t>proteinemia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can indicate </a:t>
            </a:r>
            <a:r>
              <a:rPr lang="en-US" sz="2400" dirty="0" err="1" smtClean="0">
                <a:latin typeface="Times New Roman" pitchFamily="18" charset="0"/>
                <a:cs typeface="Times New Roman" pitchFamily="18" charset="0"/>
              </a:rPr>
              <a:t>haemo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-concentration 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and 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dehydration </a:t>
            </a:r>
          </a:p>
          <a:p>
            <a:endParaRPr lang="en-US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Drug 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responses can be affected by </a:t>
            </a:r>
            <a:r>
              <a:rPr lang="en-US" sz="2400" dirty="0" err="1" smtClean="0">
                <a:latin typeface="Times New Roman" pitchFamily="18" charset="0"/>
                <a:cs typeface="Times New Roman" pitchFamily="18" charset="0"/>
              </a:rPr>
              <a:t>hypoproteinemia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endParaRPr lang="en-US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It has been recommended that pre 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operative  </a:t>
            </a:r>
            <a:r>
              <a:rPr lang="en-US" sz="2400" dirty="0" err="1" smtClean="0">
                <a:latin typeface="Times New Roman" pitchFamily="18" charset="0"/>
                <a:cs typeface="Times New Roman" pitchFamily="18" charset="0"/>
              </a:rPr>
              <a:t>PCV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be 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27-30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% </a:t>
            </a:r>
          </a:p>
          <a:p>
            <a:endParaRPr lang="en-US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intra operative and post operative </a:t>
            </a:r>
            <a:r>
              <a:rPr lang="en-US" sz="2400" dirty="0" err="1" smtClean="0">
                <a:latin typeface="Times New Roman" pitchFamily="18" charset="0"/>
                <a:cs typeface="Times New Roman" pitchFamily="18" charset="0"/>
              </a:rPr>
              <a:t>PCV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 be kept above 20%. </a:t>
            </a:r>
            <a:endParaRPr lang="en-IN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29600" cy="357190"/>
          </a:xfrm>
        </p:spPr>
        <p:txBody>
          <a:bodyPr>
            <a:normAutofit fontScale="90000"/>
          </a:bodyPr>
          <a:lstStyle/>
          <a:p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714356"/>
            <a:ext cx="8229600" cy="5610244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en-IN" sz="2800" b="1" dirty="0" smtClean="0">
                <a:latin typeface="Times New Roman" pitchFamily="18" charset="0"/>
                <a:cs typeface="Times New Roman" pitchFamily="18" charset="0"/>
              </a:rPr>
              <a:t>Anaesthetic Risk </a:t>
            </a:r>
          </a:p>
          <a:p>
            <a:pPr>
              <a:buNone/>
            </a:pPr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	Potentiality to surviving anaesthesia and surgery </a:t>
            </a:r>
          </a:p>
          <a:p>
            <a:pPr>
              <a:buNone/>
            </a:pPr>
            <a:endParaRPr lang="en-IN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According to </a:t>
            </a:r>
            <a:r>
              <a:rPr lang="en-IN" sz="2400" dirty="0" err="1" smtClean="0">
                <a:latin typeface="Times New Roman" pitchFamily="18" charset="0"/>
                <a:cs typeface="Times New Roman" pitchFamily="18" charset="0"/>
              </a:rPr>
              <a:t>ASA</a:t>
            </a:r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physical status of animal classified into </a:t>
            </a:r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five classes (I to V</a:t>
            </a:r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r>
              <a:rPr lang="en-IN" sz="2400" dirty="0" smtClean="0"/>
              <a:t>Patient </a:t>
            </a:r>
            <a:r>
              <a:rPr lang="en-IN" sz="2400" dirty="0" smtClean="0"/>
              <a:t>is a completely healthy </a:t>
            </a:r>
          </a:p>
          <a:p>
            <a:r>
              <a:rPr lang="en-IN" sz="2400" dirty="0" smtClean="0"/>
              <a:t>Patient has mild systemic </a:t>
            </a:r>
            <a:r>
              <a:rPr lang="en-IN" sz="2400" dirty="0" smtClean="0"/>
              <a:t>disease</a:t>
            </a:r>
            <a:endParaRPr lang="en-IN" sz="2400" dirty="0" smtClean="0"/>
          </a:p>
          <a:p>
            <a:r>
              <a:rPr lang="en-IN" sz="2400" dirty="0" smtClean="0"/>
              <a:t>Patient has severe systemic disease that is not incapacitating.</a:t>
            </a:r>
          </a:p>
          <a:p>
            <a:r>
              <a:rPr lang="en-IN" sz="2400" dirty="0" smtClean="0"/>
              <a:t>Patient has incapacitating disease that is a constant threat to life.</a:t>
            </a:r>
          </a:p>
          <a:p>
            <a:r>
              <a:rPr lang="en-IN" sz="2400" dirty="0" smtClean="0"/>
              <a:t>A moribund patient who is not expected to live </a:t>
            </a:r>
            <a:r>
              <a:rPr lang="en-IN" sz="2400" dirty="0" smtClean="0"/>
              <a:t>24 </a:t>
            </a:r>
            <a:r>
              <a:rPr lang="en-IN" sz="2400" dirty="0" smtClean="0"/>
              <a:t>hour with or without surgery.</a:t>
            </a:r>
          </a:p>
          <a:p>
            <a:pPr>
              <a:buNone/>
            </a:pPr>
            <a:r>
              <a:rPr lang="en-IN" sz="2400" dirty="0" smtClean="0"/>
              <a:t/>
            </a:r>
            <a:br>
              <a:rPr lang="en-IN" sz="2400" dirty="0" smtClean="0"/>
            </a:br>
            <a:endParaRPr lang="en-IN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en-IN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928694"/>
          </a:xfrm>
        </p:spPr>
        <p:txBody>
          <a:bodyPr>
            <a:normAutofit/>
          </a:bodyPr>
          <a:lstStyle/>
          <a:p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00174"/>
            <a:ext cx="8229600" cy="482442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b="1" dirty="0" smtClean="0"/>
              <a:t>Pre-</a:t>
            </a:r>
            <a:r>
              <a:rPr lang="en-US" b="1" dirty="0" err="1" smtClean="0"/>
              <a:t>anaesthetic</a:t>
            </a:r>
            <a:r>
              <a:rPr lang="en-US" b="1" dirty="0" smtClean="0"/>
              <a:t>  agent:</a:t>
            </a:r>
          </a:p>
          <a:p>
            <a:pPr>
              <a:buNone/>
            </a:pP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Agent 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who are usually given to prepare the patient for administration of anesthetic agent. </a:t>
            </a:r>
            <a:endParaRPr lang="en-IN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en-IN" b="1" dirty="0" smtClean="0"/>
          </a:p>
          <a:p>
            <a:pPr>
              <a:buNone/>
            </a:pPr>
            <a:r>
              <a:rPr lang="en-IN" b="1" dirty="0" smtClean="0"/>
              <a:t>Uses </a:t>
            </a:r>
          </a:p>
          <a:p>
            <a:pPr lvl="0"/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To reduce 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the amount of general </a:t>
            </a:r>
            <a:r>
              <a:rPr lang="en-US" sz="2400" dirty="0" err="1" smtClean="0">
                <a:latin typeface="Times New Roman" pitchFamily="18" charset="0"/>
                <a:cs typeface="Times New Roman" pitchFamily="18" charset="0"/>
              </a:rPr>
              <a:t>anaesthetic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en-IN" sz="2400" dirty="0" smtClean="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To calm the patient so that anesthesia can be administrated without bright and struggling.</a:t>
            </a:r>
            <a:endParaRPr lang="en-IN" sz="2400" dirty="0" smtClean="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To reduce gastric and intestinal motility and prevent vomiting while the patient is under anesthesia. </a:t>
            </a:r>
            <a:endParaRPr lang="en-IN" sz="2400" dirty="0" smtClean="0">
              <a:latin typeface="Times New Roman" pitchFamily="18" charset="0"/>
              <a:cs typeface="Times New Roman" pitchFamily="18" charset="0"/>
            </a:endParaRPr>
          </a:p>
          <a:p>
            <a:pPr lvl="0">
              <a:buNone/>
            </a:pPr>
            <a:endParaRPr lang="en-IN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en-IN" b="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581772"/>
          </a:xfrm>
        </p:spPr>
        <p:txBody>
          <a:bodyPr>
            <a:normAutofit fontScale="90000"/>
          </a:bodyPr>
          <a:lstStyle/>
          <a:p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5038740"/>
          </a:xfrm>
        </p:spPr>
        <p:txBody>
          <a:bodyPr/>
          <a:lstStyle/>
          <a:p>
            <a:endParaRPr lang="en-IN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5131</TotalTime>
  <Words>255</Words>
  <Application>Microsoft Office PowerPoint</Application>
  <PresentationFormat>On-screen Show (4:3)</PresentationFormat>
  <Paragraphs>62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Flow</vt:lpstr>
      <vt:lpstr>                  VSR 411  </vt:lpstr>
      <vt:lpstr> Anaesthesia  </vt:lpstr>
      <vt:lpstr>Slide 3</vt:lpstr>
      <vt:lpstr>Slide 4</vt:lpstr>
      <vt:lpstr> </vt:lpstr>
      <vt:lpstr>Slide 6</vt:lpstr>
      <vt:lpstr>Slide 7</vt:lpstr>
      <vt:lpstr>Slide 8</vt:lpstr>
      <vt:lpstr>Slide 9</vt:lpstr>
      <vt:lpstr>Slide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Management of septic compound tibial fracture in black buck.</dc:title>
  <dc:creator>m</dc:creator>
  <cp:lastModifiedBy>m</cp:lastModifiedBy>
  <cp:revision>89</cp:revision>
  <dcterms:created xsi:type="dcterms:W3CDTF">2018-09-16T16:27:35Z</dcterms:created>
  <dcterms:modified xsi:type="dcterms:W3CDTF">2020-12-06T12:26:29Z</dcterms:modified>
</cp:coreProperties>
</file>