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1" r:id="rId8"/>
    <p:sldId id="262" r:id="rId9"/>
    <p:sldId id="271" r:id="rId10"/>
    <p:sldId id="272" r:id="rId11"/>
    <p:sldId id="273" r:id="rId12"/>
    <p:sldId id="263" r:id="rId13"/>
    <p:sldId id="276" r:id="rId14"/>
    <p:sldId id="264" r:id="rId15"/>
    <p:sldId id="267" r:id="rId16"/>
    <p:sldId id="268" r:id="rId17"/>
    <p:sldId id="278" r:id="rId18"/>
    <p:sldId id="277" r:id="rId19"/>
    <p:sldId id="269" r:id="rId20"/>
    <p:sldId id="27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8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95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7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49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38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220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96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3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5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40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DA573-F791-4922-BFB7-67BEA52F2A32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7935-CEB8-4693-931E-BE0F57ADE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0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7" y="1486419"/>
            <a:ext cx="8679915" cy="1748729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</a:t>
            </a:r>
            <a:r>
              <a:rPr lang="en-US" sz="48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EVENTS    OF </a:t>
            </a:r>
            <a:br>
              <a:rPr lang="en-US" sz="48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  INFLAMMATION</a:t>
            </a:r>
            <a:endParaRPr lang="en-IN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Sanjiv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of Pathology, BVC, Patna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3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4" y="940777"/>
            <a:ext cx="8141678" cy="50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8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669" y="1046285"/>
            <a:ext cx="5926016" cy="445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" y="940778"/>
            <a:ext cx="4255477" cy="45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Mechanisms of Increased Vascular Permeability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following mechanisms have been proposed.</a:t>
            </a:r>
          </a:p>
          <a:p>
            <a:r>
              <a:rPr lang="en-US" dirty="0"/>
              <a:t>(a) Formation of endothelial gaps in </a:t>
            </a:r>
            <a:r>
              <a:rPr lang="en-US" dirty="0" err="1" smtClean="0"/>
              <a:t>venules</a:t>
            </a:r>
            <a:endParaRPr lang="en-US" dirty="0" smtClean="0"/>
          </a:p>
          <a:p>
            <a:r>
              <a:rPr lang="en-IN" dirty="0"/>
              <a:t>(b) Endothelial cell </a:t>
            </a:r>
            <a:r>
              <a:rPr lang="en-IN" dirty="0" smtClean="0"/>
              <a:t>retraction</a:t>
            </a:r>
          </a:p>
          <a:p>
            <a:r>
              <a:rPr lang="en-IN" dirty="0"/>
              <a:t>(c) Direct endothelial </a:t>
            </a:r>
            <a:r>
              <a:rPr lang="en-IN" dirty="0" smtClean="0"/>
              <a:t>injury</a:t>
            </a:r>
          </a:p>
          <a:p>
            <a:r>
              <a:rPr lang="en-IN" dirty="0"/>
              <a:t>(d) Delayed prolonged </a:t>
            </a:r>
            <a:r>
              <a:rPr lang="en-IN" dirty="0" smtClean="0"/>
              <a:t>leakage</a:t>
            </a:r>
          </a:p>
          <a:p>
            <a:r>
              <a:rPr lang="en-IN" dirty="0"/>
              <a:t>(e) Leukocyte-dependent endothelial </a:t>
            </a:r>
            <a:r>
              <a:rPr lang="en-IN" dirty="0" smtClean="0"/>
              <a:t>injury</a:t>
            </a:r>
          </a:p>
          <a:p>
            <a:r>
              <a:rPr lang="en-IN" dirty="0"/>
              <a:t>(f) Increased </a:t>
            </a:r>
            <a:r>
              <a:rPr lang="en-IN" dirty="0" err="1" smtClean="0"/>
              <a:t>transcytosis</a:t>
            </a:r>
            <a:endParaRPr lang="en-IN" dirty="0" smtClean="0"/>
          </a:p>
          <a:p>
            <a:r>
              <a:rPr lang="en-US" dirty="0"/>
              <a:t>(g) Leakage from new blood </a:t>
            </a:r>
            <a:r>
              <a:rPr lang="en-US" dirty="0" smtClean="0"/>
              <a:t>vessels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516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409" y="257194"/>
            <a:ext cx="1660050" cy="1647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34" y="2161220"/>
            <a:ext cx="1739100" cy="172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09" y="4400473"/>
            <a:ext cx="1739100" cy="1697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387" y="387367"/>
            <a:ext cx="1660050" cy="1756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136" y="4092744"/>
            <a:ext cx="1660050" cy="16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Estimation of Increased Vascular Permeability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Increased </a:t>
            </a:r>
            <a:r>
              <a:rPr lang="en-US" sz="2000" dirty="0"/>
              <a:t>vascular permeability can be demonstrated </a:t>
            </a:r>
            <a:r>
              <a:rPr lang="en-US" sz="2000" dirty="0" smtClean="0"/>
              <a:t>or quantitated</a:t>
            </a:r>
            <a:r>
              <a:rPr lang="en-US" sz="2000" dirty="0"/>
              <a:t>, experimentally, in several ways: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</a:t>
            </a:r>
            <a:r>
              <a:rPr lang="en-US" sz="2000" dirty="0"/>
              <a:t>1) dye technique (</a:t>
            </a:r>
            <a:r>
              <a:rPr lang="en-US" sz="2000" dirty="0" smtClean="0"/>
              <a:t>gross or </a:t>
            </a:r>
            <a:r>
              <a:rPr lang="en-US" sz="2000" dirty="0"/>
              <a:t>macroscopic method), and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</a:t>
            </a:r>
            <a:r>
              <a:rPr lang="en-US" sz="2000" dirty="0"/>
              <a:t>2) colloidal carbon </a:t>
            </a:r>
            <a:r>
              <a:rPr lang="en-US" sz="2000" dirty="0" smtClean="0"/>
              <a:t>technique </a:t>
            </a:r>
            <a:r>
              <a:rPr lang="en-IN" sz="2000" dirty="0" smtClean="0"/>
              <a:t>(</a:t>
            </a:r>
            <a:r>
              <a:rPr lang="en-IN" sz="2000" dirty="0"/>
              <a:t>microscopic method).</a:t>
            </a:r>
          </a:p>
        </p:txBody>
      </p:sp>
    </p:spTree>
    <p:extLst>
      <p:ext uri="{BB962C8B-B14F-4D97-AF65-F5344CB8AC3E}">
        <p14:creationId xmlns:p14="http://schemas.microsoft.com/office/powerpoint/2010/main" val="156829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3. Changes in the Bloodstream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439615"/>
            <a:ext cx="6281873" cy="5612193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change consists of a redistribution of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elements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bloodstream. Normally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bloodstream of a vessel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axial stream is cellular and external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axial stream is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plasmatic stream.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blood flow slows,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centripetal force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bloodstream is overcome by the centrifugal force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leukocytes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out of the axial stream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 adhesion at the periphery of vessels is called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margination.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Afterwards, leukocytes tumble (roll over and over) slowly along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endothelial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and adhere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transiently called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leukocytes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rest at some point where they adhere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firmly called </a:t>
            </a:r>
            <a:r>
              <a:rPr lang="en-US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adhesion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endothelium is virtually lined by white cells. This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 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1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pavementing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5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B0F0"/>
                </a:solidFill>
              </a:rPr>
              <a:t>4. Exudation of Plasma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Following </a:t>
            </a:r>
            <a:r>
              <a:rPr lang="en-US" sz="2000" dirty="0"/>
              <a:t>increased vascular permeability, fluid part of the </a:t>
            </a:r>
            <a:r>
              <a:rPr lang="en-US" sz="2000" dirty="0" smtClean="0"/>
              <a:t>blood escapes </a:t>
            </a:r>
            <a:r>
              <a:rPr lang="en-US" sz="2000" dirty="0"/>
              <a:t>into the inflamed area. This is known as </a:t>
            </a:r>
            <a:r>
              <a:rPr lang="en-US" sz="2000" dirty="0">
                <a:solidFill>
                  <a:srgbClr val="00B0F0"/>
                </a:solidFill>
              </a:rPr>
              <a:t>exudation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accumulated </a:t>
            </a:r>
            <a:r>
              <a:rPr lang="en-US" sz="2000" dirty="0"/>
              <a:t>plasma outside the vessel is known as an </a:t>
            </a:r>
            <a:r>
              <a:rPr lang="en-US" sz="2000" dirty="0" smtClean="0"/>
              <a:t>inflammatory </a:t>
            </a:r>
            <a:r>
              <a:rPr lang="en-IN" sz="2000" dirty="0" smtClean="0"/>
              <a:t>exudate.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4879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89"/>
          <a:stretch/>
        </p:blipFill>
        <p:spPr>
          <a:xfrm>
            <a:off x="629387" y="835269"/>
            <a:ext cx="7516446" cy="58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745" y="157382"/>
            <a:ext cx="7419730" cy="60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5. </a:t>
            </a:r>
            <a:r>
              <a:rPr lang="en-IN" dirty="0" smtClean="0">
                <a:solidFill>
                  <a:srgbClr val="00B0F0"/>
                </a:solidFill>
              </a:rPr>
              <a:t>Emigration of Leukocytes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the process by which leukocytes come out of the blood vessels into the extravascular space.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47" y="125197"/>
            <a:ext cx="5528289" cy="46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Tissue Alterations In Acute Inflammation</a:t>
            </a:r>
            <a:br>
              <a:rPr lang="en-IN" b="1" dirty="0" smtClean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</a:t>
            </a:r>
            <a:r>
              <a:rPr lang="en-US" sz="2400" dirty="0"/>
              <a:t>can be placed into two groups </a:t>
            </a:r>
            <a:r>
              <a:rPr lang="en-US" sz="2400" dirty="0" smtClean="0"/>
              <a:t>–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</a:rPr>
              <a:t>the </a:t>
            </a:r>
            <a:r>
              <a:rPr lang="en-US" sz="2400" dirty="0">
                <a:solidFill>
                  <a:srgbClr val="00B050"/>
                </a:solidFill>
              </a:rPr>
              <a:t>vascular changes </a:t>
            </a:r>
            <a:r>
              <a:rPr lang="en-US" sz="2400" dirty="0" smtClean="0">
                <a:solidFill>
                  <a:srgbClr val="00B050"/>
                </a:solidFill>
              </a:rPr>
              <a:t>and </a:t>
            </a:r>
          </a:p>
          <a:p>
            <a:pPr marL="342900" indent="-342900">
              <a:buAutoNum type="arabicPeriod"/>
            </a:pPr>
            <a:r>
              <a:rPr lang="en-IN" sz="2400" dirty="0" smtClean="0">
                <a:solidFill>
                  <a:srgbClr val="002060"/>
                </a:solidFill>
              </a:rPr>
              <a:t>the </a:t>
            </a:r>
            <a:r>
              <a:rPr lang="en-IN" sz="2400" dirty="0">
                <a:solidFill>
                  <a:srgbClr val="002060"/>
                </a:solidFill>
              </a:rPr>
              <a:t>cellular events</a:t>
            </a:r>
            <a:r>
              <a:rPr lang="en-IN" sz="2400" dirty="0" smtClean="0">
                <a:solidFill>
                  <a:srgbClr val="002060"/>
                </a:solidFill>
              </a:rPr>
              <a:t>.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3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B0F0"/>
                </a:solidFill>
              </a:rPr>
              <a:t>6. </a:t>
            </a:r>
            <a:r>
              <a:rPr lang="en-IN" dirty="0" err="1" smtClean="0">
                <a:solidFill>
                  <a:srgbClr val="00B0F0"/>
                </a:solidFill>
              </a:rPr>
              <a:t>Diapedesis</a:t>
            </a:r>
            <a:r>
              <a:rPr lang="en-IN" dirty="0" smtClean="0">
                <a:solidFill>
                  <a:srgbClr val="00B0F0"/>
                </a:solidFill>
              </a:rPr>
              <a:t> of Erythrocytes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Red cells may also leave the intact blood vessels.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However, they have no power of movement and are pushed out of the vessel passively by the intravascular pressure following emigration of leukocytes. This is called </a:t>
            </a:r>
            <a:r>
              <a:rPr lang="en-US" sz="2000" dirty="0" err="1" smtClean="0"/>
              <a:t>diapedesis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In severe injuries, red cells may also enter the tissue by </a:t>
            </a:r>
            <a:r>
              <a:rPr lang="en-US" sz="2000" dirty="0" err="1" smtClean="0"/>
              <a:t>rhexis</a:t>
            </a:r>
            <a:r>
              <a:rPr lang="en-US" sz="2000" dirty="0" smtClean="0"/>
              <a:t> (break) of the vessel wall.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619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75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F0"/>
                </a:solidFill>
              </a:rPr>
              <a:t>VASCULAR CHANGES</a:t>
            </a:r>
            <a:br>
              <a:rPr lang="en-IN" b="1" dirty="0" smtClean="0">
                <a:solidFill>
                  <a:srgbClr val="00B0F0"/>
                </a:solidFill>
              </a:rPr>
            </a:b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Julius </a:t>
            </a:r>
            <a:r>
              <a:rPr lang="en-US" sz="2000" dirty="0" err="1" smtClean="0">
                <a:solidFill>
                  <a:srgbClr val="00B0F0"/>
                </a:solidFill>
              </a:rPr>
              <a:t>Cohnheim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(1839-1884) was the first to describe vascular changes in 1877. </a:t>
            </a:r>
          </a:p>
          <a:p>
            <a:pPr algn="just"/>
            <a:r>
              <a:rPr lang="en-US" sz="2000" dirty="0" smtClean="0"/>
              <a:t>He spread the mesentery of a curarized frog (anaesthetized by curare) across the stage of a microscope and observed the flow of blood through the vessels, following the application of a drop of dilute acetic acid.</a:t>
            </a:r>
          </a:p>
          <a:p>
            <a:r>
              <a:rPr lang="en-US" sz="2000" dirty="0" smtClean="0"/>
              <a:t>Based on his observations, </a:t>
            </a:r>
            <a:r>
              <a:rPr lang="en-US" sz="2000" dirty="0" smtClean="0">
                <a:solidFill>
                  <a:srgbClr val="00B0F0"/>
                </a:solidFill>
              </a:rPr>
              <a:t>the </a:t>
            </a:r>
            <a:r>
              <a:rPr lang="en-IN" sz="2000" dirty="0" smtClean="0">
                <a:solidFill>
                  <a:srgbClr val="00B0F0"/>
                </a:solidFill>
              </a:rPr>
              <a:t>vascular changes are: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574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1. Changes in the Caliber of Blood Vessels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562708"/>
            <a:ext cx="6281873" cy="5489100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Both"/>
            </a:pPr>
            <a:r>
              <a:rPr lang="en-US" sz="2000" dirty="0" smtClean="0">
                <a:solidFill>
                  <a:srgbClr val="00B0F0"/>
                </a:solidFill>
              </a:rPr>
              <a:t>Momentary </a:t>
            </a:r>
            <a:r>
              <a:rPr lang="en-US" sz="2000" dirty="0">
                <a:solidFill>
                  <a:srgbClr val="00B0F0"/>
                </a:solidFill>
              </a:rPr>
              <a:t>constriction: 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2000" dirty="0" smtClean="0"/>
              <a:t>Immediately </a:t>
            </a:r>
            <a:r>
              <a:rPr lang="en-US" sz="2000" dirty="0"/>
              <a:t>upon application </a:t>
            </a:r>
            <a:r>
              <a:rPr lang="en-US" sz="2000" dirty="0" smtClean="0"/>
              <a:t>of the </a:t>
            </a:r>
            <a:r>
              <a:rPr lang="en-US" sz="2000" dirty="0"/>
              <a:t>irritant, the arterioles are constricted.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b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00B0F0"/>
                </a:solidFill>
              </a:rPr>
              <a:t>Vasodilation: </a:t>
            </a:r>
          </a:p>
          <a:p>
            <a:pPr marL="0" indent="0" algn="just">
              <a:buNone/>
            </a:pPr>
            <a:r>
              <a:rPr lang="en-US" sz="2000" dirty="0" smtClean="0"/>
              <a:t>The momentary constriction of vessels is quickly followed by their dilation that involves first arterioles and then results in the opening of new capillary beds in the area. </a:t>
            </a:r>
          </a:p>
        </p:txBody>
      </p:sp>
    </p:spTree>
    <p:extLst>
      <p:ext uri="{BB962C8B-B14F-4D97-AF65-F5344CB8AC3E}">
        <p14:creationId xmlns:p14="http://schemas.microsoft.com/office/powerpoint/2010/main" val="199360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668215"/>
            <a:ext cx="6281738" cy="5521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29" y="1088782"/>
            <a:ext cx="5290897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Vasodilatation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9731" y="803275"/>
            <a:ext cx="5389684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2. Changes in the Rate of Flow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early vasodilation results in increased blood flow, but is soon followed by slowing of the circulation. This leads to: </a:t>
            </a:r>
          </a:p>
          <a:p>
            <a:pPr algn="just"/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F0"/>
                </a:solidFill>
              </a:rPr>
              <a:t>Increased vascular permeability</a:t>
            </a:r>
          </a:p>
          <a:p>
            <a:pPr algn="just"/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B0F0"/>
                </a:solidFill>
              </a:rPr>
              <a:t>Slowing of the circulation</a:t>
            </a:r>
            <a:r>
              <a:rPr lang="en-US" dirty="0" smtClean="0"/>
              <a:t>: Retardation is achieved in four ways:</a:t>
            </a:r>
          </a:p>
          <a:p>
            <a:pPr algn="just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by increasing the capillary bed in the area. </a:t>
            </a:r>
          </a:p>
          <a:p>
            <a:pPr algn="just"/>
            <a:r>
              <a:rPr lang="en-US" dirty="0" smtClean="0"/>
              <a:t>(ii) by swelling of the endothelial cells lining the capillaries.</a:t>
            </a:r>
          </a:p>
          <a:p>
            <a:pPr algn="just"/>
            <a:r>
              <a:rPr lang="en-US" dirty="0" smtClean="0"/>
              <a:t>(iii) </a:t>
            </a:r>
            <a:r>
              <a:rPr lang="en-US" dirty="0" err="1" smtClean="0"/>
              <a:t>haemoconcentration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(iv) margination of the leukocytes. </a:t>
            </a:r>
          </a:p>
          <a:p>
            <a:pPr algn="just"/>
            <a:r>
              <a:rPr lang="en-US" dirty="0" smtClean="0"/>
              <a:t>v) Stasis: When the above factors markedly reduce the flow, blood barely moves through the vessels, and stasis is produced. </a:t>
            </a:r>
            <a:endParaRPr lang="en-IN" dirty="0" smtClean="0"/>
          </a:p>
          <a:p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06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Increased vascular permeability (vascular leakage):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sz="2000" dirty="0" smtClean="0"/>
              <a:t>A </a:t>
            </a:r>
            <a:r>
              <a:rPr lang="en-US" sz="2000" dirty="0"/>
              <a:t>characteristic </a:t>
            </a:r>
            <a:r>
              <a:rPr lang="en-US" sz="2000" dirty="0" smtClean="0"/>
              <a:t>feature of </a:t>
            </a:r>
            <a:r>
              <a:rPr lang="en-US" sz="2000" dirty="0"/>
              <a:t>acute inflammation is the striking increase in permeability </a:t>
            </a:r>
            <a:r>
              <a:rPr lang="en-US" sz="2000" dirty="0" smtClean="0"/>
              <a:t>of the </a:t>
            </a:r>
            <a:r>
              <a:rPr lang="en-US" sz="2000" dirty="0"/>
              <a:t>vessels to proteins.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This </a:t>
            </a:r>
            <a:r>
              <a:rPr lang="en-US" sz="2000" dirty="0"/>
              <a:t>net increase of extravascular fluid is called inflammatory </a:t>
            </a:r>
            <a:r>
              <a:rPr lang="en-US" sz="2000" dirty="0" err="1"/>
              <a:t>oedema</a:t>
            </a:r>
            <a:r>
              <a:rPr lang="en-US" sz="2000" dirty="0"/>
              <a:t>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03816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177" y="1110980"/>
            <a:ext cx="6972300" cy="46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861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183</TotalTime>
  <Words>689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 Light</vt:lpstr>
      <vt:lpstr>Rockwell</vt:lpstr>
      <vt:lpstr>Times New Roman</vt:lpstr>
      <vt:lpstr>Wingdings</vt:lpstr>
      <vt:lpstr>Atlas</vt:lpstr>
      <vt:lpstr>VASCULAR     EVENTS    OF  ACUTE   INFLAMMATION</vt:lpstr>
      <vt:lpstr>Tissue Alterations In Acute Inflammation </vt:lpstr>
      <vt:lpstr>VASCULAR CHANGES </vt:lpstr>
      <vt:lpstr>1. Changes in the Caliber of Blood Vessels </vt:lpstr>
      <vt:lpstr>PowerPoint Presentation</vt:lpstr>
      <vt:lpstr>Vasodilatation</vt:lpstr>
      <vt:lpstr>2. Changes in the Rate of Flow </vt:lpstr>
      <vt:lpstr>Increased vascular permeability (vascular leakage):</vt:lpstr>
      <vt:lpstr>PowerPoint Presentation</vt:lpstr>
      <vt:lpstr>PowerPoint Presentation</vt:lpstr>
      <vt:lpstr>PowerPoint Presentation</vt:lpstr>
      <vt:lpstr>Mechanisms of Increased Vascular Permeability </vt:lpstr>
      <vt:lpstr>PowerPoint Presentation</vt:lpstr>
      <vt:lpstr>Estimation of Increased Vascular Permeability </vt:lpstr>
      <vt:lpstr>3. Changes in the Bloodstream </vt:lpstr>
      <vt:lpstr>4. Exudation of Plasma</vt:lpstr>
      <vt:lpstr>PowerPoint Presentation</vt:lpstr>
      <vt:lpstr>PowerPoint Presentation</vt:lpstr>
      <vt:lpstr>5. Emigration of Leukocytes </vt:lpstr>
      <vt:lpstr>6. Diapedesis of Erythrocytes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</cp:revision>
  <dcterms:created xsi:type="dcterms:W3CDTF">2020-12-09T11:02:53Z</dcterms:created>
  <dcterms:modified xsi:type="dcterms:W3CDTF">2020-12-10T10:50:22Z</dcterms:modified>
</cp:coreProperties>
</file>