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7" r:id="rId2"/>
    <p:sldId id="258" r:id="rId3"/>
    <p:sldId id="268" r:id="rId4"/>
    <p:sldId id="275" r:id="rId5"/>
    <p:sldId id="262" r:id="rId6"/>
    <p:sldId id="269" r:id="rId7"/>
    <p:sldId id="263" r:id="rId8"/>
    <p:sldId id="264" r:id="rId9"/>
    <p:sldId id="257" r:id="rId10"/>
    <p:sldId id="270" r:id="rId11"/>
    <p:sldId id="259" r:id="rId12"/>
    <p:sldId id="271" r:id="rId13"/>
    <p:sldId id="261" r:id="rId14"/>
    <p:sldId id="273" r:id="rId15"/>
    <p:sldId id="274" r:id="rId16"/>
    <p:sldId id="260" r:id="rId17"/>
    <p:sldId id="265" r:id="rId18"/>
    <p:sldId id="272" r:id="rId19"/>
    <p:sldId id="266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E7EAB-B091-4C62-94E1-DE5F945669BE}" type="datetimeFigureOut">
              <a:rPr lang="en-IN" smtClean="0"/>
              <a:t>01-12-2020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8C56C-5132-4821-A1C7-51E771E89D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2014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8C56C-5132-4821-A1C7-51E771E89D59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1588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024B-9348-41FC-A477-4AF42DDDE5C9}" type="datetimeFigureOut">
              <a:rPr lang="en-IN" smtClean="0"/>
              <a:t>01-12-2020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49A7-CB76-4B11-9C7D-40B322A83F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749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024B-9348-41FC-A477-4AF42DDDE5C9}" type="datetimeFigureOut">
              <a:rPr lang="en-IN" smtClean="0"/>
              <a:t>01-12-2020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49A7-CB76-4B11-9C7D-40B322A83F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247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024B-9348-41FC-A477-4AF42DDDE5C9}" type="datetimeFigureOut">
              <a:rPr lang="en-IN" smtClean="0"/>
              <a:t>01-12-2020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49A7-CB76-4B11-9C7D-40B322A83F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7660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024B-9348-41FC-A477-4AF42DDDE5C9}" type="datetimeFigureOut">
              <a:rPr lang="en-IN" smtClean="0"/>
              <a:t>01-12-2020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49A7-CB76-4B11-9C7D-40B322A83F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753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024B-9348-41FC-A477-4AF42DDDE5C9}" type="datetimeFigureOut">
              <a:rPr lang="en-IN" smtClean="0"/>
              <a:t>01-12-2020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49A7-CB76-4B11-9C7D-40B322A83F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215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024B-9348-41FC-A477-4AF42DDDE5C9}" type="datetimeFigureOut">
              <a:rPr lang="en-IN" smtClean="0"/>
              <a:t>01-12-2020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49A7-CB76-4B11-9C7D-40B322A83F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0517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024B-9348-41FC-A477-4AF42DDDE5C9}" type="datetimeFigureOut">
              <a:rPr lang="en-IN" smtClean="0"/>
              <a:t>01-12-2020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49A7-CB76-4B11-9C7D-40B322A83F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262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024B-9348-41FC-A477-4AF42DDDE5C9}" type="datetimeFigureOut">
              <a:rPr lang="en-IN" smtClean="0"/>
              <a:t>01-12-2020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49A7-CB76-4B11-9C7D-40B322A83F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666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024B-9348-41FC-A477-4AF42DDDE5C9}" type="datetimeFigureOut">
              <a:rPr lang="en-IN" smtClean="0"/>
              <a:t>01-12-2020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49A7-CB76-4B11-9C7D-40B322A83F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294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024B-9348-41FC-A477-4AF42DDDE5C9}" type="datetimeFigureOut">
              <a:rPr lang="en-IN" smtClean="0"/>
              <a:t>01-12-2020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49A7-CB76-4B11-9C7D-40B322A83F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1931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024B-9348-41FC-A477-4AF42DDDE5C9}" type="datetimeFigureOut">
              <a:rPr lang="en-IN" smtClean="0"/>
              <a:t>01-12-2020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49A7-CB76-4B11-9C7D-40B322A83F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972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6024B-9348-41FC-A477-4AF42DDDE5C9}" type="datetimeFigureOut">
              <a:rPr lang="en-IN" smtClean="0"/>
              <a:t>01-12-2020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F49A7-CB76-4B11-9C7D-40B322A83F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054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topics/immunology-and-microbiology/tropis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sciencedirect.com/topics/immunology-and-microbiology/signal-transduction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direct.com/topics/immunology-and-microbiology/microbiom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Invasion_virulence_bacteria.png" TargetMode="External"/><Relationship Id="rId2" Type="http://schemas.openxmlformats.org/officeDocument/2006/relationships/hyperlink" Target="https://en.wikipedia.org/wiki/Transmembrane_receptor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nzyme" TargetMode="External"/><Relationship Id="rId2" Type="http://schemas.openxmlformats.org/officeDocument/2006/relationships/hyperlink" Target="https://en.wikipedia.org/wiki/Helicobacter_pylori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Cancer" TargetMode="External"/><Relationship Id="rId5" Type="http://schemas.openxmlformats.org/officeDocument/2006/relationships/hyperlink" Target="https://en.wikipedia.org/wiki/Gastric_ulcers" TargetMode="External"/><Relationship Id="rId4" Type="http://schemas.openxmlformats.org/officeDocument/2006/relationships/hyperlink" Target="https://en.wikipedia.org/wiki/Ureas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inocytosis" TargetMode="External"/><Relationship Id="rId2" Type="http://schemas.openxmlformats.org/officeDocument/2006/relationships/hyperlink" Target="https://en.wikipedia.org/wiki/Endocytosis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treptococcus_pneumoniae" TargetMode="External"/><Relationship Id="rId2" Type="http://schemas.openxmlformats.org/officeDocument/2006/relationships/hyperlink" Target="https://en.wikipedia.org/wiki/Capsule_(microbiology)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n.wikipedia.org/wiki/Phagocytosi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51" y="1339144"/>
            <a:ext cx="9036496" cy="3469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5536" y="4882227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SUDHA KUMARI</a:t>
            </a:r>
          </a:p>
          <a:p>
            <a:pPr algn="ctr">
              <a:lnSpc>
                <a:spcPct val="120000"/>
              </a:lnSpc>
              <a:defRPr/>
            </a:pP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</a:p>
          <a:p>
            <a:pPr algn="ctr">
              <a:lnSpc>
                <a:spcPct val="120000"/>
              </a:lnSpc>
              <a:defRPr/>
            </a:pPr>
            <a:r>
              <a:rPr lang="en-GB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VETERINARY MICROBIOLOGY</a:t>
            </a:r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VETERINARY COLLEGE, PATNA -14</a:t>
            </a:r>
          </a:p>
          <a:p>
            <a:pPr algn="ctr">
              <a:lnSpc>
                <a:spcPct val="120000"/>
              </a:lnSpc>
              <a:defRPr/>
            </a:pPr>
            <a:r>
              <a:rPr lang="en-GB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Animal Sciences University , Patna</a:t>
            </a:r>
            <a:endParaRPr lang="en-GB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6851" y="-27384"/>
            <a:ext cx="9114397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None/>
              <a:defRPr/>
            </a:pPr>
            <a:endParaRPr lang="en-GB" b="1" dirty="0">
              <a:solidFill>
                <a:srgbClr val="CCCC00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GB" b="1" dirty="0" smtClean="0">
                <a:solidFill>
                  <a:srgbClr val="000066"/>
                </a:solidFill>
                <a:latin typeface="Arial Black" pitchFamily="34" charset="0"/>
                <a:cs typeface="Times New Roman" pitchFamily="18" charset="0"/>
              </a:rPr>
              <a:t>Theory                      (2</a:t>
            </a:r>
            <a:r>
              <a:rPr lang="en-GB" b="1" baseline="30000" dirty="0" smtClean="0">
                <a:solidFill>
                  <a:srgbClr val="000066"/>
                </a:solidFill>
                <a:latin typeface="Arial Black" pitchFamily="34" charset="0"/>
                <a:cs typeface="Times New Roman" pitchFamily="18" charset="0"/>
              </a:rPr>
              <a:t>nd</a:t>
            </a:r>
            <a:r>
              <a:rPr lang="en-GB" b="1" dirty="0" smtClean="0">
                <a:solidFill>
                  <a:srgbClr val="000066"/>
                </a:solidFill>
                <a:latin typeface="Arial Black" pitchFamily="34" charset="0"/>
                <a:cs typeface="Times New Roman" pitchFamily="18" charset="0"/>
              </a:rPr>
              <a:t> year)</a:t>
            </a:r>
            <a:r>
              <a:rPr lang="en-GB" b="1" dirty="0">
                <a:solidFill>
                  <a:srgbClr val="CCCC00"/>
                </a:solidFill>
                <a:latin typeface="Arial Black" pitchFamily="34" charset="0"/>
                <a:cs typeface="Times New Roman" pitchFamily="18" charset="0"/>
              </a:rPr>
              <a:t> Unit -1 </a:t>
            </a:r>
            <a:endParaRPr lang="en-GB" b="1" dirty="0">
              <a:solidFill>
                <a:srgbClr val="000066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GB" b="1" dirty="0">
                <a:solidFill>
                  <a:srgbClr val="000066"/>
                </a:solidFill>
                <a:latin typeface="Arial Black" pitchFamily="34" charset="0"/>
                <a:cs typeface="Times New Roman" pitchFamily="18" charset="0"/>
              </a:rPr>
              <a:t>General &amp; Systematic Veterinary </a:t>
            </a:r>
            <a:r>
              <a:rPr lang="en-GB" b="1" dirty="0" smtClean="0">
                <a:solidFill>
                  <a:srgbClr val="000066"/>
                </a:solidFill>
                <a:latin typeface="Arial Black" pitchFamily="34" charset="0"/>
                <a:cs typeface="Times New Roman" pitchFamily="18" charset="0"/>
              </a:rPr>
              <a:t>Microbiology,</a:t>
            </a:r>
            <a:endParaRPr lang="en-GB" b="1" dirty="0">
              <a:solidFill>
                <a:srgbClr val="000066"/>
              </a:solidFill>
              <a:latin typeface="Arial Black" pitchFamily="34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67811" y="50132"/>
            <a:ext cx="2876189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en-GB" b="1" dirty="0" smtClean="0">
                <a:solidFill>
                  <a:srgbClr val="CCCC00"/>
                </a:solidFill>
                <a:latin typeface="Arial Black" pitchFamily="34" charset="0"/>
                <a:cs typeface="Times New Roman" pitchFamily="18" charset="0"/>
              </a:rPr>
              <a:t>dated </a:t>
            </a:r>
            <a:endParaRPr lang="en-GB" b="1" dirty="0">
              <a:solidFill>
                <a:srgbClr val="CCCC0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68144" y="262498"/>
            <a:ext cx="2629069" cy="402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en-GB" b="1" dirty="0" smtClean="0">
                <a:solidFill>
                  <a:srgbClr val="CCCC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endParaRPr lang="en-GB" b="1" dirty="0">
              <a:solidFill>
                <a:srgbClr val="CCCC0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92280" y="105532"/>
            <a:ext cx="1544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CCCC00"/>
                </a:solidFill>
                <a:latin typeface="Arial Black" pitchFamily="34" charset="0"/>
                <a:cs typeface="Times New Roman" pitchFamily="18" charset="0"/>
              </a:rPr>
              <a:t>01/12/2020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40851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90872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sz="2400" dirty="0">
                <a:solidFill>
                  <a:srgbClr val="3A3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Bacteremia usually causes no symptoms or it may produce mild fever but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shows symptoms like chills, fever, prostration, very fast respiration and/or heart rate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It can resolve without treatment but Untreated septicemia can quickly progress to sepsis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/>
              <a:t>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7.Rapidly </a:t>
            </a:r>
            <a:r>
              <a:rPr lang="en-US" sz="2400" dirty="0"/>
              <a:t>removed from the bloodstream by the immune </a:t>
            </a:r>
            <a:r>
              <a:rPr lang="en-US" sz="2400" dirty="0" smtClean="0"/>
              <a:t>system in case of septicemia antibiotics will </a:t>
            </a:r>
            <a:r>
              <a:rPr lang="en-US" sz="2400" dirty="0"/>
              <a:t>be used to treat the bacterial infection that is causing septicemia.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430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76672"/>
            <a:ext cx="877843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Bacterial toxins include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endotoxin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and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exotoxins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Endotoxin is the lipid A component of the LPS of the gram-negative cell envelope.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Exotoxins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proteins secreted mainly by gram-positive bacteria, but also are secreted by gram-negative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bacteria.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Toxins</a:t>
            </a:r>
          </a:p>
          <a:p>
            <a:pPr fontAlgn="base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addition to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exoenzymes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certain pathogens are able to produce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toxins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biological poisons that assist in their ability to invade and cause damage to tissues.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ability of a pathogen to produce toxins to cause damage to host cells is called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toxigenicity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Toxins can be categorized as endotoxins or exotoxins.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333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764704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Lipopolysaccharide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(LPS)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found on the outer membrane of gram-negative bacteria is called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endotoxin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infection and disease, gram-negative bacterial pathogens release endotoxin either when the cell dies, resulting in the disintegration of the membrane, or when the bacterium undergoes binary fission.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lipid component of endotoxin,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lipid 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is responsible for the toxic properties of the LPS molecule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Lipid A is the toxic component that promotes inflammation and fever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8076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 long chain of O antigens is drawn as various geometric shapes in a long row. Next is a core; a shorter region of similar shapes. Next is 2 circles labeled lipid A. Each of these has 2 or 3 long wavy lines projecting from them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8352928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9512" y="3789040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Lipopolysaccharide is composed of lipid A, a core glycolipid, and an O-specific polysaccharide side chain. Lipid A is the toxic component that promotes inflammation and fever.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27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68440"/>
            <a:ext cx="10287000" cy="693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469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12776"/>
            <a:ext cx="5400675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757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624126"/>
              </p:ext>
            </p:extLst>
          </p:nvPr>
        </p:nvGraphicFramePr>
        <p:xfrm>
          <a:off x="179512" y="188642"/>
          <a:ext cx="8856984" cy="6624734"/>
        </p:xfrm>
        <a:graphic>
          <a:graphicData uri="http://schemas.openxmlformats.org/drawingml/2006/table">
            <a:tbl>
              <a:tblPr/>
              <a:tblGrid>
                <a:gridCol w="2952328"/>
                <a:gridCol w="2952328"/>
                <a:gridCol w="2952328"/>
              </a:tblGrid>
              <a:tr h="58586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>
                          <a:effectLst/>
                          <a:latin typeface="proxima-nova"/>
                        </a:rPr>
                        <a:t>Comparison of Endotoxin and Exotoxins Produced by Bacteria</a:t>
                      </a:r>
                    </a:p>
                  </a:txBody>
                  <a:tcPr marL="102630" marR="102630" marT="76972" marB="769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58586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>
                          <a:effectLst/>
                          <a:latin typeface="proxima-nova"/>
                        </a:rPr>
                        <a:t>Characteristic</a:t>
                      </a:r>
                    </a:p>
                  </a:txBody>
                  <a:tcPr marL="102630" marR="102630" marT="76972" marB="769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>
                          <a:effectLst/>
                          <a:latin typeface="proxima-nova"/>
                        </a:rPr>
                        <a:t>Endotoxin</a:t>
                      </a:r>
                    </a:p>
                  </a:txBody>
                  <a:tcPr marL="102630" marR="102630" marT="76972" marB="769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dirty="0">
                          <a:effectLst/>
                          <a:latin typeface="proxima-nova"/>
                        </a:rPr>
                        <a:t>Exotoxin</a:t>
                      </a:r>
                    </a:p>
                  </a:txBody>
                  <a:tcPr marL="102630" marR="102630" marT="76972" marB="769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1"/>
                    </a:solidFill>
                  </a:tcPr>
                </a:tc>
              </a:tr>
              <a:tr h="946391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>
                          <a:effectLst/>
                          <a:latin typeface="proxima-nova"/>
                        </a:rPr>
                        <a:t>Source</a:t>
                      </a:r>
                    </a:p>
                  </a:txBody>
                  <a:tcPr marL="102630" marR="102630" marT="76972" marB="769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>
                          <a:effectLst/>
                          <a:latin typeface="proxima-nova"/>
                        </a:rPr>
                        <a:t>Gram-negative bacteria</a:t>
                      </a:r>
                    </a:p>
                  </a:txBody>
                  <a:tcPr marL="102630" marR="102630" marT="76972" marB="769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dirty="0">
                          <a:effectLst/>
                          <a:latin typeface="proxima-nova"/>
                        </a:rPr>
                        <a:t>Gram-positive (primarily) and gram-negative bacteria</a:t>
                      </a:r>
                    </a:p>
                  </a:txBody>
                  <a:tcPr marL="102630" marR="102630" marT="76972" marB="769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46391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>
                          <a:effectLst/>
                          <a:latin typeface="proxima-nova"/>
                        </a:rPr>
                        <a:t>Composition</a:t>
                      </a:r>
                    </a:p>
                  </a:txBody>
                  <a:tcPr marL="102630" marR="102630" marT="76972" marB="769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dirty="0">
                          <a:effectLst/>
                          <a:latin typeface="proxima-nova"/>
                        </a:rPr>
                        <a:t>Lipid A component of lipopolysaccharide</a:t>
                      </a:r>
                    </a:p>
                  </a:txBody>
                  <a:tcPr marL="102630" marR="102630" marT="76972" marB="769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>
                          <a:effectLst/>
                          <a:latin typeface="proxima-nova"/>
                        </a:rPr>
                        <a:t>Protein</a:t>
                      </a:r>
                    </a:p>
                  </a:txBody>
                  <a:tcPr marL="102630" marR="102630" marT="76972" marB="769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2027981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>
                          <a:effectLst/>
                          <a:latin typeface="proxima-nova"/>
                        </a:rPr>
                        <a:t>Effect on host</a:t>
                      </a:r>
                    </a:p>
                  </a:txBody>
                  <a:tcPr marL="102630" marR="102630" marT="76972" marB="769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dirty="0">
                          <a:effectLst/>
                          <a:latin typeface="proxima-nova"/>
                        </a:rPr>
                        <a:t>General systemic symptoms of inflammation and fever</a:t>
                      </a:r>
                    </a:p>
                  </a:txBody>
                  <a:tcPr marL="102630" marR="102630" marT="76972" marB="769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dirty="0">
                          <a:effectLst/>
                          <a:latin typeface="proxima-nova"/>
                        </a:rPr>
                        <a:t>Specific damage to cells dependent upon receptor-mediated targeting of cells and specific mechanisms of action</a:t>
                      </a:r>
                    </a:p>
                  </a:txBody>
                  <a:tcPr marL="102630" marR="102630" marT="76972" marB="769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46391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>
                          <a:effectLst/>
                          <a:latin typeface="proxima-nova"/>
                        </a:rPr>
                        <a:t>Heat stability</a:t>
                      </a:r>
                    </a:p>
                  </a:txBody>
                  <a:tcPr marL="102630" marR="102630" marT="76972" marB="769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>
                          <a:effectLst/>
                          <a:latin typeface="proxima-nova"/>
                        </a:rPr>
                        <a:t>Heat stable</a:t>
                      </a:r>
                    </a:p>
                  </a:txBody>
                  <a:tcPr marL="102630" marR="102630" marT="76972" marB="769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>
                          <a:effectLst/>
                          <a:latin typeface="proxima-nova"/>
                        </a:rPr>
                        <a:t>Most are heat labile, but some are heat stable</a:t>
                      </a:r>
                    </a:p>
                  </a:txBody>
                  <a:tcPr marL="102630" marR="102630" marT="76972" marB="769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58586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>
                          <a:effectLst/>
                          <a:latin typeface="proxima-nova"/>
                        </a:rPr>
                        <a:t>LD</a:t>
                      </a:r>
                      <a:r>
                        <a:rPr lang="en-IN" sz="1600" baseline="-25000">
                          <a:effectLst/>
                          <a:latin typeface="proxima-nova"/>
                        </a:rPr>
                        <a:t>50</a:t>
                      </a:r>
                      <a:endParaRPr lang="en-IN" sz="1600">
                        <a:effectLst/>
                        <a:latin typeface="proxima-nova"/>
                      </a:endParaRPr>
                    </a:p>
                  </a:txBody>
                  <a:tcPr marL="102630" marR="102630" marT="76972" marB="769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>
                          <a:effectLst/>
                          <a:latin typeface="proxima-nova"/>
                        </a:rPr>
                        <a:t>High</a:t>
                      </a:r>
                    </a:p>
                  </a:txBody>
                  <a:tcPr marL="102630" marR="102630" marT="76972" marB="769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dirty="0">
                          <a:effectLst/>
                          <a:latin typeface="proxima-nova"/>
                        </a:rPr>
                        <a:t>Low</a:t>
                      </a:r>
                    </a:p>
                  </a:txBody>
                  <a:tcPr marL="102630" marR="102630" marT="76972" marB="769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534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4907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Antitoxin</a:t>
            </a:r>
          </a:p>
          <a:p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Antitoxin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an antibody with the ability to neutralize a specific toxin.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Antitoxins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produced by certain animals, plants, and bacteria in response to toxin exposure.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most effective in neutralizing toxins, they can also kill bacteria and other microorganisms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/>
              <a:t>  </a:t>
            </a:r>
            <a:endParaRPr lang="en-US" sz="2400" dirty="0" smtClean="0"/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Antitoxins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made within organisms, and can be injected into other organisms, including humans, to treat an infectious disease.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 involves injecting an animal with a safe amount of a particular toxin.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animal's body then makes the antitoxin needed to neutralize the toxin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251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484784"/>
            <a:ext cx="8712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Later, blood is withdrawn from the animal.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antitoxin is obtained from the blood, it is purified and injected into a human or other animal, inducing temporary passive immunity.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 serum sickness, it is often best to use an antitoxin obtained from the same species.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e.g. use human antitoxin to treat humans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08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88640"/>
            <a:ext cx="892899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Toxoid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toxoid is an inactivated toxin whose toxicity has been suppressed either by chemical or heat treatment, while other properties, typically immunogenicity, are maintained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Toxins are secreted by bacteria, whereas toxoids are altered form of toxins; toxoids are not secreted by bacteria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chemically modified toxin from a pathogenic microorganism, which is no longer toxic but is still antigenic and can be used as a vaccine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/>
              <a:t>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Toxoid </a:t>
            </a:r>
            <a:r>
              <a:rPr lang="en-US" sz="2400" dirty="0"/>
              <a:t>proteins are biologically inactivated forms of native toxins. The most often used toxoid is tetanus toxoid, but diphtheria-derived toxoids and other proteins are also used </a:t>
            </a:r>
            <a:r>
              <a:rPr lang="en-US" sz="2400" dirty="0" smtClean="0"/>
              <a:t>occasionally. </a:t>
            </a:r>
            <a:r>
              <a:rPr lang="en-US" sz="2400" dirty="0"/>
              <a:t>These carrier proteins have been used frequently for pertussis and influenza </a:t>
            </a:r>
            <a:r>
              <a:rPr lang="en-US" sz="2400" dirty="0" smtClean="0"/>
              <a:t>vaccines.</a:t>
            </a:r>
            <a:r>
              <a:rPr lang="en-US" sz="2400" dirty="0"/>
              <a:t> 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840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980728"/>
            <a:ext cx="871296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0" i="0" dirty="0" smtClean="0">
              <a:solidFill>
                <a:srgbClr val="2E2E2E"/>
              </a:solidFill>
              <a:effectLst/>
              <a:latin typeface="NexusSans"/>
            </a:endParaRPr>
          </a:p>
          <a:p>
            <a:pPr algn="just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Virulence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defined as the degree of pathogenicity of a pathogen (bacteria, fungi, or viruses) and is determined by its ability to invade and multiply within the host.</a:t>
            </a:r>
            <a:r>
              <a:rPr lang="en-IN" sz="2400" b="0" i="0" dirty="0" smtClean="0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IN" sz="2400" dirty="0">
              <a:solidFill>
                <a:srgbClr val="2E2E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b="0" i="0" dirty="0" smtClean="0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Virulence determinants can range from surface/capsid proteins that determine cell/tissue </a:t>
            </a:r>
            <a:r>
              <a:rPr lang="en-IN" sz="2400" b="0" i="0" u="none" strike="noStrike" dirty="0" smtClean="0">
                <a:solidFill>
                  <a:srgbClr val="0C7DB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Learn more about Tropism from ScienceDirect's AI-generated Topic Pages"/>
              </a:rPr>
              <a:t>tropism</a:t>
            </a:r>
            <a:r>
              <a:rPr lang="en-IN" sz="2400" b="0" i="0" dirty="0" smtClean="0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to small adapter proteins that alter </a:t>
            </a:r>
            <a:r>
              <a:rPr lang="en-IN" sz="2400" b="0" i="0" u="none" strike="noStrike" dirty="0" smtClean="0">
                <a:solidFill>
                  <a:srgbClr val="0C7DB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Learn more about Signal Transduction from ScienceDirect's AI-generated Topic Pages"/>
              </a:rPr>
              <a:t>cell-</a:t>
            </a:r>
            <a:r>
              <a:rPr lang="en-IN" sz="2400" b="0" i="0" u="none" strike="noStrike" dirty="0" err="1" smtClean="0">
                <a:solidFill>
                  <a:srgbClr val="0C7DB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Learn more about Signal Transduction from ScienceDirect's AI-generated Topic Pages"/>
              </a:rPr>
              <a:t>signaling</a:t>
            </a:r>
            <a:r>
              <a:rPr lang="en-IN" sz="2400" b="0" i="0" dirty="0" smtClean="0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cascades</a:t>
            </a:r>
            <a:r>
              <a:rPr lang="en-IN" sz="2400" b="0" i="0" dirty="0" smtClean="0">
                <a:solidFill>
                  <a:srgbClr val="2E2E2E"/>
                </a:solidFill>
                <a:effectLst/>
                <a:latin typeface="NexusSans"/>
              </a:rPr>
              <a:t>. </a:t>
            </a:r>
            <a:endParaRPr lang="en-US" sz="2400" dirty="0">
              <a:solidFill>
                <a:srgbClr val="2E2E2E"/>
              </a:solidFill>
              <a:latin typeface="NexusSans"/>
            </a:endParaRPr>
          </a:p>
          <a:p>
            <a:endParaRPr lang="en-US" sz="2400" dirty="0">
              <a:solidFill>
                <a:srgbClr val="2E2E2E"/>
              </a:solidFill>
              <a:latin typeface="NexusSans"/>
            </a:endParaRPr>
          </a:p>
        </p:txBody>
      </p:sp>
    </p:spTree>
    <p:extLst>
      <p:ext uri="{BB962C8B-B14F-4D97-AF65-F5344CB8AC3E}">
        <p14:creationId xmlns:p14="http://schemas.microsoft.com/office/powerpoint/2010/main" val="2555165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hank U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80728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20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20688"/>
            <a:ext cx="83529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E2E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Virulence of a virus also depends upon genetics, age, and overall health of the host. </a:t>
            </a:r>
            <a:endParaRPr lang="en-US" sz="2400" dirty="0" smtClean="0">
              <a:solidFill>
                <a:srgbClr val="2E2E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2E2E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2E2E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>
                <a:solidFill>
                  <a:srgbClr val="2E2E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would not be surprising to find that the </a:t>
            </a:r>
            <a:r>
              <a:rPr lang="en-US" sz="2400" dirty="0">
                <a:solidFill>
                  <a:srgbClr val="0C7DB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Learn more about Microbiome from ScienceDirect's AI-generated Topic Pages"/>
              </a:rPr>
              <a:t>microbiome</a:t>
            </a:r>
            <a:r>
              <a:rPr lang="en-US" sz="2400" dirty="0">
                <a:solidFill>
                  <a:srgbClr val="2E2E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(the mixture of commensal bacteria and viruses in the host) can have an impact on virulence</a:t>
            </a:r>
            <a:r>
              <a:rPr lang="en-US" sz="2400" dirty="0" smtClean="0">
                <a:solidFill>
                  <a:srgbClr val="2E2E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solidFill>
                <a:srgbClr val="2E2E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2E2E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E2E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experimental situations, the route of inoculation or dose administered can have a major effect on virulence. </a:t>
            </a:r>
            <a:endParaRPr lang="en-US" sz="2400" dirty="0" smtClean="0">
              <a:solidFill>
                <a:srgbClr val="2E2E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2E2E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2E2E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Thus </a:t>
            </a:r>
            <a:r>
              <a:rPr lang="en-US" sz="2400" dirty="0">
                <a:solidFill>
                  <a:srgbClr val="2E2E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study of virulence determinants requires an understanding of the complex interactions between virus and host (and perhaps environment).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802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Virulence Factors&#10;Adhesion&#10;Competition&#10;for iron and&#10;nutrients&#10;Resistance&#10;of host&#10;immunity&#10;Secretion&#10;of toxinsInvasion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5" y="0"/>
            <a:ext cx="9095106" cy="6828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455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350761"/>
            <a:ext cx="9036496" cy="589583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5392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Methods by which bacteria cause disease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sz="1000" b="1" dirty="0">
              <a:solidFill>
                <a:srgbClr val="20212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Adhesion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sz="24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Many bacteria must first bind to host cell surfaces.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en-US" sz="24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Many bacterial and host molecules that are involved in the adhesion of bacteria to host cells have been identified.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en-US" sz="24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Often, the host cell 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Transmembrane receptor"/>
              </a:rPr>
              <a:t>receptors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for bacteria are essential proteins for other functions.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en-US" sz="24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Due to presence of mucous lining and of anti-microbial substances around some host cells, it is difficult for certain pathogens to establish direct contact-adhesion.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89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79629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b="1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Colonization</a:t>
            </a:r>
            <a:endParaRPr lang="en-US" altLang="en-US" sz="2400" dirty="0" smtClean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altLang="en-US" sz="24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virulent bacteria produce special proteins that allow them to colonize parts of the host body</a:t>
            </a:r>
            <a:r>
              <a:rPr lang="en-US" altLang="en-US" sz="2400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en-US" sz="2400" i="1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Helicobacter pylori"/>
              </a:rPr>
              <a:t>Helicobacter pylori</a:t>
            </a:r>
            <a:r>
              <a:rPr lang="en-US" altLang="en-US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is able to survive in the acidic environment of the human stomach by producing the </a:t>
            </a:r>
            <a:r>
              <a:rPr lang="en-US" altLang="en-US" sz="2400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Enzyme"/>
              </a:rPr>
              <a:t>enzyme</a:t>
            </a:r>
            <a:r>
              <a:rPr lang="en-US" altLang="en-US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en-US" sz="2400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Urease"/>
              </a:rPr>
              <a:t>urease</a:t>
            </a:r>
            <a:r>
              <a:rPr lang="en-US" altLang="en-US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en-US" sz="2400" dirty="0" smtClean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Colonization </a:t>
            </a:r>
            <a:r>
              <a:rPr lang="en-US" altLang="en-US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stomach lining by this bacterium can lead to </a:t>
            </a:r>
            <a:r>
              <a:rPr lang="en-US" altLang="en-US" sz="2400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Gastric ulcers"/>
              </a:rPr>
              <a:t>gastric ulcers</a:t>
            </a:r>
            <a:r>
              <a:rPr lang="en-US" altLang="en-US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and </a:t>
            </a:r>
            <a:r>
              <a:rPr lang="en-US" altLang="en-US" sz="2400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Cancer"/>
              </a:rPr>
              <a:t>cancer</a:t>
            </a:r>
            <a:r>
              <a:rPr lang="en-US" altLang="en-US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en-US" sz="2400" dirty="0" smtClean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virulence of various strains of </a:t>
            </a:r>
            <a:r>
              <a:rPr lang="en-US" altLang="en-US" sz="2400" i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Helicobacter pylori</a:t>
            </a:r>
            <a:r>
              <a:rPr lang="en-US" altLang="en-US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tends to correlate with the level of production of urease.</a:t>
            </a:r>
          </a:p>
        </p:txBody>
      </p:sp>
    </p:spTree>
    <p:extLst>
      <p:ext uri="{BB962C8B-B14F-4D97-AF65-F5344CB8AC3E}">
        <p14:creationId xmlns:p14="http://schemas.microsoft.com/office/powerpoint/2010/main" val="465337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88640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Invasion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Invasion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Some virulent bacteria produce proteins that either disrupt host cell membranes or stimulate their own 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Endocytosis"/>
              </a:rPr>
              <a:t>endocytosis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or macro-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Pinocytosis"/>
              </a:rPr>
              <a:t>pinocytosis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into host cells.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These virulence factors allow the bacteria to enter host cells and facilitate entry into the body across epithelial tissue layers at the body surface.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0B008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Immune response inhibitors</a:t>
            </a:r>
            <a:endParaRPr lang="en-US" altLang="en-US" sz="24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Many bacteria produce virulence factors that inhibit the host's immune system defenses. For example, a common bacterial strategy is to produce proteins that bind host antibodies. </a:t>
            </a:r>
            <a:endParaRPr lang="en-US" altLang="en-US" sz="2400" b="1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763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260648"/>
            <a:ext cx="892899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polysaccharide </a:t>
            </a:r>
            <a:r>
              <a:rPr lang="en-US" altLang="en-US" sz="2400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Capsule (microbiology)"/>
              </a:rPr>
              <a:t>capsule</a:t>
            </a:r>
            <a:r>
              <a:rPr lang="en-US" altLang="en-US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of </a:t>
            </a:r>
            <a:r>
              <a:rPr lang="en-US" altLang="en-US" sz="2400" i="1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Streptococcus pneumoniae"/>
              </a:rPr>
              <a:t>Streptococcus pneumoniae</a:t>
            </a:r>
            <a:r>
              <a:rPr lang="en-US" altLang="en-US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inhibits </a:t>
            </a:r>
            <a:r>
              <a:rPr lang="en-US" altLang="en-US" sz="2400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Phagocytosis"/>
              </a:rPr>
              <a:t>phagocytosis</a:t>
            </a:r>
            <a:r>
              <a:rPr lang="en-US" altLang="en-US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of the bacterium by host immune cells.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Toxins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virulence factors are proteins made by bacteria that poison host cells and cause tissue damage.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there are many food poisoning toxins produced by bacteria that can contaminate human and animal foods.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Some of these can remain in "spoiled" food even after cooking and cause illness when the contaminated food is consumed.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bacterial toxins are chemically altered and inactivated by the heat of cooking.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579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3" y="836712"/>
            <a:ext cx="89289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/>
              <a:t>.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Bacteremia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the simple presence of bacteria in the blood. Septicemia is the presence and multiplication of bacteria in the blood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/>
              <a:t>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Septicemia </a:t>
            </a:r>
            <a:r>
              <a:rPr lang="en-US" sz="2400" dirty="0"/>
              <a:t>is also known as blood poisoning.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Bacteremia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not as dangerous as Septicemia. Septicemia is a potentially life-threatening infection.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Less amount of bacteria are present in blood. Large amounts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Septicemia are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in the blood.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IN" sz="2400" dirty="0"/>
              <a:t>Toxins are not </a:t>
            </a:r>
            <a:r>
              <a:rPr lang="en-IN" sz="2400" dirty="0" smtClean="0"/>
              <a:t>produced by </a:t>
            </a:r>
            <a:r>
              <a:rPr lang="en-IN" sz="2400" dirty="0" err="1" smtClean="0"/>
              <a:t>Bacteremia</a:t>
            </a:r>
            <a:r>
              <a:rPr lang="en-IN" sz="2400" dirty="0" smtClean="0"/>
              <a:t> but </a:t>
            </a:r>
            <a:r>
              <a:rPr lang="en-US" sz="2400" dirty="0"/>
              <a:t>Toxins may be produced by bacteria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395536" y="5157192"/>
            <a:ext cx="86049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757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592</Words>
  <Application>Microsoft Office PowerPoint</Application>
  <PresentationFormat>On-screen Show (4:3)</PresentationFormat>
  <Paragraphs>149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Sudha kumari</dc:creator>
  <cp:lastModifiedBy>Sudha kumari</cp:lastModifiedBy>
  <cp:revision>41</cp:revision>
  <dcterms:created xsi:type="dcterms:W3CDTF">2020-11-26T05:18:49Z</dcterms:created>
  <dcterms:modified xsi:type="dcterms:W3CDTF">2020-12-01T11:01:49Z</dcterms:modified>
</cp:coreProperties>
</file>