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4" r:id="rId12"/>
    <p:sldId id="267" r:id="rId13"/>
    <p:sldId id="293" r:id="rId14"/>
    <p:sldId id="294" r:id="rId15"/>
    <p:sldId id="29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C4302-9939-4C1B-B19F-D7F98DA5F271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3E5EC-3C80-4E0F-AA27-66FB7DC870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398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13E5EC-3C80-4E0F-AA27-66FB7DC8706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579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A3684-0E5D-4AD5-B7B6-BD9CDDAF7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37096-30C6-4BCE-97E5-67F1A9090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1227E-97C0-4534-8BB6-C93BD851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DC4-4935-43E1-902B-DA46843EA1CD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817F4-64BD-434A-9519-286FA032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93AC0-FF2B-4A73-AC1E-E38C395E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E350-B291-49BF-A06A-7DE779E183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481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C7DE9-FD23-4700-B0AB-63D088F7B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DC1B55-4909-449E-B69A-D4A6CB7118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1FF4F-234E-45DD-A90A-30A97154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DC4-4935-43E1-902B-DA46843EA1CD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8678D-E46B-4B45-96FC-D31CD276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013CC-558D-42FC-B79B-C84281D9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E350-B291-49BF-A06A-7DE779E183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979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CB1B05-0AC5-4D6A-9FB0-163278E62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A9464-2599-41D3-AFF6-BD190A1BC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8DE69-4936-4E98-A0B4-B7F0F262D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DC4-4935-43E1-902B-DA46843EA1CD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E2110-0E36-4DEA-8FCD-BEC4D4578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CF807-06B7-476E-A6CB-65E03B68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E350-B291-49BF-A06A-7DE779E183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735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3820A-D269-4299-A0BC-A194A49B0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32AC0-9921-4F9C-AACA-07A8B89F2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5449B-A226-47E0-B07E-3203C785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DC4-4935-43E1-902B-DA46843EA1CD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230B2-8AC4-4696-8F03-620891C7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5109C-89B6-479D-94CA-87957D96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E350-B291-49BF-A06A-7DE779E183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25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D79B6-C17A-43EE-A965-CE14374F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27CB9-5468-45FB-8268-99AEDB65A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B62AE-ABE6-4C9B-8ADB-FC68EC4B2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DC4-4935-43E1-902B-DA46843EA1CD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B4FED-B563-420C-AE0E-A83A5742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D42C-88B7-4419-917F-102000DA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E350-B291-49BF-A06A-7DE779E183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674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B2D23-5C53-4516-8413-372FFAE58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87005-664E-411E-B9E7-A983A17CA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1132A-248C-43C5-93AC-D57B7FC5B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B5680-BACA-4841-8570-4D1B26B8A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DC4-4935-43E1-902B-DA46843EA1CD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B3A30-C9FF-4753-8184-574AB1273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51162-F138-4E93-80FF-72DA6DBB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E350-B291-49BF-A06A-7DE779E183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22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FDCD-F113-458D-B12C-6F3353BB8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39F23-AABD-4487-971F-C44E8A77F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9F05E-B441-4B00-989C-2A6D35BE1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F8DBC3-AFCC-4788-BC5B-04E6203E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82AC88-CD27-41A5-B157-C9383AE189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0930B-3192-448F-BB01-762514EC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DC4-4935-43E1-902B-DA46843EA1CD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C325AD-BB09-43BD-9568-9B7ACFD1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CC07CD-6720-48F9-9728-52921A16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E350-B291-49BF-A06A-7DE779E183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309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E410B-AFB1-433C-B057-AB9051BC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C94783-5016-44D6-9205-30000A97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DC4-4935-43E1-902B-DA46843EA1CD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20A59F-405E-4B57-A57E-1FE76A573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FC2B3-5832-4C33-B2D4-B5D8BFB8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E350-B291-49BF-A06A-7DE779E183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224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53F40-F1F5-44B0-88A0-0A1262572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DC4-4935-43E1-902B-DA46843EA1CD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A7A648-2656-43E4-BE3B-24FF8105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FE730-AB1A-4D49-A951-30DB59839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E350-B291-49BF-A06A-7DE779E183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329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93B81-7E9C-44F7-AB9E-2F8E6BF3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59C21-1F2E-4D06-9F43-D699F8E66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03EA11-47E3-4714-AA38-89122E599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B2FB4-8321-42FC-9E3E-9427ACCA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DC4-4935-43E1-902B-DA46843EA1CD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D6BC9-D06F-469D-A82C-6EDA7489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53FE5-70E5-41E8-9B9D-C0EADF7F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E350-B291-49BF-A06A-7DE779E183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706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E4D76-7CD9-4AFE-9895-5CCC56265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F79E7A-13B0-41BE-8B82-B71CABA76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C2654-6318-4522-B54F-3E2510ACD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C35E4-64A9-4548-B6B9-30C087A46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0DC4-4935-43E1-902B-DA46843EA1CD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5F6E9-1C94-4432-BE8A-832578C64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3AF84-9FA3-4BA9-AF1A-31CC0450A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6E350-B291-49BF-A06A-7DE779E183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282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D56ADA-8143-4F55-BD52-69ACB717A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7C7DA-D423-4423-841A-58A09B209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B315-32FC-4942-B4C9-E701D3F36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E0DC4-4935-43E1-902B-DA46843EA1CD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60DD1-DECF-4351-B07D-313C1E830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26146-8071-4165-97A7-B5AC20339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6E350-B291-49BF-A06A-7DE779E183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10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0F90-9F8D-4CC6-8BEF-775BCC159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78479"/>
            <a:ext cx="9144000" cy="1203587"/>
          </a:xfrm>
        </p:spPr>
        <p:txBody>
          <a:bodyPr>
            <a:normAutofit/>
          </a:bodyPr>
          <a:lstStyle/>
          <a:p>
            <a:r>
              <a:rPr lang="en-IN" sz="4000" dirty="0"/>
              <a:t>1. WOUND PART-2</a:t>
            </a:r>
            <a:br>
              <a:rPr lang="en-IN" sz="4000" dirty="0"/>
            </a:br>
            <a:r>
              <a:rPr lang="en-IN" sz="4000" dirty="0"/>
              <a:t>2. BURN AND SCALD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4FFCA-6824-41F8-A51E-4753DCDF1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1708" y="3602038"/>
            <a:ext cx="4986291" cy="1655762"/>
          </a:xfrm>
        </p:spPr>
        <p:txBody>
          <a:bodyPr>
            <a:normAutofit lnSpcReduction="10000"/>
          </a:bodyPr>
          <a:lstStyle/>
          <a:p>
            <a:r>
              <a:rPr lang="en-IN" dirty="0" err="1"/>
              <a:t>Dr.</a:t>
            </a:r>
            <a:r>
              <a:rPr lang="en-IN" dirty="0"/>
              <a:t> </a:t>
            </a:r>
            <a:r>
              <a:rPr lang="en-IN" dirty="0" err="1"/>
              <a:t>Mithilesh</a:t>
            </a:r>
            <a:r>
              <a:rPr lang="en-IN" dirty="0"/>
              <a:t> Kumar</a:t>
            </a:r>
          </a:p>
          <a:p>
            <a:r>
              <a:rPr lang="en-IN" dirty="0"/>
              <a:t>Assistant Professor cum Jr. Scientist</a:t>
            </a:r>
          </a:p>
          <a:p>
            <a:r>
              <a:rPr lang="en-IN" dirty="0"/>
              <a:t>Veterinary Surgery and Radiology</a:t>
            </a:r>
          </a:p>
          <a:p>
            <a:r>
              <a:rPr lang="en-IN" dirty="0"/>
              <a:t>Bihar Veterinary College, Patna</a:t>
            </a:r>
          </a:p>
        </p:txBody>
      </p:sp>
    </p:spTree>
    <p:extLst>
      <p:ext uri="{BB962C8B-B14F-4D97-AF65-F5344CB8AC3E}">
        <p14:creationId xmlns:p14="http://schemas.microsoft.com/office/powerpoint/2010/main" val="3617738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D59DD-F12F-4DF7-ABB5-77B364C19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altLang="en-US" sz="2000" dirty="0"/>
              <a:t>A scald is likely to be more severe than a burn because hot liquid may penetrate deeper into tissue</a:t>
            </a:r>
            <a:r>
              <a:rPr lang="en-IN" altLang="en-US" dirty="0"/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Classification : Burns are divided into three types according to thickness of tissue involved. 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First degree burns : involving only epidermis.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Second degree burns : thickness of skin is involved more or less completely.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Third degree burns : in which deeper tissues like subcutaneous fat or muscles are involved 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715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>
            <a:extLst>
              <a:ext uri="{FF2B5EF4-FFF2-40B4-BE49-F238E27FC236}">
                <a16:creationId xmlns:a16="http://schemas.microsoft.com/office/drawing/2014/main" id="{2EFC49F2-BAF0-4091-8D2A-6F1C0FF27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8600"/>
            <a:ext cx="86106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66788" indent="-9667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rgbClr val="660033"/>
                </a:solidFill>
                <a:latin typeface="Times New Roman" panose="02020603050405020304" pitchFamily="18" charset="0"/>
              </a:rPr>
              <a:t>Symtoms</a:t>
            </a: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: Physical </a:t>
            </a:r>
            <a:r>
              <a:rPr lang="en-US" altLang="en-US" sz="2000" b="1" dirty="0" err="1">
                <a:solidFill>
                  <a:srgbClr val="660033"/>
                </a:solidFill>
                <a:latin typeface="Times New Roman" panose="02020603050405020304" pitchFamily="18" charset="0"/>
              </a:rPr>
              <a:t>symtoms</a:t>
            </a: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:- The appearance of burnt area depends on degree of burns.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First degree burns :  Diffuse swelling and sometimes vesicle formation. The vesicle subside within about a week.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Second degree burn : formed by the exudation of plasma. The exudation may continue for 36 to 48 hours. The blisters are very painful.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Third degree burn : The complete thickness of skin plus </a:t>
            </a:r>
            <a:r>
              <a:rPr lang="en-US" altLang="en-US" sz="2000" b="1" dirty="0" err="1">
                <a:solidFill>
                  <a:srgbClr val="660033"/>
                </a:solidFill>
                <a:latin typeface="Times New Roman" panose="02020603050405020304" pitchFamily="18" charset="0"/>
              </a:rPr>
              <a:t>subcutaneos</a:t>
            </a: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fat or muscles or deeper tissue are involved. The dead of skin appears brownish black and leathery.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6FEF0-7436-4210-8557-CA63F4362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959"/>
            <a:ext cx="10515600" cy="4650004"/>
          </a:xfrm>
        </p:spPr>
        <p:txBody>
          <a:bodyPr/>
          <a:lstStyle/>
          <a:p>
            <a:r>
              <a:rPr lang="en-IN" altLang="en-US" sz="2000" dirty="0"/>
              <a:t>Surrounding area of burn shows oedema and hyperaemia.</a:t>
            </a:r>
          </a:p>
          <a:p>
            <a:r>
              <a:rPr lang="en-IN" altLang="en-US" sz="2000" dirty="0"/>
              <a:t>During healing dead portions slough off. </a:t>
            </a:r>
          </a:p>
          <a:p>
            <a:r>
              <a:rPr lang="en-IN" altLang="en-US" sz="2000" dirty="0"/>
              <a:t>Sloughing is slow process.</a:t>
            </a:r>
          </a:p>
          <a:p>
            <a:r>
              <a:rPr lang="en-IN" altLang="en-US" sz="2000" dirty="0"/>
              <a:t>The sloughed tissues are replaced by scar tissue which appears thin, shining and hairless, if hair roots are damaged.</a:t>
            </a:r>
          </a:p>
          <a:p>
            <a:endParaRPr lang="en-IN" alt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2573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A655A-DE71-46B0-86A3-38FCD122A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0528"/>
            <a:ext cx="10515600" cy="4836435"/>
          </a:xfrm>
        </p:spPr>
        <p:txBody>
          <a:bodyPr/>
          <a:lstStyle/>
          <a:p>
            <a:r>
              <a:rPr lang="en-IN" altLang="en-US" sz="2000" dirty="0"/>
              <a:t>Systemic reactions: There is intense pain and thirst. </a:t>
            </a:r>
          </a:p>
          <a:p>
            <a:r>
              <a:rPr lang="en-IN" altLang="en-US" sz="2000" dirty="0"/>
              <a:t>A varying degree of toxaemia is present.</a:t>
            </a:r>
          </a:p>
          <a:p>
            <a:r>
              <a:rPr lang="en-IN" altLang="en-US" sz="2000" dirty="0"/>
              <a:t>Shock develops if lesions are extensive and severe.</a:t>
            </a:r>
          </a:p>
          <a:p>
            <a:r>
              <a:rPr lang="en-IN" altLang="en-US" sz="2000" dirty="0"/>
              <a:t>Septicaemia may develop due to secondary bacterial infection.</a:t>
            </a:r>
          </a:p>
          <a:p>
            <a:endParaRPr lang="en-IN" altLang="en-US" sz="20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780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25923-EB83-44DB-A19B-FFD9BAC03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altLang="en-US" sz="2000" dirty="0"/>
              <a:t>Prognosis: Depends on extends of injury. </a:t>
            </a:r>
          </a:p>
          <a:p>
            <a:r>
              <a:rPr lang="en-IN" altLang="en-US" sz="2000" dirty="0"/>
              <a:t>Shock develops if more than 4% of the skin surface is affected by burn.</a:t>
            </a:r>
          </a:p>
          <a:p>
            <a:r>
              <a:rPr lang="en-IN" altLang="en-US" sz="2000" dirty="0"/>
              <a:t>Prognosis is unfavourable if more than 50% of the skin surface is involved.</a:t>
            </a:r>
          </a:p>
          <a:p>
            <a:r>
              <a:rPr lang="en-IN" altLang="en-US" sz="2000" dirty="0"/>
              <a:t>Treatment: 1</a:t>
            </a:r>
            <a:r>
              <a:rPr lang="en-IN" altLang="en-US" sz="2000" baseline="30000" dirty="0"/>
              <a:t>st</a:t>
            </a:r>
            <a:r>
              <a:rPr lang="en-IN" altLang="en-US" sz="2000" dirty="0"/>
              <a:t> treat the dehydration and shock if present.</a:t>
            </a:r>
          </a:p>
          <a:p>
            <a:r>
              <a:rPr lang="en-IN" altLang="en-US" sz="2000" dirty="0"/>
              <a:t>Local treatment consists of applying emollients.</a:t>
            </a:r>
          </a:p>
          <a:p>
            <a:r>
              <a:rPr lang="en-IN" altLang="en-US" sz="2000" dirty="0"/>
              <a:t>Blister may be ruptured to drain the exudate.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7073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05296-E195-4400-B9DA-B174118CF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altLang="en-US" sz="2000" dirty="0"/>
              <a:t>If the skin surface is eroded, the exposed areas are protected by astringent, antiseptic and anodyne preparation.</a:t>
            </a:r>
          </a:p>
          <a:p>
            <a:r>
              <a:rPr lang="en-IN" altLang="en-US" sz="2000" dirty="0"/>
              <a:t>Local analgesics may be incorporated in  these ointments to control pain.  </a:t>
            </a:r>
          </a:p>
          <a:p>
            <a:r>
              <a:rPr lang="en-IN" altLang="en-US" sz="2000" dirty="0"/>
              <a:t>Antibiotic ointments and antibiotics systemically used infections.</a:t>
            </a:r>
          </a:p>
          <a:p>
            <a:endParaRPr lang="en-IN" altLang="en-US" sz="20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445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>
            <a:extLst>
              <a:ext uri="{FF2B5EF4-FFF2-40B4-BE49-F238E27FC236}">
                <a16:creationId xmlns:a16="http://schemas.microsoft.com/office/drawing/2014/main" id="{1293E008-3D2F-471E-806C-2D56DA910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8601"/>
            <a:ext cx="86106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68375" indent="-9683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4. Third intension of healing : (Healing by secondary sutures)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Third intension of healing takes place when the granulating surfaces of an </a:t>
            </a:r>
            <a:r>
              <a:rPr lang="en-US" altLang="en-US" sz="2000" b="1" dirty="0" err="1">
                <a:solidFill>
                  <a:srgbClr val="660033"/>
                </a:solidFill>
                <a:latin typeface="Times New Roman" panose="02020603050405020304" pitchFamily="18" charset="0"/>
              </a:rPr>
              <a:t>extenssive</a:t>
            </a: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wound, which may otherwise heal only by second intension, are united by sutures so as to bring about quicker healing.</a:t>
            </a:r>
          </a:p>
          <a:p>
            <a:pPr algn="just" eaLnBrk="1" hangingPunct="1">
              <a:spcBef>
                <a:spcPct val="50000"/>
              </a:spcBef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5. Healing under scab: This healing occurs in superficial wounds like abrasions.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The exudate present in the wound dries up and forms a scab.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Underneath this scab the healing process takes place and when it is complete the scab automatically separates and is cast off.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15B3C-009C-492A-87C9-DE7D37285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426"/>
            <a:ext cx="10515600" cy="3320249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Factor affecting delayed wound healing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Bacterial infection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Foreign bodies in the wound- foreign bodies increases exudation and delays the reparative process.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De-</a:t>
            </a:r>
            <a:r>
              <a:rPr lang="en-US" altLang="en-US" sz="2000" b="1" dirty="0" err="1">
                <a:solidFill>
                  <a:srgbClr val="660033"/>
                </a:solidFill>
                <a:latin typeface="Times New Roman" panose="02020603050405020304" pitchFamily="18" charset="0"/>
              </a:rPr>
              <a:t>vitalisation</a:t>
            </a: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of tissues: Devitalized tissues provide good media for bacterial growth.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8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686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176F7-E11B-4C66-9641-0EC842B1C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815"/>
            <a:ext cx="10515600" cy="3941685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ct val="50000"/>
              </a:spcBef>
              <a:buFontTx/>
              <a:buAutoNum type="arabicPeriod" startAt="4"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Desiccation of tissues: Due to prolong exposure to air causes devitalization and delays healing and shows poor reparative capacity.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 startAt="4"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Hematomas and serum collections: Provide good media for     </a:t>
            </a:r>
          </a:p>
          <a:p>
            <a:pPr marL="0" indent="0" algn="just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bacterial growth.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 startAt="6"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Improper apposition of tissues and dead space </a:t>
            </a:r>
            <a:r>
              <a:rPr lang="en-US" altLang="en-US" sz="2000" b="1" dirty="0" err="1">
                <a:solidFill>
                  <a:srgbClr val="660033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: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         If there is a wide gap between the edges , healing is delayed.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AutoNum type="arabicPeriod" startAt="7"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Inadequate blood supply 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 startAt="4"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403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E9AB5-DA28-4EAE-B861-6D7FD8035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816"/>
            <a:ext cx="10515600" cy="4712147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ct val="50000"/>
              </a:spcBef>
              <a:buFontTx/>
              <a:buAutoNum type="arabicPeriod" startAt="7"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Presence of malignant neoplastic tissue.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 startAt="7"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AutoNum type="arabicPeriod" startAt="7"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Lack of immobilization : Frequent movement of the wounded area causes rupture of newly formed granulation tissue and thereby delays healing.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 startAt="7"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AutoNum type="arabicPeriod" startAt="7"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Chemical and mechanical trauma delays wound healing.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11.        Old age : Wound healing progresses slowly in animals of advanced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73637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D27E4-AEF1-49D8-921D-F4FF64BBD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550"/>
            <a:ext cx="10515600" cy="4765413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12. Malnutrition : specially protein deficiency delays wound healing.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13. Vitamin C deficiency: necessary for formation of intercellular substance and maturation of pre-collagen of connective tissue.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2000" b="1" dirty="0">
              <a:solidFill>
                <a:srgbClr val="660033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14. Vitamin K-deficiency : It is Concerned with coagulation of blood. Deficiency of  Vitamin K predisposes to bleeding and formation of hematoma.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027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79C60-4581-456D-B7EF-EBB2FC950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550"/>
            <a:ext cx="10515600" cy="4765413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15. Deficiency of other vitamin : Vitamin A, D, Thiamin, riboflavin, pantothenic acid, etc. also 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 cause delayed healing of wound.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16. Dehydration, water-logging, oedema etc. : are the other factors that might delay the healing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      of wound.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296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E1C47-FB69-4116-9859-F68DD7F09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2167"/>
            <a:ext cx="10515600" cy="2849732"/>
          </a:xfrm>
        </p:spPr>
        <p:txBody>
          <a:bodyPr/>
          <a:lstStyle/>
          <a:p>
            <a:pPr algn="ctr"/>
            <a:r>
              <a:rPr lang="en-IN" altLang="en-US" dirty="0"/>
              <a:t>BURNS AND SCALD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6062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8E57-098C-48AA-A4F8-D70DD5D49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2369"/>
            <a:ext cx="10515600" cy="4534594"/>
          </a:xfrm>
        </p:spPr>
        <p:txBody>
          <a:bodyPr/>
          <a:lstStyle/>
          <a:p>
            <a:r>
              <a:rPr lang="en-IN" altLang="en-US" sz="2000" dirty="0"/>
              <a:t>Thermal injuries – Burns and scald</a:t>
            </a:r>
          </a:p>
          <a:p>
            <a:r>
              <a:rPr lang="en-IN" altLang="en-US" sz="2000" dirty="0"/>
              <a:t>An injury caused by hot solids, flame are burn.</a:t>
            </a:r>
          </a:p>
          <a:p>
            <a:r>
              <a:rPr lang="en-IN" altLang="en-US" sz="2000" dirty="0"/>
              <a:t>An injury caused by hot liquids or steam are scald.</a:t>
            </a:r>
          </a:p>
          <a:p>
            <a:r>
              <a:rPr lang="en-IN" altLang="en-US" sz="2000" dirty="0"/>
              <a:t>The degree of injury depends on the temperature of the object  and its duration of contact with the body.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05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790</Words>
  <Application>Microsoft Office PowerPoint</Application>
  <PresentationFormat>Widescreen</PresentationFormat>
  <Paragraphs>76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1. WOUND PART-2 2. BURN AND SCALD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BURNS AND SCALD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WOUND</dc:title>
  <dc:creator>HP</dc:creator>
  <cp:lastModifiedBy>HP</cp:lastModifiedBy>
  <cp:revision>19</cp:revision>
  <dcterms:created xsi:type="dcterms:W3CDTF">2020-12-11T07:05:42Z</dcterms:created>
  <dcterms:modified xsi:type="dcterms:W3CDTF">2020-12-11T10:23:24Z</dcterms:modified>
</cp:coreProperties>
</file>