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5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15900" y="5589240"/>
            <a:ext cx="8686800" cy="108012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Department of Veterinary  Medicine </a:t>
            </a:r>
            <a:b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Bihar Veterinary College, Patna – 800 014</a:t>
            </a:r>
            <a:b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(BASU, Patna)</a:t>
            </a:r>
          </a:p>
        </p:txBody>
      </p:sp>
      <p:sp>
        <p:nvSpPr>
          <p:cNvPr id="2052" name="TextBox 5"/>
          <p:cNvSpPr txBox="1">
            <a:spLocks noChangeArrowheads="1"/>
          </p:cNvSpPr>
          <p:nvPr/>
        </p:nvSpPr>
        <p:spPr bwMode="auto">
          <a:xfrm>
            <a:off x="685800" y="4365104"/>
            <a:ext cx="77724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Dr</a:t>
            </a:r>
            <a:r>
              <a:rPr lang="en-US" sz="24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b="1" dirty="0" err="1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Ranveer</a:t>
            </a:r>
            <a:r>
              <a:rPr lang="en-US" sz="24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 Kumar Sinha</a:t>
            </a:r>
            <a:br>
              <a:rPr lang="en-US" sz="24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400" b="1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Assistant Professor cum Junior </a:t>
            </a:r>
            <a:r>
              <a:rPr lang="en-US" sz="24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Scientist</a:t>
            </a:r>
          </a:p>
          <a:p>
            <a:pPr algn="ctr"/>
            <a:r>
              <a:rPr lang="en-US" sz="24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E-mail: ranveervet@rediffmail.com</a:t>
            </a:r>
            <a:endParaRPr lang="en-US" sz="2400" b="1" dirty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23528" y="404665"/>
            <a:ext cx="8640960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IN" dirty="0"/>
          </a:p>
          <a:p>
            <a:pPr algn="ctr"/>
            <a:r>
              <a:rPr lang="en-IN" sz="4000" dirty="0"/>
              <a:t> </a:t>
            </a:r>
            <a:r>
              <a:rPr lang="en-IN" sz="4000" b="1" dirty="0">
                <a:solidFill>
                  <a:srgbClr val="FF0000"/>
                </a:solidFill>
              </a:rPr>
              <a:t>ANIMAL </a:t>
            </a:r>
            <a:r>
              <a:rPr lang="en-IN" sz="4000" b="1" dirty="0" smtClean="0">
                <a:solidFill>
                  <a:srgbClr val="FF0000"/>
                </a:solidFill>
              </a:rPr>
              <a:t>WELFARE(CLASS-9)</a:t>
            </a:r>
            <a:endParaRPr lang="en-IN" sz="4000" b="1" dirty="0" smtClean="0">
              <a:solidFill>
                <a:srgbClr val="FF0000"/>
              </a:solidFill>
            </a:endParaRPr>
          </a:p>
          <a:p>
            <a:pPr algn="ctr"/>
            <a:r>
              <a:rPr lang="en-IN" sz="4000" b="1" dirty="0" smtClean="0">
                <a:solidFill>
                  <a:srgbClr val="FF0000"/>
                </a:solidFill>
              </a:rPr>
              <a:t>(</a:t>
            </a:r>
            <a:r>
              <a:rPr lang="en-US" sz="2800" dirty="0" smtClean="0">
                <a:solidFill>
                  <a:srgbClr val="FF0000"/>
                </a:solidFill>
              </a:rPr>
              <a:t>WELFARE OF ANIMALS DURING TRANSPORTATION</a:t>
            </a:r>
            <a:r>
              <a:rPr lang="en-IN" sz="4000" b="1" dirty="0" smtClean="0">
                <a:solidFill>
                  <a:srgbClr val="FF0000"/>
                </a:solidFill>
              </a:rPr>
              <a:t>)</a:t>
            </a:r>
            <a:endParaRPr lang="en-IN" sz="4000" b="1" dirty="0" smtClean="0">
              <a:solidFill>
                <a:srgbClr val="FF0000"/>
              </a:solidFill>
            </a:endParaRPr>
          </a:p>
          <a:p>
            <a:pPr algn="ctr"/>
            <a:r>
              <a:rPr lang="en-IN" sz="4000" b="1" dirty="0"/>
              <a:t>	</a:t>
            </a: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DISASTER PREPAREDNESS FOR LIVESTOCK </a:t>
            </a:r>
            <a:r>
              <a:rPr lang="en-US" dirty="0" smtClean="0">
                <a:solidFill>
                  <a:srgbClr val="FF0000"/>
                </a:solidFill>
              </a:rPr>
              <a:t>OWNERS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763000" cy="5029200"/>
          </a:xfrm>
        </p:spPr>
        <p:txBody>
          <a:bodyPr>
            <a:normAutofit/>
          </a:bodyPr>
          <a:lstStyle/>
          <a:p>
            <a:r>
              <a:rPr lang="en-US" dirty="0" smtClean="0"/>
              <a:t>EVACUATE LIVESTOCK WHENEVER POSSIBLE. </a:t>
            </a:r>
            <a:endParaRPr lang="en-US" dirty="0" smtClean="0"/>
          </a:p>
          <a:p>
            <a:r>
              <a:rPr lang="en-US" dirty="0" smtClean="0"/>
              <a:t>If evacuation is not possible, a decision must be made whether to move large animals to available shelter or turn them outside. </a:t>
            </a:r>
            <a:endParaRPr lang="en-US" dirty="0" smtClean="0"/>
          </a:p>
          <a:p>
            <a:r>
              <a:rPr lang="en-US" dirty="0" smtClean="0"/>
              <a:t>Your disaster plan should include a list of emergency phone numbers for local agencies that can assist you if disaster </a:t>
            </a:r>
            <a:r>
              <a:rPr lang="en-US" dirty="0" smtClean="0"/>
              <a:t>strikes including </a:t>
            </a:r>
            <a:r>
              <a:rPr lang="en-US" dirty="0" smtClean="0"/>
              <a:t>your veterinarian</a:t>
            </a:r>
            <a:r>
              <a:rPr lang="en-US" dirty="0" smtClean="0"/>
              <a:t>, </a:t>
            </a:r>
            <a:r>
              <a:rPr lang="en-US" dirty="0" smtClean="0"/>
              <a:t>local animal </a:t>
            </a:r>
            <a:r>
              <a:rPr lang="en-US" dirty="0" smtClean="0"/>
              <a:t>shelter</a:t>
            </a:r>
            <a:r>
              <a:rPr lang="en-US" dirty="0" smtClean="0"/>
              <a:t> </a:t>
            </a:r>
            <a:r>
              <a:rPr lang="en-US" dirty="0" smtClean="0"/>
              <a:t>etc.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0" y="2743200"/>
            <a:ext cx="5257800" cy="2554545"/>
          </a:xfrm>
          <a:prstGeom prst="rect">
            <a:avLst/>
          </a:prstGeom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r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8000" dirty="0" smtClean="0"/>
              <a:t>THANKS YOU !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xmlns="" val="12048210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GENERAL WELFARE OF ANIMALS DURING TRANSPORTATION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447800"/>
            <a:ext cx="8763000" cy="5257800"/>
          </a:xfrm>
        </p:spPr>
        <p:txBody>
          <a:bodyPr/>
          <a:lstStyle/>
          <a:p>
            <a:r>
              <a:rPr lang="en-US" dirty="0" smtClean="0"/>
              <a:t>Fitness of animal</a:t>
            </a:r>
          </a:p>
          <a:p>
            <a:r>
              <a:rPr lang="en-US" dirty="0" smtClean="0"/>
              <a:t>New </a:t>
            </a:r>
            <a:r>
              <a:rPr lang="en-US" dirty="0" smtClean="0"/>
              <a:t>born, diseased, </a:t>
            </a:r>
            <a:r>
              <a:rPr lang="en-US" dirty="0" smtClean="0"/>
              <a:t>blind, </a:t>
            </a:r>
            <a:r>
              <a:rPr lang="en-US" dirty="0" smtClean="0"/>
              <a:t>emaciated, lame, fatigued or having given birth during the preceding seventy two hours or likely to give birth during transport shall not be transported</a:t>
            </a:r>
            <a:r>
              <a:rPr lang="en-US" dirty="0" smtClean="0"/>
              <a:t>.</a:t>
            </a:r>
          </a:p>
          <a:p>
            <a:r>
              <a:rPr lang="en-US" dirty="0" smtClean="0"/>
              <a:t>Pregnant and very young animals shall not be mixed with other animals during transport. 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1162"/>
          </a:xfrm>
        </p:spPr>
        <p:txBody>
          <a:bodyPr>
            <a:normAutofit fontScale="90000"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WELFARE OF ANIMALS DURING TRANSPORTATION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762000"/>
            <a:ext cx="8839200" cy="59436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Different classes of animals shall be kept separately during </a:t>
            </a:r>
            <a:r>
              <a:rPr lang="en-US" dirty="0" smtClean="0"/>
              <a:t>transport.</a:t>
            </a:r>
          </a:p>
          <a:p>
            <a:r>
              <a:rPr lang="en-US" dirty="0" smtClean="0"/>
              <a:t>Diseased </a:t>
            </a:r>
            <a:r>
              <a:rPr lang="en-US" dirty="0" smtClean="0"/>
              <a:t>animals, whenever transported for treatment, shall not be mixed with other </a:t>
            </a:r>
            <a:r>
              <a:rPr lang="en-US" dirty="0" smtClean="0"/>
              <a:t>animals</a:t>
            </a:r>
          </a:p>
          <a:p>
            <a:r>
              <a:rPr lang="en-US" dirty="0" smtClean="0"/>
              <a:t>Troublesome </a:t>
            </a:r>
            <a:r>
              <a:rPr lang="en-US" dirty="0" smtClean="0"/>
              <a:t>animals shall be given </a:t>
            </a:r>
            <a:r>
              <a:rPr lang="en-US" dirty="0" smtClean="0"/>
              <a:t>tranquilizers </a:t>
            </a:r>
            <a:r>
              <a:rPr lang="en-US" dirty="0" smtClean="0"/>
              <a:t>before loading during </a:t>
            </a:r>
            <a:r>
              <a:rPr lang="en-US" dirty="0" smtClean="0"/>
              <a:t>transport</a:t>
            </a:r>
          </a:p>
          <a:p>
            <a:r>
              <a:rPr lang="en-US" dirty="0" smtClean="0"/>
              <a:t>only </a:t>
            </a:r>
            <a:r>
              <a:rPr lang="en-US" dirty="0" smtClean="0"/>
              <a:t>6 large animals in a lorry can be </a:t>
            </a:r>
            <a:r>
              <a:rPr lang="en-US" dirty="0" smtClean="0"/>
              <a:t>transported. Any </a:t>
            </a:r>
            <a:r>
              <a:rPr lang="en-US" dirty="0" smtClean="0"/>
              <a:t>violation of these laws is termed illegal.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 smtClean="0"/>
              <a:t>permissible loading in a truck is only 4 buffaloes or 40 sheep/goats, and </a:t>
            </a:r>
            <a:r>
              <a:rPr lang="en-US" dirty="0" smtClean="0"/>
              <a:t>shall </a:t>
            </a:r>
            <a:r>
              <a:rPr lang="en-US" dirty="0" smtClean="0"/>
              <a:t>not carry more than five cattle without calves or four with calves. </a:t>
            </a:r>
          </a:p>
          <a:p>
            <a:r>
              <a:rPr lang="en-US" dirty="0" smtClean="0"/>
              <a:t>In </a:t>
            </a:r>
            <a:r>
              <a:rPr lang="en-US" dirty="0" smtClean="0"/>
              <a:t>the case of trucks whose wheel base is over 142 inches shall not carry more than six cattle without calves or five with calves. </a:t>
            </a:r>
          </a:p>
          <a:p>
            <a:r>
              <a:rPr lang="en-US" dirty="0" smtClean="0"/>
              <a:t>Animals </a:t>
            </a:r>
            <a:r>
              <a:rPr lang="en-US" dirty="0" smtClean="0"/>
              <a:t>in tempo are not allowed</a:t>
            </a:r>
            <a:r>
              <a:rPr lang="en-US" dirty="0" smtClean="0"/>
              <a:t>.</a:t>
            </a:r>
          </a:p>
          <a:p>
            <a:r>
              <a:rPr lang="en-US" dirty="0" smtClean="0"/>
              <a:t>Transport of Animals, Rules, 1978.</a:t>
            </a:r>
          </a:p>
          <a:p>
            <a:r>
              <a:rPr lang="en-US" dirty="0" smtClean="0"/>
              <a:t>Transport of Animals (Amendment) Rules, 2009.</a:t>
            </a:r>
          </a:p>
          <a:p>
            <a:pPr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116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TRANSPORT OF CATTLE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838200"/>
            <a:ext cx="8686800" cy="5867400"/>
          </a:xfrm>
        </p:spPr>
        <p:txBody>
          <a:bodyPr>
            <a:normAutofit/>
          </a:bodyPr>
          <a:lstStyle/>
          <a:p>
            <a:r>
              <a:rPr lang="en-US" dirty="0" smtClean="0"/>
              <a:t>When cattle is to be transported by rail an ordinary goods wagon shall carry not more than ten adult cattle or fifteen calves on broad </a:t>
            </a:r>
            <a:r>
              <a:rPr lang="en-US" dirty="0" smtClean="0"/>
              <a:t>gauge</a:t>
            </a:r>
          </a:p>
          <a:p>
            <a:r>
              <a:rPr lang="en-US" dirty="0" smtClean="0"/>
              <a:t>N</a:t>
            </a:r>
            <a:r>
              <a:rPr lang="en-US" dirty="0" smtClean="0"/>
              <a:t>ot </a:t>
            </a:r>
            <a:r>
              <a:rPr lang="en-US" dirty="0" smtClean="0"/>
              <a:t>more than six adult cattle or ten calves on meter </a:t>
            </a:r>
            <a:r>
              <a:rPr lang="en-US" dirty="0" smtClean="0"/>
              <a:t>gauge</a:t>
            </a:r>
          </a:p>
          <a:p>
            <a:r>
              <a:rPr lang="en-US" dirty="0" smtClean="0"/>
              <a:t>N</a:t>
            </a:r>
            <a:r>
              <a:rPr lang="en-US" dirty="0" smtClean="0"/>
              <a:t>ot </a:t>
            </a:r>
            <a:r>
              <a:rPr lang="en-US" dirty="0" smtClean="0"/>
              <a:t>more than four adult cattle or six calves on narrow gauge</a:t>
            </a:r>
            <a:r>
              <a:rPr lang="en-US" dirty="0" smtClean="0"/>
              <a:t>.</a:t>
            </a:r>
          </a:p>
          <a:p>
            <a:r>
              <a:rPr lang="en-US" dirty="0" smtClean="0"/>
              <a:t> W</a:t>
            </a:r>
            <a:r>
              <a:rPr lang="en-US" dirty="0" smtClean="0"/>
              <a:t>hile </a:t>
            </a:r>
            <a:r>
              <a:rPr lang="en-US" dirty="0" smtClean="0"/>
              <a:t>transporting cattle by goods vehicle, only six cattle should be loaded.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TRANSPORT OF EQUINES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838200"/>
            <a:ext cx="8686800" cy="57912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B</a:t>
            </a:r>
            <a:r>
              <a:rPr lang="en-US" dirty="0" smtClean="0"/>
              <a:t>y </a:t>
            </a:r>
            <a:r>
              <a:rPr lang="en-US" dirty="0" smtClean="0"/>
              <a:t>rail, ordinary goods wagon </a:t>
            </a:r>
            <a:r>
              <a:rPr lang="en-US" dirty="0" smtClean="0"/>
              <a:t>shall </a:t>
            </a:r>
            <a:r>
              <a:rPr lang="en-US" dirty="0" smtClean="0"/>
              <a:t>carry not more than eight to ten horses or ten mules or ten donkeys on broad </a:t>
            </a:r>
            <a:r>
              <a:rPr lang="en-US" dirty="0" smtClean="0"/>
              <a:t>gauge</a:t>
            </a:r>
          </a:p>
          <a:p>
            <a:r>
              <a:rPr lang="en-US" dirty="0" smtClean="0"/>
              <a:t>N</a:t>
            </a:r>
            <a:r>
              <a:rPr lang="en-US" dirty="0" smtClean="0"/>
              <a:t>ot </a:t>
            </a:r>
            <a:r>
              <a:rPr lang="en-US" dirty="0" smtClean="0"/>
              <a:t>more than six horses or eight donkeys on meter- </a:t>
            </a:r>
            <a:r>
              <a:rPr lang="en-US" dirty="0" smtClean="0"/>
              <a:t>gauge.</a:t>
            </a:r>
          </a:p>
          <a:p>
            <a:r>
              <a:rPr lang="en-US" dirty="0" smtClean="0"/>
              <a:t>I</a:t>
            </a:r>
            <a:r>
              <a:rPr lang="en-US" dirty="0" smtClean="0"/>
              <a:t>f </a:t>
            </a:r>
            <a:r>
              <a:rPr lang="en-US" dirty="0" smtClean="0"/>
              <a:t>equines are to be transported by good-vehicles each vehicle should not carry more than four to six </a:t>
            </a:r>
            <a:r>
              <a:rPr lang="en-US" dirty="0" smtClean="0"/>
              <a:t>equines.</a:t>
            </a:r>
          </a:p>
          <a:p>
            <a:r>
              <a:rPr lang="en-US" dirty="0" smtClean="0"/>
              <a:t>For </a:t>
            </a:r>
            <a:r>
              <a:rPr lang="en-US" dirty="0" smtClean="0"/>
              <a:t>the transport of equines by sea, horses may normally be accommodated in single stalls and mules in pens, each pen holding four to five mules.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TRANSPORT OF SHEEP AND GOATS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838200"/>
            <a:ext cx="8763000" cy="58674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b="1" dirty="0" smtClean="0"/>
              <a:t>Broad </a:t>
            </a:r>
            <a:r>
              <a:rPr lang="en-US" b="1" dirty="0" err="1" smtClean="0"/>
              <a:t>Guage</a:t>
            </a:r>
            <a:endParaRPr lang="en-US" b="1" dirty="0" smtClean="0"/>
          </a:p>
          <a:p>
            <a:r>
              <a:rPr lang="en-US" dirty="0" smtClean="0"/>
              <a:t>If </a:t>
            </a:r>
            <a:r>
              <a:rPr lang="en-US" dirty="0" smtClean="0"/>
              <a:t>the area of </a:t>
            </a:r>
            <a:r>
              <a:rPr lang="en-US" dirty="0" smtClean="0"/>
              <a:t>wagon is </a:t>
            </a:r>
            <a:r>
              <a:rPr lang="en-US" dirty="0" smtClean="0"/>
              <a:t>less than 21.1 Square </a:t>
            </a:r>
            <a:r>
              <a:rPr lang="en-US" dirty="0" smtClean="0"/>
              <a:t>Meters </a:t>
            </a:r>
            <a:r>
              <a:rPr lang="en-US" dirty="0" smtClean="0"/>
              <a:t>number of sheep or goat allowed is </a:t>
            </a:r>
            <a:r>
              <a:rPr lang="en-US" dirty="0" smtClean="0"/>
              <a:t>70</a:t>
            </a:r>
          </a:p>
          <a:p>
            <a:pPr>
              <a:buNone/>
            </a:pPr>
            <a:r>
              <a:rPr lang="en-US" b="1" dirty="0" smtClean="0"/>
              <a:t>Meter </a:t>
            </a:r>
            <a:r>
              <a:rPr lang="en-US" b="1" dirty="0" err="1" smtClean="0"/>
              <a:t>Guage</a:t>
            </a:r>
            <a:endParaRPr lang="en-US" b="1" dirty="0" smtClean="0"/>
          </a:p>
          <a:p>
            <a:r>
              <a:rPr lang="en-US" dirty="0" smtClean="0"/>
              <a:t>If </a:t>
            </a:r>
            <a:r>
              <a:rPr lang="en-US" dirty="0" smtClean="0"/>
              <a:t>the area of </a:t>
            </a:r>
            <a:r>
              <a:rPr lang="en-US" dirty="0" smtClean="0"/>
              <a:t>wagon is </a:t>
            </a:r>
            <a:r>
              <a:rPr lang="en-US" dirty="0" smtClean="0"/>
              <a:t>21.11 square </a:t>
            </a:r>
            <a:r>
              <a:rPr lang="en-US" dirty="0" smtClean="0"/>
              <a:t>Meters </a:t>
            </a:r>
            <a:r>
              <a:rPr lang="en-US" dirty="0" smtClean="0"/>
              <a:t>and above number of sheep or goat allowed is </a:t>
            </a:r>
            <a:r>
              <a:rPr lang="en-US" dirty="0" smtClean="0"/>
              <a:t>100</a:t>
            </a:r>
          </a:p>
          <a:p>
            <a:pPr>
              <a:buNone/>
            </a:pPr>
            <a:r>
              <a:rPr lang="en-US" b="1" dirty="0" smtClean="0"/>
              <a:t>Narrow </a:t>
            </a:r>
            <a:r>
              <a:rPr lang="en-US" b="1" dirty="0" err="1" smtClean="0"/>
              <a:t>Guage</a:t>
            </a:r>
            <a:endParaRPr lang="en-US" b="1" dirty="0" smtClean="0"/>
          </a:p>
          <a:p>
            <a:r>
              <a:rPr lang="en-US" dirty="0" smtClean="0"/>
              <a:t>If </a:t>
            </a:r>
            <a:r>
              <a:rPr lang="en-US" dirty="0" smtClean="0"/>
              <a:t>the area of Wagon less than 12.5 Square </a:t>
            </a:r>
            <a:r>
              <a:rPr lang="en-US" dirty="0" smtClean="0"/>
              <a:t>Meters </a:t>
            </a:r>
            <a:r>
              <a:rPr lang="en-US" dirty="0" smtClean="0"/>
              <a:t>the number of sheep or goat allowed is </a:t>
            </a:r>
            <a:r>
              <a:rPr lang="en-US" dirty="0" smtClean="0"/>
              <a:t>50</a:t>
            </a:r>
          </a:p>
          <a:p>
            <a:r>
              <a:rPr lang="en-US" dirty="0" smtClean="0"/>
              <a:t>If </a:t>
            </a:r>
            <a:r>
              <a:rPr lang="en-US" dirty="0" smtClean="0"/>
              <a:t>the area of </a:t>
            </a:r>
            <a:r>
              <a:rPr lang="en-US" dirty="0" smtClean="0"/>
              <a:t>wagon is </a:t>
            </a:r>
            <a:r>
              <a:rPr lang="en-US" dirty="0" smtClean="0"/>
              <a:t>12.5 Square </a:t>
            </a:r>
            <a:r>
              <a:rPr lang="en-US" dirty="0" smtClean="0"/>
              <a:t>Meters </a:t>
            </a:r>
            <a:r>
              <a:rPr lang="en-US" dirty="0" smtClean="0"/>
              <a:t>and above the number of sheep or goat allowed is </a:t>
            </a:r>
            <a:r>
              <a:rPr lang="en-US" dirty="0" smtClean="0"/>
              <a:t>60</a:t>
            </a:r>
          </a:p>
          <a:p>
            <a:pPr algn="just">
              <a:buNone/>
            </a:pPr>
            <a:r>
              <a:rPr lang="en-US" dirty="0" smtClean="0"/>
              <a:t>Goods </a:t>
            </a:r>
            <a:r>
              <a:rPr lang="en-US" dirty="0" smtClean="0"/>
              <a:t>vehicle of capacity of 5 or 4.5 tons, which are generally used for transporting animals, shall not carry more than forty sheep or goats.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TRANSPORT OF POULTRY BY RAIL, ROAD AND AIR</a:t>
            </a:r>
            <a:endParaRPr lang="en-US" dirty="0">
              <a:solidFill>
                <a:srgbClr val="FF000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52400" y="1600200"/>
          <a:ext cx="8839200" cy="51054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19600"/>
                <a:gridCol w="4419600"/>
              </a:tblGrid>
              <a:tr h="72934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Kind of Poultry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Number in a standard container</a:t>
                      </a:r>
                      <a:endParaRPr lang="en-US" dirty="0"/>
                    </a:p>
                  </a:txBody>
                  <a:tcPr/>
                </a:tc>
              </a:tr>
              <a:tr h="72934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Month old chickens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24</a:t>
                      </a:r>
                      <a:endParaRPr lang="en-US" dirty="0"/>
                    </a:p>
                  </a:txBody>
                  <a:tcPr/>
                </a:tc>
              </a:tr>
              <a:tr h="72934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Three-month old chickens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</a:t>
                      </a:r>
                      <a:endParaRPr lang="en-US" dirty="0"/>
                    </a:p>
                  </a:txBody>
                  <a:tcPr/>
                </a:tc>
              </a:tr>
              <a:tr h="72934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Adult stock(excluding geese and turkeys)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 </a:t>
                      </a:r>
                      <a:endParaRPr lang="en-US" dirty="0"/>
                    </a:p>
                  </a:txBody>
                  <a:tcPr/>
                </a:tc>
              </a:tr>
              <a:tr h="72934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Geese and turkeys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 </a:t>
                      </a:r>
                      <a:r>
                        <a:rPr lang="en-US" dirty="0" err="1" smtClean="0"/>
                        <a:t>youngs</a:t>
                      </a:r>
                      <a:r>
                        <a:rPr lang="en-US" dirty="0" smtClean="0"/>
                        <a:t>, 2 </a:t>
                      </a:r>
                      <a:r>
                        <a:rPr lang="en-US" dirty="0" err="1" smtClean="0"/>
                        <a:t>growings</a:t>
                      </a:r>
                      <a:r>
                        <a:rPr lang="en-US" dirty="0" smtClean="0"/>
                        <a:t>, 1 grown up</a:t>
                      </a:r>
                      <a:endParaRPr lang="en-US" dirty="0"/>
                    </a:p>
                  </a:txBody>
                  <a:tcPr/>
                </a:tc>
              </a:tr>
              <a:tr h="72934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Chicks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80</a:t>
                      </a:r>
                      <a:endParaRPr lang="en-US" dirty="0"/>
                    </a:p>
                  </a:txBody>
                  <a:tcPr/>
                </a:tc>
              </a:tr>
              <a:tr h="729343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Poult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TRANSPORT OF PIGS BY RAIL OR ROAD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838200"/>
            <a:ext cx="8686800" cy="57912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By </a:t>
            </a:r>
            <a:r>
              <a:rPr lang="en-US" dirty="0" smtClean="0"/>
              <a:t>road, good vehicles </a:t>
            </a:r>
            <a:r>
              <a:rPr lang="en-US" dirty="0" smtClean="0"/>
              <a:t>shall </a:t>
            </a:r>
            <a:r>
              <a:rPr lang="en-US" dirty="0" smtClean="0"/>
              <a:t>not carry more than </a:t>
            </a:r>
            <a:r>
              <a:rPr lang="en-US" dirty="0" smtClean="0"/>
              <a:t>20 pigs.</a:t>
            </a:r>
          </a:p>
          <a:p>
            <a:pPr>
              <a:buNone/>
            </a:pPr>
            <a:r>
              <a:rPr lang="en-US" b="1" dirty="0" smtClean="0"/>
              <a:t>Broad Gauge</a:t>
            </a:r>
          </a:p>
          <a:p>
            <a:r>
              <a:rPr lang="en-US" dirty="0" smtClean="0"/>
              <a:t>If </a:t>
            </a:r>
            <a:r>
              <a:rPr lang="en-US" dirty="0" smtClean="0"/>
              <a:t>the area of </a:t>
            </a:r>
            <a:r>
              <a:rPr lang="en-US" dirty="0" smtClean="0"/>
              <a:t>wagon is less </a:t>
            </a:r>
            <a:r>
              <a:rPr lang="en-US" dirty="0" smtClean="0"/>
              <a:t>than 21.1 Square </a:t>
            </a:r>
            <a:r>
              <a:rPr lang="en-US" dirty="0" smtClean="0"/>
              <a:t>Meters </a:t>
            </a:r>
            <a:r>
              <a:rPr lang="en-US" dirty="0" smtClean="0"/>
              <a:t>number of pigs allowed is </a:t>
            </a:r>
            <a:r>
              <a:rPr lang="en-US" dirty="0" smtClean="0"/>
              <a:t>35</a:t>
            </a:r>
          </a:p>
          <a:p>
            <a:pPr>
              <a:buNone/>
            </a:pPr>
            <a:r>
              <a:rPr lang="en-US" b="1" dirty="0" smtClean="0"/>
              <a:t>Meter Gauge</a:t>
            </a:r>
          </a:p>
          <a:p>
            <a:r>
              <a:rPr lang="en-US" dirty="0" smtClean="0"/>
              <a:t>If </a:t>
            </a:r>
            <a:r>
              <a:rPr lang="en-US" dirty="0" smtClean="0"/>
              <a:t>the area of </a:t>
            </a:r>
            <a:r>
              <a:rPr lang="en-US" dirty="0" smtClean="0"/>
              <a:t>wagon is </a:t>
            </a:r>
            <a:r>
              <a:rPr lang="en-US" dirty="0" smtClean="0"/>
              <a:t>more than 21.1 Square </a:t>
            </a:r>
            <a:r>
              <a:rPr lang="en-US" dirty="0" smtClean="0"/>
              <a:t>Meters </a:t>
            </a:r>
            <a:r>
              <a:rPr lang="en-US" dirty="0" smtClean="0"/>
              <a:t>number of pigs allowed is </a:t>
            </a:r>
            <a:r>
              <a:rPr lang="en-US" dirty="0" smtClean="0"/>
              <a:t>50</a:t>
            </a:r>
          </a:p>
          <a:p>
            <a:pPr>
              <a:buNone/>
            </a:pPr>
            <a:r>
              <a:rPr lang="en-US" b="1" dirty="0" smtClean="0"/>
              <a:t>Narrow Gauge</a:t>
            </a:r>
          </a:p>
          <a:p>
            <a:r>
              <a:rPr lang="en-US" dirty="0" smtClean="0"/>
              <a:t>If </a:t>
            </a:r>
            <a:r>
              <a:rPr lang="en-US" dirty="0" smtClean="0"/>
              <a:t>the area of </a:t>
            </a:r>
            <a:r>
              <a:rPr lang="en-US" dirty="0" smtClean="0"/>
              <a:t>wagon is </a:t>
            </a:r>
            <a:r>
              <a:rPr lang="en-US" dirty="0" smtClean="0"/>
              <a:t>less than 12.5 Square </a:t>
            </a:r>
            <a:r>
              <a:rPr lang="en-US" dirty="0" smtClean="0"/>
              <a:t>Meter </a:t>
            </a:r>
            <a:r>
              <a:rPr lang="en-US" dirty="0" smtClean="0"/>
              <a:t>number of pigs allowed is </a:t>
            </a:r>
            <a:r>
              <a:rPr lang="en-US" dirty="0" smtClean="0"/>
              <a:t>25</a:t>
            </a:r>
          </a:p>
          <a:p>
            <a:r>
              <a:rPr lang="en-US" dirty="0" smtClean="0"/>
              <a:t>If </a:t>
            </a:r>
            <a:r>
              <a:rPr lang="en-US" dirty="0" smtClean="0"/>
              <a:t>the area of </a:t>
            </a:r>
            <a:r>
              <a:rPr lang="en-US" dirty="0" smtClean="0"/>
              <a:t>wagon is </a:t>
            </a:r>
            <a:r>
              <a:rPr lang="en-US" dirty="0" smtClean="0"/>
              <a:t>more than 12.5 Square </a:t>
            </a:r>
            <a:r>
              <a:rPr lang="en-US" dirty="0" smtClean="0"/>
              <a:t>Meter </a:t>
            </a:r>
            <a:r>
              <a:rPr lang="en-US" dirty="0" smtClean="0"/>
              <a:t>the number of pigs allowed is </a:t>
            </a:r>
            <a:r>
              <a:rPr lang="en-US" dirty="0" smtClean="0"/>
              <a:t>30</a:t>
            </a:r>
          </a:p>
          <a:p>
            <a:pPr>
              <a:buNone/>
            </a:pPr>
            <a:r>
              <a:rPr lang="en-US" b="1" dirty="0" smtClean="0"/>
              <a:t>Overloading of animals </a:t>
            </a:r>
            <a:r>
              <a:rPr lang="en-US" b="1" dirty="0" smtClean="0"/>
              <a:t> treated as  </a:t>
            </a:r>
            <a:r>
              <a:rPr lang="en-US" b="1" dirty="0" smtClean="0"/>
              <a:t>animals </a:t>
            </a:r>
            <a:r>
              <a:rPr lang="en-US" b="1" dirty="0" err="1" smtClean="0"/>
              <a:t>cruelity</a:t>
            </a:r>
            <a:r>
              <a:rPr lang="en-US" b="1" dirty="0" smtClean="0"/>
              <a:t> </a:t>
            </a:r>
            <a:r>
              <a:rPr lang="en-US" b="1" dirty="0" smtClean="0"/>
              <a:t>under Section 11 of The Prevention Of Cruelty to Animals Act,1960</a:t>
            </a:r>
            <a:r>
              <a:rPr lang="en-US" dirty="0" smtClean="0"/>
              <a:t>.  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ANIMAL WELFARE DURING NATURAL CALAMITIES AND DISASTER MANAGEMENT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47800"/>
            <a:ext cx="8686800" cy="525780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dirty="0" smtClean="0"/>
              <a:t>Safety of pets during </a:t>
            </a:r>
            <a:r>
              <a:rPr lang="en-US" dirty="0" smtClean="0"/>
              <a:t>storms</a:t>
            </a:r>
          </a:p>
          <a:p>
            <a:r>
              <a:rPr lang="en-US" dirty="0" smtClean="0"/>
              <a:t>Thunderstorms easily frighten many dogs that might dig or jump from the yard to </a:t>
            </a:r>
            <a:r>
              <a:rPr lang="en-US" dirty="0" smtClean="0"/>
              <a:t>escape</a:t>
            </a:r>
          </a:p>
          <a:p>
            <a:r>
              <a:rPr lang="en-US" dirty="0" smtClean="0"/>
              <a:t>pets are confined safely </a:t>
            </a:r>
            <a:r>
              <a:rPr lang="en-US" dirty="0" smtClean="0"/>
              <a:t>indoors.</a:t>
            </a:r>
          </a:p>
          <a:p>
            <a:r>
              <a:rPr lang="en-US" dirty="0" smtClean="0"/>
              <a:t>Turn on the TV or a radio to help drown out scary noises. Make sure pets have water, bedding and favorite toys. </a:t>
            </a:r>
            <a:endParaRPr lang="en-US" dirty="0" smtClean="0"/>
          </a:p>
          <a:p>
            <a:r>
              <a:rPr lang="en-US" dirty="0" smtClean="0"/>
              <a:t>Recommends a microchip complemented by a collar and I.D. </a:t>
            </a:r>
            <a:r>
              <a:rPr lang="en-US" dirty="0" smtClean="0"/>
              <a:t>tag</a:t>
            </a:r>
            <a:r>
              <a:rPr lang="en-US" dirty="0" smtClean="0"/>
              <a:t> </a:t>
            </a:r>
            <a:r>
              <a:rPr lang="en-US" dirty="0" smtClean="0"/>
              <a:t>for identification.</a:t>
            </a:r>
          </a:p>
          <a:p>
            <a:r>
              <a:rPr lang="en-US" dirty="0" smtClean="0"/>
              <a:t>The I.D. tag should include two telephone numbers, such as a home number and a </a:t>
            </a:r>
            <a:r>
              <a:rPr lang="en-US" dirty="0" smtClean="0"/>
              <a:t>work</a:t>
            </a:r>
          </a:p>
          <a:p>
            <a:r>
              <a:rPr lang="en-US" dirty="0" smtClean="0"/>
              <a:t>pets that suffer from storm </a:t>
            </a:r>
            <a:r>
              <a:rPr lang="en-US" dirty="0" smtClean="0"/>
              <a:t>anxiety, the </a:t>
            </a:r>
            <a:r>
              <a:rPr lang="en-US" dirty="0" smtClean="0"/>
              <a:t>symptoms can include biting, excessive chewing, hiding, pulling out own hair and shaking. </a:t>
            </a:r>
          </a:p>
          <a:p>
            <a:r>
              <a:rPr lang="en-US" dirty="0" smtClean="0"/>
              <a:t>Some breeds of dogs are more prone to chronic anxiety namely Bull dogs, German Shepherd, Dalmatians and most breeds of terriers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  <a:r>
              <a:rPr lang="en-US" dirty="0" smtClean="0"/>
              <a:t>Never </a:t>
            </a:r>
            <a:r>
              <a:rPr lang="en-US" dirty="0" smtClean="0"/>
              <a:t>leave animals tied up outside.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</TotalTime>
  <Words>870</Words>
  <Application>Microsoft Office PowerPoint</Application>
  <PresentationFormat>On-screen Show (4:3)</PresentationFormat>
  <Paragraphs>81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Department of Veterinary  Medicine  Bihar Veterinary College, Patna – 800 014 (BASU, Patna)</vt:lpstr>
      <vt:lpstr>GENERAL WELFARE OF ANIMALS DURING TRANSPORTATION</vt:lpstr>
      <vt:lpstr>WELFARE OF ANIMALS DURING TRANSPORTATION</vt:lpstr>
      <vt:lpstr>TRANSPORT OF CATTLE</vt:lpstr>
      <vt:lpstr>TRANSPORT OF EQUINES</vt:lpstr>
      <vt:lpstr>TRANSPORT OF SHEEP AND GOATS</vt:lpstr>
      <vt:lpstr>TRANSPORT OF POULTRY BY RAIL, ROAD AND AIR</vt:lpstr>
      <vt:lpstr>TRANSPORT OF PIGS BY RAIL OR ROAD</vt:lpstr>
      <vt:lpstr>ANIMAL WELFARE DURING NATURAL CALAMITIES AND DISASTER MANAGEMENT</vt:lpstr>
      <vt:lpstr>DISASTER PREPAREDNESS FOR LIVESTOCK OWNERS</vt:lpstr>
      <vt:lpstr>Slide 11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Department of Veterinary  Medicine  Bihar Veterinary College, Patna – 800 014 (BASU, Patna)</dc:title>
  <dc:creator>Ranveer kr singh</dc:creator>
  <cp:lastModifiedBy>Ranveer kr singh</cp:lastModifiedBy>
  <cp:revision>22</cp:revision>
  <dcterms:created xsi:type="dcterms:W3CDTF">2006-08-16T00:00:00Z</dcterms:created>
  <dcterms:modified xsi:type="dcterms:W3CDTF">2020-12-16T07:30:10Z</dcterms:modified>
</cp:coreProperties>
</file>