
<file path=[Content_Types].xml><?xml version="1.0" encoding="utf-8"?>
<Types xmlns="http://schemas.openxmlformats.org/package/2006/content-types">
  <Default Extension="jpeg" ContentType="image/jpeg"/>
  <Default Extension="png" ContentType="image/png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86" r:id="rId1"/>
  </p:sldMasterIdLst>
  <p:sldIdLst>
    <p:sldId id="256" r:id="rId2"/>
    <p:sldId id="257" r:id="rId3"/>
    <p:sldId id="258" r:id="rId4"/>
    <p:sldId id="259" r:id="rId5"/>
    <p:sldId id="260" r:id="rId6"/>
    <p:sldId id="261" r:id="rId7"/>
    <p:sldId id="262" r:id="rId8"/>
    <p:sldId id="263" r:id="rId9"/>
    <p:sldId id="264" r:id="rId10"/>
    <p:sldId id="265" r:id="rId11"/>
    <p:sldId id="266" r:id="rId12"/>
    <p:sldId id="267" r:id="rId13"/>
  </p:sldIdLst>
  <p:sldSz cx="12192000" cy="6858000"/>
  <p:notesSz cx="6858000" cy="9144000"/>
  <p:defaultTextStyle>
    <a:defPPr>
      <a:defRPr lang="en-US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32767"/>
    </p:ext>
    <p:ext uri="{FD5EFAAD-0ECE-453E-9831-46B23BE46B34}">
      <p15:chartTrackingRefBased xmlns:p15="http://schemas.microsoft.com/office/powerpoint/2012/main" val="1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 lastView="sldThumbnailView">
  <p:normalViewPr horzBarState="maximized">
    <p:restoredLeft sz="15987" autoAdjust="0"/>
    <p:restoredTop sz="94660"/>
  </p:normalViewPr>
  <p:slideViewPr>
    <p:cSldViewPr snapToGrid="0">
      <p:cViewPr varScale="1">
        <p:scale>
          <a:sx n="110" d="100"/>
          <a:sy n="110" d="100"/>
        </p:scale>
        <p:origin x="492" y="108"/>
      </p:cViewPr>
      <p:guideLst/>
    </p:cSldViewPr>
  </p:slideViewPr>
  <p:notesTextViewPr>
    <p:cViewPr>
      <p:scale>
        <a:sx n="1" d="1"/>
        <a:sy n="1" d="1"/>
      </p:scale>
      <p:origin x="0" y="0"/>
    </p:cViewPr>
  </p:notesTextViewPr>
  <p:gridSpacing cx="72008" cy="72008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7.xml"/><Relationship Id="rId13" Type="http://schemas.openxmlformats.org/officeDocument/2006/relationships/slide" Target="slides/slide12.xml"/><Relationship Id="rId3" Type="http://schemas.openxmlformats.org/officeDocument/2006/relationships/slide" Target="slides/slide2.xml"/><Relationship Id="rId7" Type="http://schemas.openxmlformats.org/officeDocument/2006/relationships/slide" Target="slides/slide6.xml"/><Relationship Id="rId12" Type="http://schemas.openxmlformats.org/officeDocument/2006/relationships/slide" Target="slides/slide11.xml"/><Relationship Id="rId17" Type="http://schemas.openxmlformats.org/officeDocument/2006/relationships/tableStyles" Target="tableStyles.xml"/><Relationship Id="rId2" Type="http://schemas.openxmlformats.org/officeDocument/2006/relationships/slide" Target="slides/slide1.xml"/><Relationship Id="rId16" Type="http://schemas.openxmlformats.org/officeDocument/2006/relationships/theme" Target="theme/theme1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slide" Target="slides/slide10.xml"/><Relationship Id="rId5" Type="http://schemas.openxmlformats.org/officeDocument/2006/relationships/slide" Target="slides/slide4.xml"/><Relationship Id="rId15" Type="http://schemas.openxmlformats.org/officeDocument/2006/relationships/viewProps" Target="viewProps.xml"/><Relationship Id="rId10" Type="http://schemas.openxmlformats.org/officeDocument/2006/relationships/slide" Target="slides/slide9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presProps" Target="presProps.xml"/></Relationship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Rectangle 6"/>
          <p:cNvSpPr/>
          <p:nvPr/>
        </p:nvSpPr>
        <p:spPr>
          <a:xfrm>
            <a:off x="446534" y="3085764"/>
            <a:ext cx="11298932" cy="3338149"/>
          </a:xfrm>
          <a:prstGeom prst="rect">
            <a:avLst/>
          </a:prstGeom>
          <a:solidFill>
            <a:srgbClr val="465359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</p:sp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581191" y="1020431"/>
            <a:ext cx="10993549" cy="1475013"/>
          </a:xfrm>
          <a:effectLst/>
        </p:spPr>
        <p:txBody>
          <a:bodyPr anchor="b">
            <a:normAutofit/>
          </a:bodyPr>
          <a:lstStyle>
            <a:lvl1pPr>
              <a:defRPr sz="3600">
                <a:solidFill>
                  <a:schemeClr val="tx1">
                    <a:lumMod val="75000"/>
                    <a:lumOff val="25000"/>
                  </a:schemeClr>
                </a:solidFill>
              </a:defRPr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581194" y="2495445"/>
            <a:ext cx="10993546" cy="590321"/>
          </a:xfrm>
        </p:spPr>
        <p:txBody>
          <a:bodyPr anchor="t">
            <a:normAutofit/>
          </a:bodyPr>
          <a:lstStyle>
            <a:lvl1pPr marL="0" indent="0" algn="l">
              <a:buNone/>
              <a:defRPr sz="1600" cap="all">
                <a:solidFill>
                  <a:schemeClr val="accent1"/>
                </a:solidFill>
              </a:defRPr>
            </a:lvl1pPr>
            <a:lvl2pPr marL="457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914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1371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18288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22860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2743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3200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3657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en-US"/>
              <a:t>Click to edit Master subtitle style</a:t>
            </a:r>
            <a:endParaRPr lang="en-US" dirty="0"/>
          </a:p>
        </p:txBody>
      </p:sp>
      <p:sp>
        <p:nvSpPr>
          <p:cNvPr id="8" name="Date Placeholder 7">
            <a:extLst>
              <a:ext uri="{FF2B5EF4-FFF2-40B4-BE49-F238E27FC236}">
                <a16:creationId xmlns:a16="http://schemas.microsoft.com/office/drawing/2014/main" id="{7FA0ACE7-29A8-47D3-A7D9-257B711D8023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D291B17-9318-49DB-B28B-6E5994AE9581}" type="datetime1">
              <a:rPr lang="en-US" smtClean="0"/>
              <a:t>11/26/2020</a:t>
            </a:fld>
            <a:endParaRPr lang="en-US" dirty="0"/>
          </a:p>
        </p:txBody>
      </p:sp>
      <p:sp>
        <p:nvSpPr>
          <p:cNvPr id="9" name="Footer Placeholder 8">
            <a:extLst>
              <a:ext uri="{FF2B5EF4-FFF2-40B4-BE49-F238E27FC236}">
                <a16:creationId xmlns:a16="http://schemas.microsoft.com/office/drawing/2014/main" id="{DEC604B9-52E9-4810-8359-47206518D038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10" name="Slide Number Placeholder 9">
            <a:extLst>
              <a:ext uri="{FF2B5EF4-FFF2-40B4-BE49-F238E27FC236}">
                <a16:creationId xmlns:a16="http://schemas.microsoft.com/office/drawing/2014/main" id="{5898A89F-CA25-400F-B05A-AECBF2517E4F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A98EE3D-8CD1-4C3F-BD1C-C98C9596463C}" type="slidenum">
              <a:rPr lang="en-US" smtClean="0"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822766210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581192" y="702156"/>
            <a:ext cx="11029616" cy="1188720"/>
          </a:xfrm>
        </p:spPr>
        <p:txBody>
          <a:bodyPr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581192" y="2340864"/>
            <a:ext cx="11029615" cy="3634486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8" name="Date Placeholder 7">
            <a:extLst>
              <a:ext uri="{FF2B5EF4-FFF2-40B4-BE49-F238E27FC236}">
                <a16:creationId xmlns:a16="http://schemas.microsoft.com/office/drawing/2014/main" id="{770E6237-3456-439F-802D-3BA93FC7E3E5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8DD82B9-B8EE-4375-B6FF-88FA6ABB15D9}" type="datetime1">
              <a:rPr lang="en-US" smtClean="0"/>
              <a:t>11/26/2020</a:t>
            </a:fld>
            <a:endParaRPr lang="en-US" dirty="0"/>
          </a:p>
        </p:txBody>
      </p:sp>
      <p:sp>
        <p:nvSpPr>
          <p:cNvPr id="9" name="Footer Placeholder 8">
            <a:extLst>
              <a:ext uri="{FF2B5EF4-FFF2-40B4-BE49-F238E27FC236}">
                <a16:creationId xmlns:a16="http://schemas.microsoft.com/office/drawing/2014/main" id="{1356D3B5-6063-4A89-B88F-9D3043916FF8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10" name="Slide Number Placeholder 9">
            <a:extLst>
              <a:ext uri="{FF2B5EF4-FFF2-40B4-BE49-F238E27FC236}">
                <a16:creationId xmlns:a16="http://schemas.microsoft.com/office/drawing/2014/main" id="{02B78BF7-69D3-4CE0-A631-50EFD41EEEB8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A98EE3D-8CD1-4C3F-BD1C-C98C9596463C}" type="slidenum">
              <a:rPr lang="en-US" smtClean="0"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036857967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" name="Rectangle 7"/>
          <p:cNvSpPr>
            <a:spLocks noChangeAspect="1"/>
          </p:cNvSpPr>
          <p:nvPr/>
        </p:nvSpPr>
        <p:spPr>
          <a:xfrm>
            <a:off x="447817" y="5141974"/>
            <a:ext cx="11290860" cy="1258827"/>
          </a:xfrm>
          <a:prstGeom prst="rect">
            <a:avLst/>
          </a:prstGeom>
          <a:solidFill>
            <a:srgbClr val="465359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</p:sp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581193" y="2393950"/>
            <a:ext cx="11029615" cy="2147467"/>
          </a:xfrm>
        </p:spPr>
        <p:txBody>
          <a:bodyPr anchor="b">
            <a:normAutofit/>
          </a:bodyPr>
          <a:lstStyle>
            <a:lvl1pPr algn="l">
              <a:defRPr sz="3600" b="0" cap="all">
                <a:solidFill>
                  <a:schemeClr val="tx1">
                    <a:lumMod val="75000"/>
                    <a:lumOff val="25000"/>
                  </a:schemeClr>
                </a:solidFill>
              </a:defRPr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581192" y="4541417"/>
            <a:ext cx="11029615" cy="600556"/>
          </a:xfrm>
        </p:spPr>
        <p:txBody>
          <a:bodyPr anchor="t">
            <a:normAutofit/>
          </a:bodyPr>
          <a:lstStyle>
            <a:lvl1pPr marL="0" indent="0" algn="l">
              <a:buNone/>
              <a:defRPr sz="1800" cap="all">
                <a:solidFill>
                  <a:schemeClr val="accent1"/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7" name="Date Placeholder 6">
            <a:extLst>
              <a:ext uri="{FF2B5EF4-FFF2-40B4-BE49-F238E27FC236}">
                <a16:creationId xmlns:a16="http://schemas.microsoft.com/office/drawing/2014/main" id="{61582016-5696-4A93-887F-BBB3B9002FE5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2497495-0637-405E-AE64-5CC7506D51F5}" type="datetime1">
              <a:rPr lang="en-US" smtClean="0"/>
              <a:t>11/26/2020</a:t>
            </a:fld>
            <a:endParaRPr lang="en-US" dirty="0"/>
          </a:p>
        </p:txBody>
      </p:sp>
      <p:sp>
        <p:nvSpPr>
          <p:cNvPr id="9" name="Footer Placeholder 8">
            <a:extLst>
              <a:ext uri="{FF2B5EF4-FFF2-40B4-BE49-F238E27FC236}">
                <a16:creationId xmlns:a16="http://schemas.microsoft.com/office/drawing/2014/main" id="{857CFCD5-1192-4E18-8A8F-29E153B44DA4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10" name="Slide Number Placeholder 9">
            <a:extLst>
              <a:ext uri="{FF2B5EF4-FFF2-40B4-BE49-F238E27FC236}">
                <a16:creationId xmlns:a16="http://schemas.microsoft.com/office/drawing/2014/main" id="{E39A109E-5018-4794-92B3-FD5E5BCD95E8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A98EE3D-8CD1-4C3F-BD1C-C98C9596463C}" type="slidenum">
              <a:rPr lang="en-US" smtClean="0"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4038297383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581193" y="729658"/>
            <a:ext cx="11029616" cy="988332"/>
          </a:xfrm>
        </p:spPr>
        <p:txBody>
          <a:bodyPr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581193" y="2228003"/>
            <a:ext cx="5194767" cy="3633047"/>
          </a:xfrm>
        </p:spPr>
        <p:txBody>
          <a:bodyPr>
            <a:normAutofit/>
          </a:bodyPr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6416039" y="2228003"/>
            <a:ext cx="5194769" cy="3633047"/>
          </a:xfrm>
        </p:spPr>
        <p:txBody>
          <a:bodyPr>
            <a:normAutofit/>
          </a:bodyPr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BFFD690-9426-415D-8B65-26881E07B2D4}" type="datetime1">
              <a:rPr lang="en-US" smtClean="0"/>
              <a:t>11/26/2020</a:t>
            </a:fld>
            <a:endParaRPr lang="en-US" dirty="0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A98EE3D-8CD1-4C3F-BD1C-C98C9596463C}" type="slidenum">
              <a:rPr lang="en-US" smtClean="0"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2095522684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2" name="Title 1"/>
          <p:cNvSpPr>
            <a:spLocks noGrp="1"/>
          </p:cNvSpPr>
          <p:nvPr>
            <p:ph type="title"/>
          </p:nvPr>
        </p:nvSpPr>
        <p:spPr>
          <a:xfrm>
            <a:off x="581193" y="729658"/>
            <a:ext cx="11029616" cy="988332"/>
          </a:xfrm>
        </p:spPr>
        <p:txBody>
          <a:bodyPr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581191" y="2250891"/>
            <a:ext cx="5194769" cy="557784"/>
          </a:xfrm>
        </p:spPr>
        <p:txBody>
          <a:bodyPr anchor="ctr">
            <a:noAutofit/>
          </a:bodyPr>
          <a:lstStyle>
            <a:lvl1pPr marL="0" indent="0">
              <a:buNone/>
              <a:defRPr sz="2000" b="0">
                <a:solidFill>
                  <a:schemeClr val="tx1">
                    <a:lumMod val="75000"/>
                    <a:lumOff val="25000"/>
                  </a:schemeClr>
                </a:solidFill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581194" y="2926052"/>
            <a:ext cx="5194766" cy="2934999"/>
          </a:xfrm>
        </p:spPr>
        <p:txBody>
          <a:bodyPr anchor="t">
            <a:normAutofit/>
          </a:bodyPr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6416039" y="2250892"/>
            <a:ext cx="5194770" cy="553373"/>
          </a:xfrm>
        </p:spPr>
        <p:txBody>
          <a:bodyPr anchor="ctr">
            <a:noAutofit/>
          </a:bodyPr>
          <a:lstStyle>
            <a:lvl1pPr marL="0" marR="0" indent="0" algn="l" defTabSz="457200" rtl="0" eaLnBrk="1" fontAlgn="auto" latinLnBrk="0" hangingPunct="1">
              <a:lnSpc>
                <a:spcPct val="100000"/>
              </a:lnSpc>
              <a:spcBef>
                <a:spcPct val="20000"/>
              </a:spcBef>
              <a:spcAft>
                <a:spcPts val="600"/>
              </a:spcAft>
              <a:buClr>
                <a:schemeClr val="accent1"/>
              </a:buClr>
              <a:buSzPct val="92000"/>
              <a:buFont typeface="Wingdings 2" panose="05020102010507070707" pitchFamily="18" charset="2"/>
              <a:buNone/>
              <a:tabLst/>
              <a:defRPr sz="2000" b="0">
                <a:solidFill>
                  <a:schemeClr val="tx1">
                    <a:lumMod val="75000"/>
                    <a:lumOff val="25000"/>
                  </a:schemeClr>
                </a:solidFill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marL="0" marR="0" lvl="0" indent="0" algn="l" defTabSz="457200" rtl="0" eaLnBrk="1" fontAlgn="auto" latinLnBrk="0" hangingPunct="1">
              <a:lnSpc>
                <a:spcPct val="100000"/>
              </a:lnSpc>
              <a:spcBef>
                <a:spcPct val="20000"/>
              </a:spcBef>
              <a:spcAft>
                <a:spcPts val="600"/>
              </a:spcAft>
              <a:buClr>
                <a:schemeClr val="accent1"/>
              </a:buClr>
              <a:buSzPct val="92000"/>
              <a:buFont typeface="Wingdings 2" panose="05020102010507070707" pitchFamily="18" charset="2"/>
              <a:buNone/>
              <a:tabLst/>
              <a:defRPr/>
            </a:pPr>
            <a:r>
              <a:rPr lang="en-US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6416037" y="2926052"/>
            <a:ext cx="5194771" cy="2934999"/>
          </a:xfrm>
        </p:spPr>
        <p:txBody>
          <a:bodyPr anchor="t">
            <a:normAutofit/>
          </a:bodyPr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04C4989A-474C-40DE-95B9-011C28B71673}" type="datetime1">
              <a:rPr lang="en-US" smtClean="0"/>
              <a:t>11/26/2020</a:t>
            </a:fld>
            <a:endParaRPr lang="en-US" dirty="0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A98EE3D-8CD1-4C3F-BD1C-C98C9596463C}" type="slidenum">
              <a:rPr lang="en-US" smtClean="0"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283086518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" name="Title 1"/>
          <p:cNvSpPr>
            <a:spLocks noGrp="1"/>
          </p:cNvSpPr>
          <p:nvPr>
            <p:ph type="title"/>
          </p:nvPr>
        </p:nvSpPr>
        <p:spPr>
          <a:xfrm>
            <a:off x="575894" y="729658"/>
            <a:ext cx="11029616" cy="988332"/>
          </a:xfrm>
        </p:spPr>
        <p:txBody>
          <a:bodyPr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DB4ED54-5B5E-4A04-93D3-5772E3CE3818}" type="datetime1">
              <a:rPr lang="en-US" smtClean="0"/>
              <a:t>11/26/2020</a:t>
            </a:fld>
            <a:endParaRPr lang="en-US" dirty="0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A98EE3D-8CD1-4C3F-BD1C-C98C9596463C}" type="slidenum">
              <a:rPr lang="en-US" smtClean="0"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3306400867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EDE50D6-574B-40AF-946F-D52A04ADE379}" type="datetime1">
              <a:rPr lang="en-US" smtClean="0"/>
              <a:t>11/26/2020</a:t>
            </a:fld>
            <a:endParaRPr lang="en-US" dirty="0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A98EE3D-8CD1-4C3F-BD1C-C98C9596463C}" type="slidenum">
              <a:rPr lang="en-US" smtClean="0"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4045855746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" name="Rectangle 8"/>
          <p:cNvSpPr>
            <a:spLocks noChangeAspect="1"/>
          </p:cNvSpPr>
          <p:nvPr/>
        </p:nvSpPr>
        <p:spPr>
          <a:xfrm>
            <a:off x="447817" y="601200"/>
            <a:ext cx="3682723" cy="5815475"/>
          </a:xfrm>
          <a:prstGeom prst="rect">
            <a:avLst/>
          </a:prstGeom>
          <a:solidFill>
            <a:srgbClr val="465359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</p:sp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767857" y="933450"/>
            <a:ext cx="3031852" cy="1722419"/>
          </a:xfrm>
        </p:spPr>
        <p:txBody>
          <a:bodyPr anchor="b">
            <a:normAutofit/>
          </a:bodyPr>
          <a:lstStyle>
            <a:lvl1pPr algn="l">
              <a:defRPr sz="2400" b="0">
                <a:solidFill>
                  <a:srgbClr val="FFFFFF"/>
                </a:solidFill>
              </a:defRPr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4900928" y="1179829"/>
            <a:ext cx="6650991" cy="4658216"/>
          </a:xfrm>
        </p:spPr>
        <p:txBody>
          <a:bodyPr anchor="ctr">
            <a:normAutofit/>
          </a:bodyPr>
          <a:lstStyle>
            <a:lvl1pPr>
              <a:defRPr sz="2000">
                <a:solidFill>
                  <a:schemeClr val="tx2"/>
                </a:solidFill>
              </a:defRPr>
            </a:lvl1pPr>
            <a:lvl2pPr>
              <a:defRPr sz="1800">
                <a:solidFill>
                  <a:schemeClr val="tx2"/>
                </a:solidFill>
              </a:defRPr>
            </a:lvl2pPr>
            <a:lvl3pPr>
              <a:defRPr sz="1600">
                <a:solidFill>
                  <a:schemeClr val="tx2"/>
                </a:solidFill>
              </a:defRPr>
            </a:lvl3pPr>
            <a:lvl4pPr>
              <a:defRPr sz="1400">
                <a:solidFill>
                  <a:schemeClr val="tx2"/>
                </a:solidFill>
              </a:defRPr>
            </a:lvl4pPr>
            <a:lvl5pPr>
              <a:defRPr sz="1400">
                <a:solidFill>
                  <a:schemeClr val="tx2"/>
                </a:solidFill>
              </a:defRPr>
            </a:lvl5pPr>
            <a:lvl6pPr>
              <a:defRPr sz="1400">
                <a:solidFill>
                  <a:schemeClr val="tx2"/>
                </a:solidFill>
              </a:defRPr>
            </a:lvl6pPr>
            <a:lvl7pPr>
              <a:defRPr sz="1400">
                <a:solidFill>
                  <a:schemeClr val="tx2"/>
                </a:solidFill>
              </a:defRPr>
            </a:lvl7pPr>
            <a:lvl8pPr>
              <a:defRPr sz="1400">
                <a:solidFill>
                  <a:schemeClr val="tx2"/>
                </a:solidFill>
              </a:defRPr>
            </a:lvl8pPr>
            <a:lvl9pPr>
              <a:defRPr sz="1400">
                <a:solidFill>
                  <a:schemeClr val="tx2"/>
                </a:solidFill>
              </a:defRPr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767857" y="2836654"/>
            <a:ext cx="3031852" cy="3001392"/>
          </a:xfrm>
        </p:spPr>
        <p:txBody>
          <a:bodyPr anchor="t">
            <a:normAutofit/>
          </a:bodyPr>
          <a:lstStyle>
            <a:lvl1pPr marL="0" indent="0" algn="l">
              <a:buNone/>
              <a:defRPr sz="1600">
                <a:solidFill>
                  <a:srgbClr val="FFFFFF"/>
                </a:solidFill>
              </a:defRPr>
            </a:lvl1pPr>
            <a:lvl2pPr marL="457200" indent="0">
              <a:buNone/>
              <a:defRPr sz="11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8" name="Date Placeholder 7">
            <a:extLst>
              <a:ext uri="{FF2B5EF4-FFF2-40B4-BE49-F238E27FC236}">
                <a16:creationId xmlns:a16="http://schemas.microsoft.com/office/drawing/2014/main" id="{0B919CC2-2A65-446F-B538-9E6249035445}"/>
              </a:ext>
            </a:extLst>
          </p:cNvPr>
          <p:cNvSpPr>
            <a:spLocks noGrp="1"/>
          </p:cNvSpPr>
          <p:nvPr>
            <p:ph type="dt" sz="half" idx="10"/>
          </p:nvPr>
        </p:nvSpPr>
        <p:spPr>
          <a:xfrm>
            <a:off x="7605951" y="6456916"/>
            <a:ext cx="2844799" cy="365125"/>
          </a:xfrm>
        </p:spPr>
        <p:txBody>
          <a:bodyPr/>
          <a:lstStyle/>
          <a:p>
            <a:fld id="{D82884F1-FFEA-405F-9602-3DCA865EDA4E}" type="datetime1">
              <a:rPr lang="en-US" smtClean="0"/>
              <a:t>11/26/2020</a:t>
            </a:fld>
            <a:endParaRPr lang="en-US" dirty="0"/>
          </a:p>
        </p:txBody>
      </p:sp>
      <p:sp>
        <p:nvSpPr>
          <p:cNvPr id="10" name="Footer Placeholder 9">
            <a:extLst>
              <a:ext uri="{FF2B5EF4-FFF2-40B4-BE49-F238E27FC236}">
                <a16:creationId xmlns:a16="http://schemas.microsoft.com/office/drawing/2014/main" id="{B72412AE-119E-4982-8B24-63365EFCA796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>
          <a:xfrm>
            <a:off x="581192" y="6452590"/>
            <a:ext cx="6917210" cy="365125"/>
          </a:xfrm>
        </p:spPr>
        <p:txBody>
          <a:bodyPr/>
          <a:lstStyle/>
          <a:p>
            <a:endParaRPr lang="en-US" dirty="0"/>
          </a:p>
        </p:txBody>
      </p:sp>
      <p:sp>
        <p:nvSpPr>
          <p:cNvPr id="11" name="Slide Number Placeholder 10">
            <a:extLst>
              <a:ext uri="{FF2B5EF4-FFF2-40B4-BE49-F238E27FC236}">
                <a16:creationId xmlns:a16="http://schemas.microsoft.com/office/drawing/2014/main" id="{7FC4BB19-6AD1-45CF-9F99-00B109890FAB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>
          <a:xfrm>
            <a:off x="10558300" y="6456916"/>
            <a:ext cx="1052510" cy="365125"/>
          </a:xfrm>
        </p:spPr>
        <p:txBody>
          <a:bodyPr/>
          <a:lstStyle/>
          <a:p>
            <a:fld id="{3A98EE3D-8CD1-4C3F-BD1C-C98C9596463C}" type="slidenum">
              <a:rPr lang="en-US" smtClean="0"/>
              <a:pPr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314341627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581193" y="4693389"/>
            <a:ext cx="11029616" cy="566738"/>
          </a:xfrm>
        </p:spPr>
        <p:txBody>
          <a:bodyPr anchor="b">
            <a:normAutofit/>
          </a:bodyPr>
          <a:lstStyle>
            <a:lvl1pPr algn="l">
              <a:defRPr sz="2400" b="0">
                <a:solidFill>
                  <a:schemeClr val="tx1">
                    <a:lumMod val="75000"/>
                    <a:lumOff val="25000"/>
                  </a:schemeClr>
                </a:solidFill>
              </a:defRPr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Picture Placeholder 2"/>
          <p:cNvSpPr>
            <a:spLocks noGrp="1" noChangeAspect="1"/>
          </p:cNvSpPr>
          <p:nvPr>
            <p:ph type="pic" idx="1"/>
          </p:nvPr>
        </p:nvSpPr>
        <p:spPr>
          <a:xfrm>
            <a:off x="447817" y="641350"/>
            <a:ext cx="11290859" cy="3651249"/>
          </a:xfrm>
        </p:spPr>
        <p:txBody>
          <a:bodyPr anchor="t">
            <a:normAutofit/>
          </a:bodyPr>
          <a:lstStyle>
            <a:lvl1pPr marL="0" indent="0" algn="ctr">
              <a:buNone/>
              <a:defRPr sz="1600"/>
            </a:lvl1pPr>
            <a:lvl2pPr marL="457200" indent="0">
              <a:buNone/>
              <a:defRPr sz="1600"/>
            </a:lvl2pPr>
            <a:lvl3pPr marL="914400" indent="0">
              <a:buNone/>
              <a:defRPr sz="1600"/>
            </a:lvl3pPr>
            <a:lvl4pPr marL="1371600" indent="0">
              <a:buNone/>
              <a:defRPr sz="1600"/>
            </a:lvl4pPr>
            <a:lvl5pPr marL="1828800" indent="0">
              <a:buNone/>
              <a:defRPr sz="1600"/>
            </a:lvl5pPr>
            <a:lvl6pPr marL="2286000" indent="0">
              <a:buNone/>
              <a:defRPr sz="1600"/>
            </a:lvl6pPr>
            <a:lvl7pPr marL="2743200" indent="0">
              <a:buNone/>
              <a:defRPr sz="1600"/>
            </a:lvl7pPr>
            <a:lvl8pPr marL="3200400" indent="0">
              <a:buNone/>
              <a:defRPr sz="1600"/>
            </a:lvl8pPr>
            <a:lvl9pPr marL="3657600" indent="0">
              <a:buNone/>
              <a:defRPr sz="1600"/>
            </a:lvl9pPr>
          </a:lstStyle>
          <a:p>
            <a:r>
              <a:rPr lang="en-US"/>
              <a:t>Click icon to add picture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581192" y="5260127"/>
            <a:ext cx="11029617" cy="998148"/>
          </a:xfrm>
        </p:spPr>
        <p:txBody>
          <a:bodyPr anchor="t">
            <a:normAutofit/>
          </a:bodyPr>
          <a:lstStyle>
            <a:lvl1pPr marL="0" indent="0">
              <a:buNone/>
              <a:defRPr sz="16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E18DB4A-8810-4A10-AD5C-D5E2C667F5B3}" type="datetime1">
              <a:rPr lang="en-US" smtClean="0"/>
              <a:t>11/26/2020</a:t>
            </a:fld>
            <a:endParaRPr lang="en-US" dirty="0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pPr algn="l"/>
            <a:endParaRPr lang="en-US" dirty="0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A98EE3D-8CD1-4C3F-BD1C-C98C9596463C}" type="slidenum">
              <a:rPr lang="en-US" smtClean="0"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194691138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" name="Title 1"/>
          <p:cNvSpPr>
            <a:spLocks noGrp="1"/>
          </p:cNvSpPr>
          <p:nvPr>
            <p:ph type="title"/>
          </p:nvPr>
        </p:nvSpPr>
        <p:spPr>
          <a:xfrm>
            <a:off x="581192" y="702156"/>
            <a:ext cx="11029616" cy="1013800"/>
          </a:xfrm>
        </p:spPr>
        <p:txBody>
          <a:bodyPr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 anchor="t"/>
          <a:lstStyle>
            <a:lvl1pPr algn="l">
              <a:defRPr/>
            </a:lvl1pPr>
            <a:lvl2pPr algn="l">
              <a:defRPr/>
            </a:lvl2pPr>
            <a:lvl3pPr algn="l">
              <a:defRPr/>
            </a:lvl3pPr>
            <a:lvl4pPr algn="l">
              <a:defRPr/>
            </a:lvl4pPr>
            <a:lvl5pPr algn="l">
              <a:defRPr/>
            </a:lvl5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2CED4963-E985-44C4-B8C4-FDD613B7C2F8}" type="datetime1">
              <a:rPr lang="en-US" smtClean="0"/>
              <a:t>11/26/2020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A98EE3D-8CD1-4C3F-BD1C-C98C9596463C}" type="slidenum">
              <a:rPr lang="en-US" smtClean="0"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730515716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Rectangle 6"/>
          <p:cNvSpPr>
            <a:spLocks noChangeAspect="1"/>
          </p:cNvSpPr>
          <p:nvPr/>
        </p:nvSpPr>
        <p:spPr>
          <a:xfrm>
            <a:off x="8058151" y="599725"/>
            <a:ext cx="3687316" cy="5816950"/>
          </a:xfrm>
          <a:prstGeom prst="rect">
            <a:avLst/>
          </a:prstGeom>
          <a:solidFill>
            <a:srgbClr val="465359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</p:sp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8204200" y="863600"/>
            <a:ext cx="3124200" cy="4807326"/>
          </a:xfrm>
        </p:spPr>
        <p:txBody>
          <a:bodyPr vert="eaVert" anchor="ctr"/>
          <a:lstStyle>
            <a:lvl1pPr>
              <a:defRPr>
                <a:solidFill>
                  <a:srgbClr val="FFFFFF"/>
                </a:solidFill>
              </a:defRPr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774923" y="863600"/>
            <a:ext cx="7161625" cy="4807326"/>
          </a:xfrm>
        </p:spPr>
        <p:txBody>
          <a:bodyPr vert="eaVert" anchor="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8" name="Rectangle 7">
            <a:extLst>
              <a:ext uri="{FF2B5EF4-FFF2-40B4-BE49-F238E27FC236}">
                <a16:creationId xmlns:a16="http://schemas.microsoft.com/office/drawing/2014/main" id="{F6423B97-A5D4-47B9-8861-73B3707A04CF}"/>
              </a:ext>
            </a:extLst>
          </p:cNvPr>
          <p:cNvSpPr/>
          <p:nvPr/>
        </p:nvSpPr>
        <p:spPr>
          <a:xfrm>
            <a:off x="446534" y="457200"/>
            <a:ext cx="3703320" cy="94997"/>
          </a:xfrm>
          <a:prstGeom prst="rect">
            <a:avLst/>
          </a:prstGeom>
          <a:solidFill>
            <a:srgbClr val="969FA7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</p:sp>
      <p:sp>
        <p:nvSpPr>
          <p:cNvPr id="9" name="Rectangle 8">
            <a:extLst>
              <a:ext uri="{FF2B5EF4-FFF2-40B4-BE49-F238E27FC236}">
                <a16:creationId xmlns:a16="http://schemas.microsoft.com/office/drawing/2014/main" id="{1AEC0421-37B4-4481-A10D-69FDF5EC7909}"/>
              </a:ext>
            </a:extLst>
          </p:cNvPr>
          <p:cNvSpPr/>
          <p:nvPr/>
        </p:nvSpPr>
        <p:spPr>
          <a:xfrm>
            <a:off x="8042147" y="453643"/>
            <a:ext cx="3703320" cy="98554"/>
          </a:xfrm>
          <a:prstGeom prst="rect">
            <a:avLst/>
          </a:prstGeom>
          <a:solidFill>
            <a:srgbClr val="465359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</p:sp>
      <p:sp>
        <p:nvSpPr>
          <p:cNvPr id="10" name="Rectangle 9">
            <a:extLst>
              <a:ext uri="{FF2B5EF4-FFF2-40B4-BE49-F238E27FC236}">
                <a16:creationId xmlns:a16="http://schemas.microsoft.com/office/drawing/2014/main" id="{5F7265B5-9F97-4F1E-99E9-74F7B7E62337}"/>
              </a:ext>
            </a:extLst>
          </p:cNvPr>
          <p:cNvSpPr/>
          <p:nvPr/>
        </p:nvSpPr>
        <p:spPr>
          <a:xfrm>
            <a:off x="4241830" y="457200"/>
            <a:ext cx="3703320" cy="91440"/>
          </a:xfrm>
          <a:prstGeom prst="rect">
            <a:avLst/>
          </a:prstGeom>
          <a:solidFill>
            <a:schemeClr val="accent1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</p:sp>
      <p:sp>
        <p:nvSpPr>
          <p:cNvPr id="11" name="Date Placeholder 10">
            <a:extLst>
              <a:ext uri="{FF2B5EF4-FFF2-40B4-BE49-F238E27FC236}">
                <a16:creationId xmlns:a16="http://schemas.microsoft.com/office/drawing/2014/main" id="{5C74A470-3BD3-4F33-80E5-67E6E87FCBE7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D291B17-9318-49DB-B28B-6E5994AE9581}" type="datetime1">
              <a:rPr lang="en-US" smtClean="0"/>
              <a:t>11/26/2020</a:t>
            </a:fld>
            <a:endParaRPr lang="en-US" dirty="0"/>
          </a:p>
        </p:txBody>
      </p:sp>
      <p:sp>
        <p:nvSpPr>
          <p:cNvPr id="12" name="Footer Placeholder 11">
            <a:extLst>
              <a:ext uri="{FF2B5EF4-FFF2-40B4-BE49-F238E27FC236}">
                <a16:creationId xmlns:a16="http://schemas.microsoft.com/office/drawing/2014/main" id="{9A3A30BA-DB50-4D7D-BCDE-17D20FB354DF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13" name="Slide Number Placeholder 12">
            <a:extLst>
              <a:ext uri="{FF2B5EF4-FFF2-40B4-BE49-F238E27FC236}">
                <a16:creationId xmlns:a16="http://schemas.microsoft.com/office/drawing/2014/main" id="{76FF9E58-C0B2-436B-A21C-DB45A00D6515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A98EE3D-8CD1-4C3F-BD1C-C98C9596463C}" type="slidenum">
              <a:rPr lang="en-US" smtClean="0"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2848711534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581192" y="705124"/>
            <a:ext cx="11029616" cy="1189554"/>
          </a:xfrm>
          <a:prstGeom prst="rect">
            <a:avLst/>
          </a:prstGeom>
        </p:spPr>
        <p:txBody>
          <a:bodyPr vert="horz" lIns="91440" tIns="45720" rIns="91440" bIns="45720" rtlCol="0" anchor="b">
            <a:normAutofit/>
          </a:bodyPr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581192" y="2336002"/>
            <a:ext cx="11029616" cy="3652047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7605951" y="6423914"/>
            <a:ext cx="2844799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900">
                <a:solidFill>
                  <a:schemeClr val="tx1">
                    <a:lumMod val="75000"/>
                    <a:lumOff val="25000"/>
                  </a:schemeClr>
                </a:solidFill>
              </a:defRPr>
            </a:lvl1pPr>
          </a:lstStyle>
          <a:p>
            <a:fld id="{ED291B17-9318-49DB-B28B-6E5994AE9581}" type="datetime1">
              <a:rPr lang="en-US" smtClean="0"/>
              <a:t>11/26/2020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581192" y="6423914"/>
            <a:ext cx="691721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900" cap="all">
                <a:solidFill>
                  <a:schemeClr val="tx1">
                    <a:lumMod val="75000"/>
                    <a:lumOff val="25000"/>
                  </a:schemeClr>
                </a:solidFill>
              </a:defRPr>
            </a:lvl1pPr>
          </a:lstStyle>
          <a:p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10558300" y="6423914"/>
            <a:ext cx="105251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900">
                <a:solidFill>
                  <a:schemeClr val="tx1">
                    <a:lumMod val="75000"/>
                    <a:lumOff val="25000"/>
                  </a:schemeClr>
                </a:solidFill>
              </a:defRPr>
            </a:lvl1pPr>
          </a:lstStyle>
          <a:p>
            <a:fld id="{3A98EE3D-8CD1-4C3F-BD1C-C98C9596463C}" type="slidenum">
              <a:rPr lang="en-US" smtClean="0"/>
              <a:t>‹#›</a:t>
            </a:fld>
            <a:endParaRPr lang="en-US" dirty="0"/>
          </a:p>
        </p:txBody>
      </p:sp>
      <p:sp>
        <p:nvSpPr>
          <p:cNvPr id="9" name="Rectangle 8"/>
          <p:cNvSpPr/>
          <p:nvPr/>
        </p:nvSpPr>
        <p:spPr>
          <a:xfrm>
            <a:off x="446534" y="457200"/>
            <a:ext cx="3703320" cy="94997"/>
          </a:xfrm>
          <a:prstGeom prst="rect">
            <a:avLst/>
          </a:prstGeom>
          <a:solidFill>
            <a:srgbClr val="465359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</p:sp>
      <p:sp>
        <p:nvSpPr>
          <p:cNvPr id="10" name="Rectangle 9"/>
          <p:cNvSpPr/>
          <p:nvPr/>
        </p:nvSpPr>
        <p:spPr>
          <a:xfrm>
            <a:off x="8042147" y="453643"/>
            <a:ext cx="3703320" cy="98554"/>
          </a:xfrm>
          <a:prstGeom prst="rect">
            <a:avLst/>
          </a:prstGeom>
          <a:solidFill>
            <a:srgbClr val="969FA7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</p:sp>
      <p:sp>
        <p:nvSpPr>
          <p:cNvPr id="11" name="Rectangle 10"/>
          <p:cNvSpPr/>
          <p:nvPr/>
        </p:nvSpPr>
        <p:spPr>
          <a:xfrm>
            <a:off x="4241830" y="457200"/>
            <a:ext cx="3703320" cy="91440"/>
          </a:xfrm>
          <a:prstGeom prst="rect">
            <a:avLst/>
          </a:prstGeom>
          <a:solidFill>
            <a:schemeClr val="accent1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</p:sp>
    </p:spTree>
    <p:extLst>
      <p:ext uri="{BB962C8B-B14F-4D97-AF65-F5344CB8AC3E}">
        <p14:creationId xmlns:p14="http://schemas.microsoft.com/office/powerpoint/2010/main" val="2619380417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81" r:id="rId1"/>
    <p:sldLayoutId id="2147483682" r:id="rId2"/>
    <p:sldLayoutId id="2147483683" r:id="rId3"/>
    <p:sldLayoutId id="2147483684" r:id="rId4"/>
    <p:sldLayoutId id="2147483685" r:id="rId5"/>
    <p:sldLayoutId id="2147483679" r:id="rId6"/>
    <p:sldLayoutId id="2147483675" r:id="rId7"/>
    <p:sldLayoutId id="2147483676" r:id="rId8"/>
    <p:sldLayoutId id="2147483677" r:id="rId9"/>
    <p:sldLayoutId id="2147483678" r:id="rId10"/>
    <p:sldLayoutId id="2147483680" r:id="rId11"/>
  </p:sldLayoutIdLst>
  <p:hf sldNum="0" hdr="0" ftr="0" dt="0"/>
  <p:txStyles>
    <p:titleStyle>
      <a:lvl1pPr algn="l" defTabSz="457200" rtl="0" eaLnBrk="1" latinLnBrk="0" hangingPunct="1">
        <a:lnSpc>
          <a:spcPct val="100000"/>
        </a:lnSpc>
        <a:spcBef>
          <a:spcPct val="0"/>
        </a:spcBef>
        <a:buNone/>
        <a:defRPr sz="2800" b="0" kern="1200" cap="all">
          <a:solidFill>
            <a:schemeClr val="tx1">
              <a:lumMod val="75000"/>
              <a:lumOff val="25000"/>
            </a:schemeClr>
          </a:solidFill>
          <a:latin typeface="+mj-lt"/>
          <a:ea typeface="+mj-ea"/>
          <a:cs typeface="+mj-cs"/>
        </a:defRPr>
      </a:lvl1pPr>
      <a:lvl2pPr eaLnBrk="1" hangingPunct="1">
        <a:defRPr>
          <a:solidFill>
            <a:schemeClr val="tx2"/>
          </a:solidFill>
        </a:defRPr>
      </a:lvl2pPr>
      <a:lvl3pPr eaLnBrk="1" hangingPunct="1">
        <a:defRPr>
          <a:solidFill>
            <a:schemeClr val="tx2"/>
          </a:solidFill>
        </a:defRPr>
      </a:lvl3pPr>
      <a:lvl4pPr eaLnBrk="1" hangingPunct="1">
        <a:defRPr>
          <a:solidFill>
            <a:schemeClr val="tx2"/>
          </a:solidFill>
        </a:defRPr>
      </a:lvl4pPr>
      <a:lvl5pPr eaLnBrk="1" hangingPunct="1">
        <a:defRPr>
          <a:solidFill>
            <a:schemeClr val="tx2"/>
          </a:solidFill>
        </a:defRPr>
      </a:lvl5pPr>
      <a:lvl6pPr eaLnBrk="1" hangingPunct="1">
        <a:defRPr>
          <a:solidFill>
            <a:schemeClr val="tx2"/>
          </a:solidFill>
        </a:defRPr>
      </a:lvl6pPr>
      <a:lvl7pPr eaLnBrk="1" hangingPunct="1">
        <a:defRPr>
          <a:solidFill>
            <a:schemeClr val="tx2"/>
          </a:solidFill>
        </a:defRPr>
      </a:lvl7pPr>
      <a:lvl8pPr eaLnBrk="1" hangingPunct="1">
        <a:defRPr>
          <a:solidFill>
            <a:schemeClr val="tx2"/>
          </a:solidFill>
        </a:defRPr>
      </a:lvl8pPr>
      <a:lvl9pPr eaLnBrk="1" hangingPunct="1">
        <a:defRPr>
          <a:solidFill>
            <a:schemeClr val="tx2"/>
          </a:solidFill>
        </a:defRPr>
      </a:lvl9pPr>
    </p:titleStyle>
    <p:bodyStyle>
      <a:lvl1pPr marL="306000" indent="-306000" algn="l" defTabSz="457200" rtl="0" eaLnBrk="1" latinLnBrk="0" hangingPunct="1">
        <a:lnSpc>
          <a:spcPct val="110000"/>
        </a:lnSpc>
        <a:spcBef>
          <a:spcPct val="20000"/>
        </a:spcBef>
        <a:spcAft>
          <a:spcPts val="600"/>
        </a:spcAft>
        <a:buClr>
          <a:schemeClr val="accent1"/>
        </a:buClr>
        <a:buSzPct val="92000"/>
        <a:buFont typeface="Wingdings 2" panose="05020102010507070707" pitchFamily="18" charset="2"/>
        <a:buChar char=""/>
        <a:defRPr sz="17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1pPr>
      <a:lvl2pPr marL="630000" indent="-306000" algn="l" defTabSz="457200" rtl="0" eaLnBrk="1" latinLnBrk="0" hangingPunct="1">
        <a:lnSpc>
          <a:spcPct val="110000"/>
        </a:lnSpc>
        <a:spcBef>
          <a:spcPct val="20000"/>
        </a:spcBef>
        <a:spcAft>
          <a:spcPts val="600"/>
        </a:spcAft>
        <a:buClr>
          <a:schemeClr val="accent1"/>
        </a:buClr>
        <a:buSzPct val="92000"/>
        <a:buFont typeface="Wingdings 2" panose="05020102010507070707" pitchFamily="18" charset="2"/>
        <a:buChar char=""/>
        <a:defRPr sz="14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2pPr>
      <a:lvl3pPr marL="900000" indent="-270000" algn="l" defTabSz="457200" rtl="0" eaLnBrk="1" latinLnBrk="0" hangingPunct="1">
        <a:lnSpc>
          <a:spcPct val="110000"/>
        </a:lnSpc>
        <a:spcBef>
          <a:spcPct val="20000"/>
        </a:spcBef>
        <a:spcAft>
          <a:spcPts val="600"/>
        </a:spcAft>
        <a:buClr>
          <a:schemeClr val="accent1"/>
        </a:buClr>
        <a:buSzPct val="92000"/>
        <a:buFont typeface="Wingdings 2" panose="05020102010507070707" pitchFamily="18" charset="2"/>
        <a:buChar char=""/>
        <a:defRPr sz="13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3pPr>
      <a:lvl4pPr marL="1242000" indent="-234000" algn="l" defTabSz="457200" rtl="0" eaLnBrk="1" latinLnBrk="0" hangingPunct="1">
        <a:lnSpc>
          <a:spcPct val="110000"/>
        </a:lnSpc>
        <a:spcBef>
          <a:spcPct val="20000"/>
        </a:spcBef>
        <a:spcAft>
          <a:spcPts val="600"/>
        </a:spcAft>
        <a:buClr>
          <a:schemeClr val="accent1"/>
        </a:buClr>
        <a:buSzPct val="92000"/>
        <a:buFont typeface="Wingdings 2" panose="05020102010507070707" pitchFamily="18" charset="2"/>
        <a:buChar char=""/>
        <a:defRPr sz="11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4pPr>
      <a:lvl5pPr marL="1602000" indent="-234000" algn="l" defTabSz="457200" rtl="0" eaLnBrk="1" latinLnBrk="0" hangingPunct="1">
        <a:lnSpc>
          <a:spcPct val="110000"/>
        </a:lnSpc>
        <a:spcBef>
          <a:spcPct val="20000"/>
        </a:spcBef>
        <a:spcAft>
          <a:spcPts val="600"/>
        </a:spcAft>
        <a:buClr>
          <a:schemeClr val="accent1"/>
        </a:buClr>
        <a:buSzPct val="92000"/>
        <a:buFont typeface="Wingdings 2" panose="05020102010507070707" pitchFamily="18" charset="2"/>
        <a:buChar char=""/>
        <a:defRPr sz="11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5pPr>
      <a:lvl6pPr marL="1900000" indent="-228600" algn="l" defTabSz="457200" rtl="0" eaLnBrk="1" latinLnBrk="0" hangingPunct="1">
        <a:spcBef>
          <a:spcPct val="20000"/>
        </a:spcBef>
        <a:spcAft>
          <a:spcPts val="600"/>
        </a:spcAft>
        <a:buClr>
          <a:schemeClr val="accent2"/>
        </a:buClr>
        <a:buSzPct val="92000"/>
        <a:buFont typeface="Wingdings 2" panose="05020102010507070707" pitchFamily="18" charset="2"/>
        <a:buChar char=""/>
        <a:defRPr sz="1200" kern="1200">
          <a:solidFill>
            <a:schemeClr val="tx2"/>
          </a:solidFill>
          <a:latin typeface="+mn-lt"/>
          <a:ea typeface="+mn-ea"/>
          <a:cs typeface="+mn-cs"/>
        </a:defRPr>
      </a:lvl6pPr>
      <a:lvl7pPr marL="2200000" indent="-228600" algn="l" defTabSz="457200" rtl="0" eaLnBrk="1" latinLnBrk="0" hangingPunct="1">
        <a:spcBef>
          <a:spcPct val="20000"/>
        </a:spcBef>
        <a:spcAft>
          <a:spcPts val="600"/>
        </a:spcAft>
        <a:buClr>
          <a:schemeClr val="accent2"/>
        </a:buClr>
        <a:buSzPct val="92000"/>
        <a:buFont typeface="Wingdings 2" panose="05020102010507070707" pitchFamily="18" charset="2"/>
        <a:buChar char=""/>
        <a:defRPr sz="1200" kern="1200">
          <a:solidFill>
            <a:schemeClr val="tx2"/>
          </a:solidFill>
          <a:latin typeface="+mn-lt"/>
          <a:ea typeface="+mn-ea"/>
          <a:cs typeface="+mn-cs"/>
        </a:defRPr>
      </a:lvl7pPr>
      <a:lvl8pPr marL="2500000" indent="-228600" algn="l" defTabSz="457200" rtl="0" eaLnBrk="1" latinLnBrk="0" hangingPunct="1">
        <a:spcBef>
          <a:spcPct val="20000"/>
        </a:spcBef>
        <a:spcAft>
          <a:spcPts val="600"/>
        </a:spcAft>
        <a:buClr>
          <a:schemeClr val="accent2"/>
        </a:buClr>
        <a:buSzPct val="92000"/>
        <a:buFont typeface="Wingdings 2" panose="05020102010507070707" pitchFamily="18" charset="2"/>
        <a:buChar char=""/>
        <a:defRPr sz="1200" kern="1200">
          <a:solidFill>
            <a:schemeClr val="tx2"/>
          </a:solidFill>
          <a:latin typeface="+mn-lt"/>
          <a:ea typeface="+mn-ea"/>
          <a:cs typeface="+mn-cs"/>
        </a:defRPr>
      </a:lvl8pPr>
      <a:lvl9pPr marL="2800000" indent="-228600" algn="l" defTabSz="457200" rtl="0" eaLnBrk="1" latinLnBrk="0" hangingPunct="1">
        <a:spcBef>
          <a:spcPct val="20000"/>
        </a:spcBef>
        <a:spcAft>
          <a:spcPts val="600"/>
        </a:spcAft>
        <a:buClr>
          <a:schemeClr val="accent2"/>
        </a:buClr>
        <a:buSzPct val="92000"/>
        <a:buFont typeface="Wingdings 2" panose="05020102010507070707" pitchFamily="18" charset="2"/>
        <a:buChar char=""/>
        <a:defRPr sz="1200" kern="1200">
          <a:solidFill>
            <a:schemeClr val="tx2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jpeg"/><Relationship Id="rId1" Type="http://schemas.openxmlformats.org/officeDocument/2006/relationships/slideLayout" Target="../slideLayouts/slideLayout1.xml"/></Relationships>
</file>

<file path=ppt/slides/_rels/slide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3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png"/><Relationship Id="rId1" Type="http://schemas.openxmlformats.org/officeDocument/2006/relationships/slideLayout" Target="../slideLayouts/slideLayout2.xml"/></Relationships>
</file>

<file path=ppt/slides/_rels/slide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6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png"/><Relationship Id="rId1" Type="http://schemas.openxmlformats.org/officeDocument/2006/relationships/slideLayout" Target="../slideLayouts/slideLayout2.xml"/></Relationships>
</file>

<file path=ppt/slides/_rels/slide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8.xml.rels><?xml version="1.0" encoding="UTF-8" standalone="yes"?>
<Relationships xmlns="http://schemas.openxmlformats.org/package/2006/relationships"><Relationship Id="rId2" Type="http://schemas.openxmlformats.org/officeDocument/2006/relationships/image" Target="../media/image4.png"/><Relationship Id="rId1" Type="http://schemas.openxmlformats.org/officeDocument/2006/relationships/slideLayout" Target="../slideLayouts/slideLayout2.xml"/></Relationships>
</file>

<file path=ppt/slides/_rels/slide9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0.xml.rels><?xml version="1.0" encoding="UTF-8" standalone="yes"?>
<Relationships xmlns="http://schemas.openxmlformats.org/package/2006/relationships"><Relationship Id="rId2" Type="http://schemas.openxmlformats.org/officeDocument/2006/relationships/image" Target="../media/image5.png"/><Relationship Id="rId1" Type="http://schemas.openxmlformats.org/officeDocument/2006/relationships/slideLayout" Target="../slideLayouts/slideLayout2.xml"/></Relationships>
</file>

<file path=ppt/slides/_rels/slide11.xml.rels><?xml version="1.0" encoding="UTF-8" standalone="yes"?>
<Relationships xmlns="http://schemas.openxmlformats.org/package/2006/relationships"><Relationship Id="rId2" Type="http://schemas.openxmlformats.org/officeDocument/2006/relationships/image" Target="../media/image6.png"/><Relationship Id="rId1" Type="http://schemas.openxmlformats.org/officeDocument/2006/relationships/slideLayout" Target="../slideLayouts/slideLayout2.xml"/></Relationships>
</file>

<file path=ppt/slides/_rels/slide12.xml.rels><?xml version="1.0" encoding="UTF-8" standalone="yes"?>
<Relationships xmlns="http://schemas.openxmlformats.org/package/2006/relationships"><Relationship Id="rId2" Type="http://schemas.openxmlformats.org/officeDocument/2006/relationships/image" Target="../media/image7.png"/><Relationship Id="rId1" Type="http://schemas.openxmlformats.org/officeDocument/2006/relationships/slideLayout" Target="../slideLayouts/slideLayout2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" name="Picture 3" descr="A close up of a persons face&#10;&#10;Description automatically generated">
            <a:extLst>
              <a:ext uri="{FF2B5EF4-FFF2-40B4-BE49-F238E27FC236}">
                <a16:creationId xmlns:a16="http://schemas.microsoft.com/office/drawing/2014/main" id="{AF638E7A-C7DC-4B1A-BE6C-5A6735A9B58A}"/>
              </a:ext>
            </a:extLst>
          </p:cNvPr>
          <p:cNvPicPr>
            <a:picLocks noChangeAspect="1"/>
          </p:cNvPicPr>
          <p:nvPr/>
        </p:nvPicPr>
        <p:blipFill rotWithShape="1">
          <a:blip r:embed="rId2"/>
          <a:srcRect t="4680" b="11050"/>
          <a:stretch/>
        </p:blipFill>
        <p:spPr>
          <a:xfrm>
            <a:off x="-3047" y="10"/>
            <a:ext cx="12191999" cy="6857990"/>
          </a:xfrm>
          <a:prstGeom prst="rect">
            <a:avLst/>
          </a:prstGeom>
        </p:spPr>
      </p:pic>
      <p:sp>
        <p:nvSpPr>
          <p:cNvPr id="18" name="Rectangle 17">
            <a:extLst>
              <a:ext uri="{FF2B5EF4-FFF2-40B4-BE49-F238E27FC236}">
                <a16:creationId xmlns:a16="http://schemas.microsoft.com/office/drawing/2014/main" id="{007891EC-4501-44ED-A8C8-B11B6DB767AB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0" y="2207602"/>
            <a:ext cx="12191999" cy="3162146"/>
          </a:xfrm>
          <a:prstGeom prst="rect">
            <a:avLst/>
          </a:prstGeom>
          <a:gradFill flip="none" rotWithShape="1">
            <a:gsLst>
              <a:gs pos="0">
                <a:schemeClr val="tx2">
                  <a:alpha val="0"/>
                </a:schemeClr>
              </a:gs>
              <a:gs pos="50000">
                <a:schemeClr val="tx2">
                  <a:alpha val="35000"/>
                </a:schemeClr>
              </a:gs>
              <a:gs pos="100000">
                <a:schemeClr val="tx2">
                  <a:alpha val="0"/>
                </a:schemeClr>
              </a:gs>
            </a:gsLst>
            <a:lin ang="16200000" scaled="1"/>
            <a:tileRect/>
          </a:gra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2" name="Title 1">
            <a:extLst>
              <a:ext uri="{FF2B5EF4-FFF2-40B4-BE49-F238E27FC236}">
                <a16:creationId xmlns:a16="http://schemas.microsoft.com/office/drawing/2014/main" id="{AECA2330-6BB1-490E-BF22-BF2EFF7768C2}"/>
              </a:ext>
            </a:extLst>
          </p:cNvPr>
          <p:cNvSpPr>
            <a:spLocks noGrp="1"/>
          </p:cNvSpPr>
          <p:nvPr>
            <p:ph type="ctrTitle"/>
          </p:nvPr>
        </p:nvSpPr>
        <p:spPr>
          <a:xfrm>
            <a:off x="643466" y="643467"/>
            <a:ext cx="10905059" cy="3330353"/>
          </a:xfrm>
          <a:effectLst>
            <a:outerShdw blurRad="50800" dist="38100" dir="2700000" algn="tl" rotWithShape="0">
              <a:prstClr val="black">
                <a:alpha val="40000"/>
              </a:prstClr>
            </a:outerShdw>
          </a:effectLst>
        </p:spPr>
        <p:txBody>
          <a:bodyPr>
            <a:normAutofit/>
          </a:bodyPr>
          <a:lstStyle/>
          <a:p>
            <a:pPr algn="ctr"/>
            <a:r>
              <a:rPr lang="en-IN" dirty="0">
                <a:solidFill>
                  <a:schemeClr val="bg1"/>
                </a:solidFill>
              </a:rPr>
              <a:t>biosynthetic aspects of thyroid Hormone</a:t>
            </a:r>
          </a:p>
        </p:txBody>
      </p:sp>
      <p:sp>
        <p:nvSpPr>
          <p:cNvPr id="3" name="Subtitle 2">
            <a:extLst>
              <a:ext uri="{FF2B5EF4-FFF2-40B4-BE49-F238E27FC236}">
                <a16:creationId xmlns:a16="http://schemas.microsoft.com/office/drawing/2014/main" id="{E4407710-7599-4672-AFCD-7A6E74431B03}"/>
              </a:ext>
            </a:extLst>
          </p:cNvPr>
          <p:cNvSpPr>
            <a:spLocks noGrp="1"/>
          </p:cNvSpPr>
          <p:nvPr>
            <p:ph type="subTitle" idx="1"/>
          </p:nvPr>
        </p:nvSpPr>
        <p:spPr>
          <a:xfrm>
            <a:off x="322218" y="4432048"/>
            <a:ext cx="8723904" cy="1454510"/>
          </a:xfrm>
          <a:effectLst>
            <a:outerShdw blurRad="50800" dist="38100" dir="2700000" algn="tl" rotWithShape="0">
              <a:prstClr val="black">
                <a:alpha val="40000"/>
              </a:prstClr>
            </a:outerShdw>
          </a:effectLst>
        </p:spPr>
        <p:txBody>
          <a:bodyPr>
            <a:normAutofit/>
          </a:bodyPr>
          <a:lstStyle/>
          <a:p>
            <a:pPr algn="ctr"/>
            <a:r>
              <a:rPr lang="en-IN" sz="1800" dirty="0">
                <a:solidFill>
                  <a:schemeClr val="tx1"/>
                </a:solidFill>
              </a:rPr>
              <a:t>VBC-612</a:t>
            </a:r>
          </a:p>
          <a:p>
            <a:pPr algn="ctr"/>
            <a:r>
              <a:rPr lang="en-IN" sz="1800" dirty="0">
                <a:solidFill>
                  <a:schemeClr val="tx1"/>
                </a:solidFill>
              </a:rPr>
              <a:t>Unit-1</a:t>
            </a:r>
          </a:p>
        </p:txBody>
      </p:sp>
      <p:cxnSp>
        <p:nvCxnSpPr>
          <p:cNvPr id="20" name="Straight Connector 19">
            <a:extLst>
              <a:ext uri="{FF2B5EF4-FFF2-40B4-BE49-F238E27FC236}">
                <a16:creationId xmlns:a16="http://schemas.microsoft.com/office/drawing/2014/main" id="{34E5597F-CE67-4085-9548-E6A8036DA3BB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CxnSpPr>
            <a:cxnSpLocks noGrp="1" noRot="1" noChangeAspect="1" noMove="1" noResize="1" noEditPoints="1" noAdjustHandles="1" noChangeArrowheads="1" noChangeShapeType="1"/>
          </p:cNvCxn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CxnSpPr>
        <p:spPr>
          <a:xfrm>
            <a:off x="3393881" y="4035362"/>
            <a:ext cx="5404237" cy="0"/>
          </a:xfrm>
          <a:prstGeom prst="line">
            <a:avLst/>
          </a:prstGeom>
          <a:ln>
            <a:solidFill>
              <a:schemeClr val="bg1"/>
            </a:solidFill>
          </a:ln>
          <a:effectLst>
            <a:outerShdw blurRad="50800" dist="38100" dir="2700000" algn="tl" rotWithShape="0">
              <a:prstClr val="black">
                <a:alpha val="40000"/>
              </a:prstClr>
            </a:outerShdw>
          </a:effectLst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5" name="TextBox 4">
            <a:extLst>
              <a:ext uri="{FF2B5EF4-FFF2-40B4-BE49-F238E27FC236}">
                <a16:creationId xmlns:a16="http://schemas.microsoft.com/office/drawing/2014/main" id="{B9945BAD-95B3-4A26-9E4E-67606C39B833}"/>
              </a:ext>
            </a:extLst>
          </p:cNvPr>
          <p:cNvSpPr txBox="1"/>
          <p:nvPr/>
        </p:nvSpPr>
        <p:spPr>
          <a:xfrm>
            <a:off x="10894423" y="269966"/>
            <a:ext cx="818606" cy="374468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>
              <a:spcAft>
                <a:spcPts val="600"/>
              </a:spcAft>
            </a:pPr>
            <a:r>
              <a:rPr lang="en-IN" dirty="0"/>
              <a:t>P.G.</a:t>
            </a:r>
          </a:p>
        </p:txBody>
      </p:sp>
      <p:sp>
        <p:nvSpPr>
          <p:cNvPr id="6" name="TextBox 5">
            <a:extLst>
              <a:ext uri="{FF2B5EF4-FFF2-40B4-BE49-F238E27FC236}">
                <a16:creationId xmlns:a16="http://schemas.microsoft.com/office/drawing/2014/main" id="{12A3A328-73DD-4B97-B3A0-B4FAE752965A}"/>
              </a:ext>
            </a:extLst>
          </p:cNvPr>
          <p:cNvSpPr txBox="1"/>
          <p:nvPr/>
        </p:nvSpPr>
        <p:spPr>
          <a:xfrm>
            <a:off x="10580914" y="6403368"/>
            <a:ext cx="1306286" cy="30777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>
              <a:spcAft>
                <a:spcPts val="600"/>
              </a:spcAft>
            </a:pPr>
            <a:r>
              <a:rPr lang="en-IN" sz="1400" dirty="0"/>
              <a:t>26.11.2020</a:t>
            </a:r>
          </a:p>
        </p:txBody>
      </p:sp>
    </p:spTree>
    <p:extLst>
      <p:ext uri="{BB962C8B-B14F-4D97-AF65-F5344CB8AC3E}">
        <p14:creationId xmlns:p14="http://schemas.microsoft.com/office/powerpoint/2010/main" val="581532091"/>
      </p:ext>
    </p:extLst>
  </p:cSld>
  <p:clrMapOvr>
    <a:masterClrMapping/>
  </p:clrMapOvr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58FA66D6-CC6B-4077-ABAB-D70EBD7EC72D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IN" dirty="0"/>
              <a:t>Thyroid hormone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8A552E6C-2179-4C25-BD2F-3D1A7D3F3771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US" dirty="0"/>
              <a:t>Secretion of thyroxine (T4) and triiodothyronine (T3) from the thyroid gland provides an overall “set-point” for the activity of thyroid hormonal axis</a:t>
            </a:r>
          </a:p>
          <a:p>
            <a:r>
              <a:rPr lang="en-US" dirty="0"/>
              <a:t>The hormone from adrenal cortex and gonads, influence the thyroid hormone plasma concentration by governing the cellular uptake and metabolism of thyroid hormones</a:t>
            </a:r>
          </a:p>
          <a:p>
            <a:r>
              <a:rPr lang="en-US" dirty="0"/>
              <a:t>The “</a:t>
            </a:r>
            <a:r>
              <a:rPr lang="en-US" dirty="0" err="1"/>
              <a:t>prereceptor</a:t>
            </a:r>
            <a:r>
              <a:rPr lang="en-US" dirty="0"/>
              <a:t>” processes is critical determinants of the cellular level of T3 available for binding </a:t>
            </a:r>
            <a:r>
              <a:rPr lang="en-US" dirty="0" err="1"/>
              <a:t>tonuclear</a:t>
            </a:r>
            <a:r>
              <a:rPr lang="en-US" dirty="0"/>
              <a:t> thyroid hormone receptors </a:t>
            </a:r>
          </a:p>
          <a:p>
            <a:r>
              <a:rPr lang="en-IN" dirty="0"/>
              <a:t>The metabolic fate of </a:t>
            </a:r>
            <a:r>
              <a:rPr lang="en-US" dirty="0"/>
              <a:t>thyroid hormones in peripheral tissues serves an important control mechanism of thyroid hormone action</a:t>
            </a:r>
            <a:endParaRPr lang="en-IN" dirty="0"/>
          </a:p>
        </p:txBody>
      </p:sp>
    </p:spTree>
    <p:extLst>
      <p:ext uri="{BB962C8B-B14F-4D97-AF65-F5344CB8AC3E}">
        <p14:creationId xmlns:p14="http://schemas.microsoft.com/office/powerpoint/2010/main" val="1366114499"/>
      </p:ext>
    </p:extLst>
  </p:cSld>
  <p:clrMapOvr>
    <a:masterClrMapping/>
  </p:clrMapOvr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9B748DA9-E679-4DBB-9A9E-61667D7DCAA0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>
            <a:normAutofit/>
          </a:bodyPr>
          <a:lstStyle/>
          <a:p>
            <a:pPr algn="ctr"/>
            <a:r>
              <a:rPr lang="en-US" dirty="0"/>
              <a:t>intracellular metabolic alterations of T4 in peripheral tissues</a:t>
            </a:r>
            <a:endParaRPr lang="en-IN" dirty="0"/>
          </a:p>
        </p:txBody>
      </p:sp>
      <p:pic>
        <p:nvPicPr>
          <p:cNvPr id="5" name="Picture 4">
            <a:extLst>
              <a:ext uri="{FF2B5EF4-FFF2-40B4-BE49-F238E27FC236}">
                <a16:creationId xmlns:a16="http://schemas.microsoft.com/office/drawing/2014/main" id="{9F2B7EF8-DB07-4502-8611-8F6C7DE909A8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2003671" y="2037805"/>
            <a:ext cx="8184657" cy="4740864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301830015"/>
      </p:ext>
    </p:extLst>
  </p:cSld>
  <p:clrMapOvr>
    <a:masterClrMapping/>
  </p:clrMapOvr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6F4F8FE4-DF66-4AC5-8B0F-533EBD60096E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IN"/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31402C2C-3F98-498F-A8C8-1BACE0D1238C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>
            <a:normAutofit/>
          </a:bodyPr>
          <a:lstStyle/>
          <a:p>
            <a:r>
              <a:rPr lang="en-US" dirty="0" err="1"/>
              <a:t>Triac</a:t>
            </a:r>
            <a:r>
              <a:rPr lang="en-US" dirty="0"/>
              <a:t>- an Acetic acid analogue formed by decarboxylation and deamination of T3 </a:t>
            </a:r>
          </a:p>
          <a:p>
            <a:pPr marL="0" indent="0">
              <a:buNone/>
            </a:pPr>
            <a:r>
              <a:rPr lang="en-US" dirty="0"/>
              <a:t>		Have greater intrinsic biopotency because of their increased affinity for thyroid hormone receptors</a:t>
            </a:r>
          </a:p>
          <a:p>
            <a:pPr algn="l"/>
            <a:r>
              <a:rPr lang="en-IN" b="0" i="0" u="none" strike="noStrike" baseline="0" dirty="0">
                <a:latin typeface="Sabon-Roman"/>
              </a:rPr>
              <a:t>Reverse T3 </a:t>
            </a:r>
            <a:r>
              <a:rPr lang="en-US" b="0" i="0" u="none" strike="noStrike" baseline="0" dirty="0">
                <a:latin typeface="Sabon-Roman"/>
              </a:rPr>
              <a:t>(rT3) formed by 5-deiodination of T4</a:t>
            </a:r>
          </a:p>
          <a:p>
            <a:pPr algn="l"/>
            <a:r>
              <a:rPr lang="en-US" dirty="0"/>
              <a:t>Sulfated and </a:t>
            </a:r>
            <a:r>
              <a:rPr lang="en-US" dirty="0" err="1"/>
              <a:t>glucuronidated</a:t>
            </a:r>
            <a:r>
              <a:rPr lang="en-US" dirty="0"/>
              <a:t> forms of T4 and T3 formed by conjugation of the phenolic ring hydroxyl group</a:t>
            </a:r>
          </a:p>
          <a:p>
            <a:pPr algn="l"/>
            <a:r>
              <a:rPr lang="en-US" dirty="0"/>
              <a:t>Progressive deiodination of T4, T3, and rT3 results in the formation of various </a:t>
            </a:r>
            <a:r>
              <a:rPr lang="en-US" dirty="0" err="1"/>
              <a:t>diiodinated</a:t>
            </a:r>
            <a:r>
              <a:rPr lang="en-US" dirty="0"/>
              <a:t> and </a:t>
            </a:r>
            <a:r>
              <a:rPr lang="en-US" dirty="0" err="1"/>
              <a:t>monoiodinated</a:t>
            </a:r>
            <a:r>
              <a:rPr lang="en-US" dirty="0"/>
              <a:t> </a:t>
            </a:r>
            <a:r>
              <a:rPr lang="en-US" dirty="0" err="1"/>
              <a:t>thyronines</a:t>
            </a:r>
            <a:r>
              <a:rPr lang="en-US" dirty="0"/>
              <a:t>- generally believed to have little or no </a:t>
            </a:r>
            <a:r>
              <a:rPr lang="en-US" dirty="0" err="1"/>
              <a:t>biologicactivity</a:t>
            </a:r>
            <a:endParaRPr lang="en-US" dirty="0"/>
          </a:p>
          <a:p>
            <a:pPr algn="l"/>
            <a:r>
              <a:rPr lang="en-US" dirty="0"/>
              <a:t>3,5-T2 has been demonstrated to enhance mitochondrial respiratory function, favorably impact circulating lipid levels, liver metabolism, and insulin resistance in response to a high-fat diet or LDL receptor deficiency and have a protective effect on the development of diabetic nephropathy</a:t>
            </a:r>
          </a:p>
          <a:p>
            <a:pPr algn="l"/>
            <a:endParaRPr lang="en-IN" dirty="0"/>
          </a:p>
        </p:txBody>
      </p:sp>
    </p:spTree>
    <p:extLst>
      <p:ext uri="{BB962C8B-B14F-4D97-AF65-F5344CB8AC3E}">
        <p14:creationId xmlns:p14="http://schemas.microsoft.com/office/powerpoint/2010/main" val="68567254"/>
      </p:ext>
    </p:extLst>
  </p:cSld>
  <p:clrMapOvr>
    <a:masterClrMapping/>
  </p:clrMapOvr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D977E8A8-D788-420D-B480-FA09F25C8299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IN"/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AF907CE7-9D47-45F9-B9AF-07F8AC5DC92A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US" dirty="0"/>
              <a:t>the circulating </a:t>
            </a:r>
            <a:r>
              <a:rPr lang="en-US" dirty="0" err="1"/>
              <a:t>monoiodinated</a:t>
            </a:r>
            <a:r>
              <a:rPr lang="en-US" dirty="0"/>
              <a:t> compound 3-iodothyronamine (T1AM) produces bradycardia, dramatic decreases in body temperature and metabolic rate, and improved memory</a:t>
            </a:r>
          </a:p>
          <a:p>
            <a:r>
              <a:rPr lang="en-US" dirty="0"/>
              <a:t>some of opposite effects to that expected of a classic thyroid hormone, are believed to result from nongenomic mechanisms via the G-protein–coupled trace amine–associated receptors or other high-affinity molecular targets</a:t>
            </a:r>
          </a:p>
          <a:p>
            <a:r>
              <a:rPr lang="en-US" dirty="0" err="1"/>
              <a:t>Tetrac</a:t>
            </a:r>
            <a:r>
              <a:rPr lang="en-US" dirty="0"/>
              <a:t> and </a:t>
            </a:r>
            <a:r>
              <a:rPr lang="en-US" dirty="0" err="1"/>
              <a:t>Triac</a:t>
            </a:r>
            <a:r>
              <a:rPr lang="en-US" dirty="0"/>
              <a:t> are much better substrates for glucuronidation than are T4 and T3</a:t>
            </a:r>
          </a:p>
          <a:p>
            <a:r>
              <a:rPr lang="en-US" dirty="0"/>
              <a:t>The acetic acid analogues and sulfated conjugates are also markedly better substrates for deiodination in the liver and kidney than are the native compounds</a:t>
            </a:r>
            <a:endParaRPr lang="en-IN" dirty="0"/>
          </a:p>
        </p:txBody>
      </p:sp>
    </p:spTree>
    <p:extLst>
      <p:ext uri="{BB962C8B-B14F-4D97-AF65-F5344CB8AC3E}">
        <p14:creationId xmlns:p14="http://schemas.microsoft.com/office/powerpoint/2010/main" val="192650312"/>
      </p:ext>
    </p:extLst>
  </p:cSld>
  <p:clrMapOvr>
    <a:masterClrMapping/>
  </p:clrMapOvr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 useBgFill="1">
        <p:nvSpPr>
          <p:cNvPr id="10" name="Rectangle 9">
            <a:extLst>
              <a:ext uri="{FF2B5EF4-FFF2-40B4-BE49-F238E27FC236}">
                <a16:creationId xmlns:a16="http://schemas.microsoft.com/office/drawing/2014/main" id="{F875149D-F692-45DA-8324-D5E0193D5FC4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0" y="0"/>
            <a:ext cx="12191999" cy="6858001"/>
          </a:xfrm>
          <a:prstGeom prst="rect">
            <a:avLst/>
          </a:prstGeom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2" name="Rectangle 11">
            <a:extLst>
              <a:ext uri="{FF2B5EF4-FFF2-40B4-BE49-F238E27FC236}">
                <a16:creationId xmlns:a16="http://schemas.microsoft.com/office/drawing/2014/main" id="{C0B19935-C760-4698-9DD1-973C8A428D26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446534" y="457200"/>
            <a:ext cx="3703320" cy="94997"/>
          </a:xfrm>
          <a:prstGeom prst="rect">
            <a:avLst/>
          </a:prstGeom>
          <a:solidFill>
            <a:srgbClr val="465359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</p:sp>
      <p:sp>
        <p:nvSpPr>
          <p:cNvPr id="14" name="Rectangle 13">
            <a:extLst>
              <a:ext uri="{FF2B5EF4-FFF2-40B4-BE49-F238E27FC236}">
                <a16:creationId xmlns:a16="http://schemas.microsoft.com/office/drawing/2014/main" id="{08990612-E008-4F02-AEBB-B140BE753558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4241830" y="457200"/>
            <a:ext cx="3703320" cy="91440"/>
          </a:xfrm>
          <a:prstGeom prst="rect">
            <a:avLst/>
          </a:prstGeom>
          <a:solidFill>
            <a:schemeClr val="accent1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</p:sp>
      <p:sp>
        <p:nvSpPr>
          <p:cNvPr id="16" name="Rectangle 15">
            <a:extLst>
              <a:ext uri="{FF2B5EF4-FFF2-40B4-BE49-F238E27FC236}">
                <a16:creationId xmlns:a16="http://schemas.microsoft.com/office/drawing/2014/main" id="{A310A41F-3A14-4150-B6CF-0A577DDDEAD2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8042147" y="453643"/>
            <a:ext cx="3703320" cy="98554"/>
          </a:xfrm>
          <a:prstGeom prst="rect">
            <a:avLst/>
          </a:prstGeom>
          <a:solidFill>
            <a:srgbClr val="969FA7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</p:sp>
      <p:sp>
        <p:nvSpPr>
          <p:cNvPr id="18" name="Rectangle 17">
            <a:extLst>
              <a:ext uri="{FF2B5EF4-FFF2-40B4-BE49-F238E27FC236}">
                <a16:creationId xmlns:a16="http://schemas.microsoft.com/office/drawing/2014/main" id="{7B89EEFD-93BC-4ACF-962C-E6279E72B00B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461436" y="723899"/>
            <a:ext cx="3703320" cy="5666666"/>
          </a:xfrm>
          <a:prstGeom prst="rect">
            <a:avLst/>
          </a:prstGeom>
          <a:solidFill>
            <a:srgbClr val="465359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</p:sp>
      <p:sp>
        <p:nvSpPr>
          <p:cNvPr id="2" name="Title 1">
            <a:extLst>
              <a:ext uri="{FF2B5EF4-FFF2-40B4-BE49-F238E27FC236}">
                <a16:creationId xmlns:a16="http://schemas.microsoft.com/office/drawing/2014/main" id="{4D0543E4-2B5D-49DF-B527-CEAE49C2274F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03189" y="1209184"/>
            <a:ext cx="3089189" cy="4734416"/>
          </a:xfrm>
        </p:spPr>
        <p:txBody>
          <a:bodyPr anchor="ctr">
            <a:normAutofit/>
          </a:bodyPr>
          <a:lstStyle/>
          <a:p>
            <a:r>
              <a:rPr lang="en-IN" dirty="0">
                <a:solidFill>
                  <a:srgbClr val="FFFFFF"/>
                </a:solidFill>
              </a:rPr>
              <a:t>Thyroid HORMONE kinetics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5BC16E3C-7B68-4C80-97E6-651DDA986014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4561870" y="723900"/>
            <a:ext cx="7183597" cy="3286126"/>
          </a:xfrm>
        </p:spPr>
        <p:txBody>
          <a:bodyPr>
            <a:normAutofit/>
          </a:bodyPr>
          <a:lstStyle/>
          <a:p>
            <a:r>
              <a:rPr lang="en-US" dirty="0"/>
              <a:t>Approximately 80% of the daily disposal of T4 by deiodination at either the 5’ or 5 position</a:t>
            </a:r>
          </a:p>
          <a:p>
            <a:r>
              <a:rPr lang="en-US" dirty="0"/>
              <a:t>T3 and rT3, are present primarily in the intracellular compartment</a:t>
            </a:r>
          </a:p>
          <a:p>
            <a:r>
              <a:rPr lang="en-US" dirty="0"/>
              <a:t>the form of acetic acid analogue in the urine is suggesting that deamination plays important role in thyroid hormone metabolism than is apparent from the very low circulating levels of </a:t>
            </a:r>
            <a:r>
              <a:rPr lang="en-US" dirty="0" err="1"/>
              <a:t>Tetrac</a:t>
            </a:r>
            <a:r>
              <a:rPr lang="en-US" dirty="0"/>
              <a:t> and </a:t>
            </a:r>
            <a:r>
              <a:rPr lang="en-US" dirty="0" err="1"/>
              <a:t>Triac</a:t>
            </a:r>
            <a:endParaRPr lang="en-US" dirty="0"/>
          </a:p>
          <a:p>
            <a:r>
              <a:rPr lang="en-US" dirty="0"/>
              <a:t>Consists “hidden pools” of thyroid hormone metabolites</a:t>
            </a:r>
          </a:p>
        </p:txBody>
      </p:sp>
      <p:pic>
        <p:nvPicPr>
          <p:cNvPr id="5" name="Picture 4">
            <a:extLst>
              <a:ext uri="{FF2B5EF4-FFF2-40B4-BE49-F238E27FC236}">
                <a16:creationId xmlns:a16="http://schemas.microsoft.com/office/drawing/2014/main" id="{0F17859D-957E-4895-8076-8D71023E01E7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5285580" y="4149588"/>
            <a:ext cx="5180550" cy="2460762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79234400"/>
      </p:ext>
    </p:extLst>
  </p:cSld>
  <p:clrMapOvr>
    <a:masterClrMapping/>
  </p:clrMapOvr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6690EB60-9D14-428A-9AFB-217E24452A05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IN"/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58B2C001-0952-438D-A407-51922E0BEFEA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US" dirty="0"/>
              <a:t>The high affinity of T4 for </a:t>
            </a:r>
            <a:r>
              <a:rPr lang="en-US" dirty="0" err="1"/>
              <a:t>plasmabinding</a:t>
            </a:r>
            <a:r>
              <a:rPr lang="en-US" dirty="0"/>
              <a:t> proteins, along with its greater production rate, accounts for its relatively high concentration in serum, as well as its long serum half-life</a:t>
            </a:r>
          </a:p>
          <a:p>
            <a:r>
              <a:rPr lang="en-US" dirty="0"/>
              <a:t>T3 and rT3 are present at much lower serum concentrations because of their lower production rates, greater metabolic clearance rates, and lower affinity for TBG</a:t>
            </a:r>
          </a:p>
          <a:p>
            <a:r>
              <a:rPr lang="en-US" dirty="0"/>
              <a:t>The two triiodothyronines appear to reside primarily within the intracellular compartment, and thus their volumes of distribution are significantly greater than that of T4 </a:t>
            </a:r>
          </a:p>
          <a:p>
            <a:r>
              <a:rPr lang="en-US" dirty="0"/>
              <a:t>The rate of T4 production remains remarkably constant</a:t>
            </a:r>
            <a:endParaRPr lang="en-IN" dirty="0"/>
          </a:p>
        </p:txBody>
      </p:sp>
    </p:spTree>
    <p:extLst>
      <p:ext uri="{BB962C8B-B14F-4D97-AF65-F5344CB8AC3E}">
        <p14:creationId xmlns:p14="http://schemas.microsoft.com/office/powerpoint/2010/main" val="3990425413"/>
      </p:ext>
    </p:extLst>
  </p:cSld>
  <p:clrMapOvr>
    <a:masterClrMapping/>
  </p:clrMapOvr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" name="Rectangle 9">
            <a:extLst>
              <a:ext uri="{FF2B5EF4-FFF2-40B4-BE49-F238E27FC236}">
                <a16:creationId xmlns:a16="http://schemas.microsoft.com/office/drawing/2014/main" id="{3CED7894-4F62-4A6C-8DB5-DB5BE08E9C03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0" y="0"/>
            <a:ext cx="12192000" cy="6858000"/>
          </a:xfrm>
          <a:prstGeom prst="rect">
            <a:avLst/>
          </a:prstGeom>
          <a:solidFill>
            <a:schemeClr val="bg1">
              <a:lumMod val="75000"/>
              <a:lumOff val="25000"/>
            </a:schemeClr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</p:sp>
      <p:sp>
        <p:nvSpPr>
          <p:cNvPr id="2" name="Title 1">
            <a:extLst>
              <a:ext uri="{FF2B5EF4-FFF2-40B4-BE49-F238E27FC236}">
                <a16:creationId xmlns:a16="http://schemas.microsoft.com/office/drawing/2014/main" id="{2F13BE73-FE7E-46A2-AA71-15DEFBAEFD09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609906" y="702155"/>
            <a:ext cx="3568661" cy="1269713"/>
          </a:xfrm>
        </p:spPr>
        <p:txBody>
          <a:bodyPr>
            <a:normAutofit/>
          </a:bodyPr>
          <a:lstStyle/>
          <a:p>
            <a:r>
              <a:rPr lang="en-IN" dirty="0"/>
              <a:t>Thyroid HORMONE Production</a:t>
            </a:r>
          </a:p>
        </p:txBody>
      </p:sp>
      <p:sp>
        <p:nvSpPr>
          <p:cNvPr id="12" name="Rectangle 11">
            <a:extLst>
              <a:ext uri="{FF2B5EF4-FFF2-40B4-BE49-F238E27FC236}">
                <a16:creationId xmlns:a16="http://schemas.microsoft.com/office/drawing/2014/main" id="{E536F3B4-50F6-4C52-8F76-4EB1214719DC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638620" y="457200"/>
            <a:ext cx="3511233" cy="91439"/>
          </a:xfrm>
          <a:prstGeom prst="rect">
            <a:avLst/>
          </a:prstGeom>
          <a:solidFill>
            <a:schemeClr val="accent1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E5E33D77-2C6C-4E68-9B68-CCD34ED3CA23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609906" y="2340864"/>
            <a:ext cx="3568661" cy="3634486"/>
          </a:xfrm>
        </p:spPr>
        <p:txBody>
          <a:bodyPr>
            <a:normAutofit/>
          </a:bodyPr>
          <a:lstStyle/>
          <a:p>
            <a:pPr>
              <a:lnSpc>
                <a:spcPct val="100000"/>
              </a:lnSpc>
            </a:pPr>
            <a:r>
              <a:rPr lang="en-US" dirty="0"/>
              <a:t>Three deiodinase isoforms, termed D1, D2, and D3, are present in vertebrate species</a:t>
            </a:r>
            <a:endParaRPr lang="en-US"/>
          </a:p>
          <a:p>
            <a:pPr>
              <a:lnSpc>
                <a:spcPct val="100000"/>
              </a:lnSpc>
            </a:pPr>
            <a:r>
              <a:rPr lang="en-US" dirty="0"/>
              <a:t>differ in their catalytic properties, patterns of tissue expression, and mechanisms of regulation</a:t>
            </a:r>
            <a:endParaRPr lang="en-US"/>
          </a:p>
          <a:p>
            <a:pPr>
              <a:lnSpc>
                <a:spcPct val="100000"/>
              </a:lnSpc>
            </a:pPr>
            <a:r>
              <a:rPr lang="en-US" dirty="0"/>
              <a:t>5’ deiodination reactions is considered as activating processes, </a:t>
            </a:r>
            <a:endParaRPr lang="en-US"/>
          </a:p>
          <a:p>
            <a:pPr>
              <a:lnSpc>
                <a:spcPct val="100000"/>
              </a:lnSpc>
            </a:pPr>
            <a:r>
              <a:rPr lang="en-US" dirty="0"/>
              <a:t>And 5 deiodination reactions is considered as inactivating processes</a:t>
            </a:r>
            <a:endParaRPr lang="en-IN"/>
          </a:p>
        </p:txBody>
      </p:sp>
      <p:pic>
        <p:nvPicPr>
          <p:cNvPr id="5" name="Picture 4">
            <a:extLst>
              <a:ext uri="{FF2B5EF4-FFF2-40B4-BE49-F238E27FC236}">
                <a16:creationId xmlns:a16="http://schemas.microsoft.com/office/drawing/2014/main" id="{B27A2BF3-E711-4EFB-ABD8-837627AEFF2A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4149853" y="1848574"/>
            <a:ext cx="7784971" cy="3444849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735762547"/>
      </p:ext>
    </p:extLst>
  </p:cSld>
  <p:clrMapOvr>
    <a:masterClrMapping/>
  </p:clrMapOvr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C17AC69C-5F67-42AB-A555-4C1C3580C4DC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IN"/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7FF0B34C-DA1F-4D4F-A03B-0D3C005963EF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>
            <a:normAutofit/>
          </a:bodyPr>
          <a:lstStyle/>
          <a:p>
            <a:r>
              <a:rPr lang="en-US" dirty="0"/>
              <a:t>The deiodinases all require the availability of a reduced thiol cofactor for efficient catalytic cycling</a:t>
            </a:r>
          </a:p>
          <a:p>
            <a:pPr algn="l"/>
            <a:r>
              <a:rPr lang="en-US" sz="1800" b="0" i="0" u="none" strike="noStrike" baseline="0" dirty="0">
                <a:latin typeface="Sabon-Roman"/>
              </a:rPr>
              <a:t>to displace iodine from an enzyme intermediate formed during the reaction and thus to regenerate the active deiodinase</a:t>
            </a:r>
          </a:p>
          <a:p>
            <a:pPr algn="l"/>
            <a:r>
              <a:rPr lang="en-US" dirty="0"/>
              <a:t>D1 is sometimes referred to as a “high Km” enzyme</a:t>
            </a:r>
          </a:p>
          <a:p>
            <a:pPr algn="l"/>
            <a:r>
              <a:rPr lang="en-US" dirty="0"/>
              <a:t>D2 is said to catalyze a “low Km” 5’-deiodination process</a:t>
            </a:r>
          </a:p>
          <a:p>
            <a:pPr marL="0" indent="0" algn="l">
              <a:buNone/>
            </a:pPr>
            <a:r>
              <a:rPr lang="en-IN" dirty="0"/>
              <a:t>Inhibitors</a:t>
            </a:r>
          </a:p>
          <a:p>
            <a:pPr algn="l"/>
            <a:r>
              <a:rPr lang="en-US" dirty="0"/>
              <a:t>marked sensitivity of D1 to the antithyroid drug propylthiouracil (PTU)</a:t>
            </a:r>
          </a:p>
          <a:p>
            <a:pPr algn="l"/>
            <a:r>
              <a:rPr lang="en-US" dirty="0" err="1"/>
              <a:t>thioureylene</a:t>
            </a:r>
            <a:r>
              <a:rPr lang="en-US" dirty="0"/>
              <a:t> drugs carbimazole and methimazole have no inhibitory effect on deiodination</a:t>
            </a:r>
            <a:endParaRPr lang="en-IN" dirty="0"/>
          </a:p>
        </p:txBody>
      </p:sp>
    </p:spTree>
    <p:extLst>
      <p:ext uri="{BB962C8B-B14F-4D97-AF65-F5344CB8AC3E}">
        <p14:creationId xmlns:p14="http://schemas.microsoft.com/office/powerpoint/2010/main" val="2268775183"/>
      </p:ext>
    </p:extLst>
  </p:cSld>
  <p:clrMapOvr>
    <a:masterClrMapping/>
  </p:clrMapOvr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DD05F2AF-BF30-4554-967A-2621391B8AAF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IN" dirty="0"/>
              <a:t>Deiodinase Structure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2879DC9F-E4A1-4F8C-81B5-8C0819852CD7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>
            <a:normAutofit lnSpcReduction="10000"/>
          </a:bodyPr>
          <a:lstStyle/>
          <a:p>
            <a:r>
              <a:rPr lang="en-US" dirty="0"/>
              <a:t>a molecular mass of approximately 29 to 32 </a:t>
            </a:r>
            <a:r>
              <a:rPr lang="en-US" dirty="0" err="1"/>
              <a:t>kD</a:t>
            </a:r>
            <a:endParaRPr lang="en-US" dirty="0"/>
          </a:p>
          <a:p>
            <a:r>
              <a:rPr lang="en-IN" dirty="0"/>
              <a:t>function as homodimers</a:t>
            </a:r>
          </a:p>
          <a:p>
            <a:r>
              <a:rPr lang="en-IN" dirty="0"/>
              <a:t>As integral membrane protein as they </a:t>
            </a:r>
            <a:r>
              <a:rPr lang="en-US" dirty="0"/>
              <a:t>contain a hydrophobic region near the N terminus</a:t>
            </a:r>
            <a:endParaRPr lang="en-IN" dirty="0"/>
          </a:p>
          <a:p>
            <a:r>
              <a:rPr lang="en-US" dirty="0" err="1"/>
              <a:t>selenoproteins</a:t>
            </a:r>
            <a:r>
              <a:rPr lang="en-US" dirty="0"/>
              <a:t> in that they contain the uncommon amino acid selenocysteine as the reactive residue in the catalytic cleft</a:t>
            </a:r>
          </a:p>
          <a:p>
            <a:r>
              <a:rPr lang="en-US" dirty="0"/>
              <a:t>selenocysteine ionized at physiologic pH, thus serving as a much more potent nucleophile than cysteine</a:t>
            </a:r>
          </a:p>
          <a:p>
            <a:r>
              <a:rPr lang="en-US" dirty="0"/>
              <a:t>During post translation a specific stem-loop structure in the 3’-untranslated region of the mRNA termed a selenocysteine insertion sequence directed its incorporation</a:t>
            </a:r>
          </a:p>
          <a:p>
            <a:r>
              <a:rPr lang="en-US" dirty="0"/>
              <a:t>A unique tRNA, (Sec-tRNA[Sec]), a specific RNA binding protein, and a specialized elongation factor are also required for efficient synthesis of </a:t>
            </a:r>
            <a:r>
              <a:rPr lang="en-US" dirty="0" err="1"/>
              <a:t>selenoproteins</a:t>
            </a:r>
            <a:endParaRPr lang="en-US" dirty="0"/>
          </a:p>
        </p:txBody>
      </p:sp>
      <p:pic>
        <p:nvPicPr>
          <p:cNvPr id="5" name="Picture 4">
            <a:extLst>
              <a:ext uri="{FF2B5EF4-FFF2-40B4-BE49-F238E27FC236}">
                <a16:creationId xmlns:a16="http://schemas.microsoft.com/office/drawing/2014/main" id="{A800357F-7B82-4AA4-A69A-0C1C4871EB10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6998834" y="853808"/>
            <a:ext cx="4029075" cy="2524125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051815312"/>
      </p:ext>
    </p:extLst>
  </p:cSld>
  <p:clrMapOvr>
    <a:masterClrMapping/>
  </p:clrMapOvr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" name="Picture 3">
            <a:extLst>
              <a:ext uri="{FF2B5EF4-FFF2-40B4-BE49-F238E27FC236}">
                <a16:creationId xmlns:a16="http://schemas.microsoft.com/office/drawing/2014/main" id="{8A77C5C3-EAC0-4C09-9C6A-45CEE4C9FB96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8307560" y="771525"/>
            <a:ext cx="3517628" cy="2638221"/>
          </a:xfrm>
          <a:prstGeom prst="rect">
            <a:avLst/>
          </a:prstGeom>
        </p:spPr>
      </p:pic>
      <p:sp>
        <p:nvSpPr>
          <p:cNvPr id="2" name="Title 1">
            <a:extLst>
              <a:ext uri="{FF2B5EF4-FFF2-40B4-BE49-F238E27FC236}">
                <a16:creationId xmlns:a16="http://schemas.microsoft.com/office/drawing/2014/main" id="{112915EE-7C1C-419B-87B3-7E3CCFB20B66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IN" dirty="0"/>
              <a:t>Deiodinase regulation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8A8B28C5-CA0A-4B5A-8EFC-AF9DA2FC8627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US" dirty="0"/>
              <a:t>regulated by multiple hormones, growth factors, and environmental and nutritional factors</a:t>
            </a:r>
          </a:p>
          <a:p>
            <a:r>
              <a:rPr lang="en-US" dirty="0"/>
              <a:t>alterations in thyroid status induce profound changes in enzyme activity</a:t>
            </a:r>
          </a:p>
          <a:p>
            <a:r>
              <a:rPr lang="en-US" dirty="0"/>
              <a:t>Hypothyroidism is associated with a marked decrease in D1 and D3 levels, whereas D2 activity increases several fold and Opposite changes occur in hyperthyroidism</a:t>
            </a:r>
          </a:p>
          <a:p>
            <a:pPr algn="l"/>
            <a:r>
              <a:rPr lang="en-US" dirty="0"/>
              <a:t>Hyperthyroidism results in rapid downregulation of D2 activity by ubiquitination of the D2 protein </a:t>
            </a:r>
            <a:r>
              <a:rPr lang="en-IN" sz="1800" b="0" i="0" u="none" strike="noStrike" baseline="0" dirty="0">
                <a:latin typeface="Sabon-Roman"/>
              </a:rPr>
              <a:t>D2 mRNA is Decreased and D2 mRNA is decreased</a:t>
            </a:r>
          </a:p>
          <a:p>
            <a:pPr algn="l"/>
            <a:r>
              <a:rPr lang="en-IN" dirty="0"/>
              <a:t>Catalysis-induced inactivation of D1- </a:t>
            </a:r>
            <a:r>
              <a:rPr lang="en-US" dirty="0"/>
              <a:t>the 3’-untranslated region of the human D1 mRNA has been proposed as a target for the micro-RNA MiR-224</a:t>
            </a:r>
            <a:endParaRPr lang="en-IN" dirty="0"/>
          </a:p>
        </p:txBody>
      </p:sp>
    </p:spTree>
    <p:extLst>
      <p:ext uri="{BB962C8B-B14F-4D97-AF65-F5344CB8AC3E}">
        <p14:creationId xmlns:p14="http://schemas.microsoft.com/office/powerpoint/2010/main" val="2886594498"/>
      </p:ext>
    </p:extLst>
  </p:cSld>
  <p:clrMapOvr>
    <a:masterClrMapping/>
  </p:clrMapOvr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 useBgFill="1">
        <p:nvSpPr>
          <p:cNvPr id="10" name="Rectangle 9">
            <a:extLst>
              <a:ext uri="{FF2B5EF4-FFF2-40B4-BE49-F238E27FC236}">
                <a16:creationId xmlns:a16="http://schemas.microsoft.com/office/drawing/2014/main" id="{FBB53F82-F191-4EEB-AB7B-F69E634FA3E8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0" y="0"/>
            <a:ext cx="12192000" cy="6858000"/>
          </a:xfrm>
          <a:prstGeom prst="rect">
            <a:avLst/>
          </a:prstGeom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2" name="Title 1">
            <a:extLst>
              <a:ext uri="{FF2B5EF4-FFF2-40B4-BE49-F238E27FC236}">
                <a16:creationId xmlns:a16="http://schemas.microsoft.com/office/drawing/2014/main" id="{B59B2D6E-E58A-4916-8846-250D7DD99C76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581192" y="702156"/>
            <a:ext cx="11029616" cy="1188720"/>
          </a:xfrm>
        </p:spPr>
        <p:txBody>
          <a:bodyPr>
            <a:normAutofit/>
          </a:bodyPr>
          <a:lstStyle/>
          <a:p>
            <a:endParaRPr lang="en-IN"/>
          </a:p>
        </p:txBody>
      </p:sp>
      <p:sp>
        <p:nvSpPr>
          <p:cNvPr id="12" name="Rectangle 11">
            <a:extLst>
              <a:ext uri="{FF2B5EF4-FFF2-40B4-BE49-F238E27FC236}">
                <a16:creationId xmlns:a16="http://schemas.microsoft.com/office/drawing/2014/main" id="{8616AA08-3831-473D-B61B-89484A33CF65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446534" y="457200"/>
            <a:ext cx="3703320" cy="94997"/>
          </a:xfrm>
          <a:prstGeom prst="rect">
            <a:avLst/>
          </a:prstGeom>
          <a:solidFill>
            <a:srgbClr val="465359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</p:sp>
      <p:sp>
        <p:nvSpPr>
          <p:cNvPr id="14" name="Rectangle 13">
            <a:extLst>
              <a:ext uri="{FF2B5EF4-FFF2-40B4-BE49-F238E27FC236}">
                <a16:creationId xmlns:a16="http://schemas.microsoft.com/office/drawing/2014/main" id="{8431B918-3A1C-46BA-9430-CAD97D9DA0FC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4241830" y="457200"/>
            <a:ext cx="3703320" cy="91440"/>
          </a:xfrm>
          <a:prstGeom prst="rect">
            <a:avLst/>
          </a:prstGeom>
          <a:solidFill>
            <a:schemeClr val="accent1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</p:sp>
      <p:sp>
        <p:nvSpPr>
          <p:cNvPr id="16" name="Rectangle 15">
            <a:extLst>
              <a:ext uri="{FF2B5EF4-FFF2-40B4-BE49-F238E27FC236}">
                <a16:creationId xmlns:a16="http://schemas.microsoft.com/office/drawing/2014/main" id="{8400935A-2F82-4DC4-A4E1-E12EFB8C2738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8042147" y="453643"/>
            <a:ext cx="3703320" cy="98554"/>
          </a:xfrm>
          <a:prstGeom prst="rect">
            <a:avLst/>
          </a:prstGeom>
          <a:solidFill>
            <a:srgbClr val="969FA7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</p:sp>
      <p:sp>
        <p:nvSpPr>
          <p:cNvPr id="18" name="Rectangle 17">
            <a:extLst>
              <a:ext uri="{FF2B5EF4-FFF2-40B4-BE49-F238E27FC236}">
                <a16:creationId xmlns:a16="http://schemas.microsoft.com/office/drawing/2014/main" id="{A3D5D599-1CAE-4C92-B5AE-8E51AF6D47C9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446533" y="2180496"/>
            <a:ext cx="5404639" cy="4045683"/>
          </a:xfrm>
          <a:prstGeom prst="rect">
            <a:avLst/>
          </a:prstGeom>
          <a:solidFill>
            <a:schemeClr val="bg1"/>
          </a:solidFill>
          <a:ln w="38100">
            <a:solidFill>
              <a:srgbClr val="465359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pic>
        <p:nvPicPr>
          <p:cNvPr id="5" name="Picture 4">
            <a:extLst>
              <a:ext uri="{FF2B5EF4-FFF2-40B4-BE49-F238E27FC236}">
                <a16:creationId xmlns:a16="http://schemas.microsoft.com/office/drawing/2014/main" id="{D467146F-34F3-49B5-A42E-24F0E0A79727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780698" y="2967077"/>
            <a:ext cx="4748741" cy="2469345"/>
          </a:xfrm>
          <a:prstGeom prst="rect">
            <a:avLst/>
          </a:prstGeom>
        </p:spPr>
      </p:pic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38AEB1EC-927C-453A-9060-C9FEEFF0D98A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6335805" y="2180496"/>
            <a:ext cx="5275001" cy="4045683"/>
          </a:xfrm>
        </p:spPr>
        <p:txBody>
          <a:bodyPr>
            <a:normAutofit/>
          </a:bodyPr>
          <a:lstStyle/>
          <a:p>
            <a:r>
              <a:rPr lang="en-IN" dirty="0"/>
              <a:t>TSH and </a:t>
            </a:r>
            <a:r>
              <a:rPr lang="en-US" dirty="0"/>
              <a:t>thyroid-stimulating immunoglobulins stimulate both D1 and D2 activity</a:t>
            </a:r>
          </a:p>
          <a:p>
            <a:r>
              <a:rPr lang="en-US" dirty="0"/>
              <a:t>in brown adipose tissue, where cold exposure, bile acids, or intracerebroventricular administration of leptin markedly stimulate D2 activity</a:t>
            </a:r>
          </a:p>
          <a:p>
            <a:r>
              <a:rPr lang="en-US" dirty="0"/>
              <a:t>in the liver, where nutritional deprivation, diabetes, tumor necrosis factor, and other cytokines decrease D1 activity</a:t>
            </a:r>
            <a:endParaRPr lang="en-IN" dirty="0"/>
          </a:p>
        </p:txBody>
      </p:sp>
    </p:spTree>
    <p:extLst>
      <p:ext uri="{BB962C8B-B14F-4D97-AF65-F5344CB8AC3E}">
        <p14:creationId xmlns:p14="http://schemas.microsoft.com/office/powerpoint/2010/main" val="1393108014"/>
      </p:ext>
    </p:extLst>
  </p:cSld>
  <p:clrMapOvr>
    <a:masterClrMapping/>
  </p:clrMapOvr>
</p:sld>
</file>

<file path=ppt/theme/theme1.xml><?xml version="1.0" encoding="utf-8"?>
<a:theme xmlns:a="http://schemas.openxmlformats.org/drawingml/2006/main" name="DividendVTI">
  <a:themeElements>
    <a:clrScheme name="AnalogousFromLightSeedRightStep">
      <a:dk1>
        <a:srgbClr val="000000"/>
      </a:dk1>
      <a:lt1>
        <a:srgbClr val="FFFFFF"/>
      </a:lt1>
      <a:dk2>
        <a:srgbClr val="2C2441"/>
      </a:dk2>
      <a:lt2>
        <a:srgbClr val="E8E2E4"/>
      </a:lt2>
      <a:accent1>
        <a:srgbClr val="81AA9A"/>
      </a:accent1>
      <a:accent2>
        <a:srgbClr val="74A9AA"/>
      </a:accent2>
      <a:accent3>
        <a:srgbClr val="86A5BE"/>
      </a:accent3>
      <a:accent4>
        <a:srgbClr val="7F87BA"/>
      </a:accent4>
      <a:accent5>
        <a:srgbClr val="A396C6"/>
      </a:accent5>
      <a:accent6>
        <a:srgbClr val="A87FBA"/>
      </a:accent6>
      <a:hlink>
        <a:srgbClr val="AE6984"/>
      </a:hlink>
      <a:folHlink>
        <a:srgbClr val="7F7F7F"/>
      </a:folHlink>
    </a:clrScheme>
    <a:fontScheme name="Dividend">
      <a:majorFont>
        <a:latin typeface="Franklin Gothic Demi" panose="020B0502020104020203"/>
        <a:ea typeface=""/>
        <a:cs typeface=""/>
        <a:font script="Grek" typeface="Corbel"/>
        <a:font script="Cyrl" typeface="Corbel"/>
        <a:font script="Jpan" typeface="HGｺﾞｼｯｸE"/>
        <a:font script="Hang" typeface="휴먼매직체"/>
        <a:font script="Hans" typeface="华文中宋"/>
        <a:font script="Hant" typeface="微軟正黑體"/>
        <a:font script="Arab" typeface="Majalla UI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ahoma"/>
        <a:font script="Uigh" typeface="Microsoft Uighur"/>
        <a:font script="Geor" typeface="Sylfaen"/>
      </a:majorFont>
      <a:minorFont>
        <a:latin typeface="Franklin Gothic Book" panose="020B0502020104020203"/>
        <a:ea typeface=""/>
        <a:cs typeface=""/>
        <a:font script="Grek" typeface="Corbel"/>
        <a:font script="Cyrl" typeface="Corbel"/>
        <a:font script="Jpan" typeface="HGｺﾞｼｯｸE"/>
        <a:font script="Hang" typeface="휴먼매직체"/>
        <a:font script="Hans" typeface="华文中宋"/>
        <a:font script="Hant" typeface="微軟正黑體"/>
        <a:font script="Arab" typeface="Majalla UI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ahoma"/>
        <a:font script="Uigh" typeface="Microsoft Uighur"/>
        <a:font script="Geor" typeface="Sylfaen"/>
      </a:minorFont>
    </a:fontScheme>
    <a:fmtScheme name="Dividend">
      <a:fillStyleLst>
        <a:solidFill>
          <a:schemeClr val="phClr"/>
        </a:solidFill>
        <a:gradFill rotWithShape="1">
          <a:gsLst>
            <a:gs pos="0">
              <a:schemeClr val="phClr">
                <a:tint val="68000"/>
                <a:alpha val="90000"/>
                <a:lumMod val="100000"/>
              </a:schemeClr>
            </a:gs>
            <a:gs pos="100000">
              <a:schemeClr val="phClr">
                <a:tint val="90000"/>
                <a:lumMod val="95000"/>
              </a:schemeClr>
            </a:gs>
          </a:gsLst>
          <a:lin ang="5400000" scaled="1"/>
        </a:gradFill>
        <a:gradFill rotWithShape="1">
          <a:gsLst>
            <a:gs pos="0">
              <a:schemeClr val="phClr">
                <a:tint val="98000"/>
                <a:lumMod val="110000"/>
              </a:schemeClr>
            </a:gs>
            <a:gs pos="84000">
              <a:schemeClr val="phClr">
                <a:shade val="90000"/>
                <a:lumMod val="88000"/>
              </a:schemeClr>
            </a:gs>
          </a:gsLst>
          <a:lin ang="5400000" scaled="0"/>
        </a:gradFill>
      </a:fillStyleLst>
      <a:lnStyleLst>
        <a:ln w="12700" cap="rnd" cmpd="sng" algn="ctr">
          <a:solidFill>
            <a:schemeClr val="phClr">
              <a:lumMod val="90000"/>
            </a:schemeClr>
          </a:solidFill>
          <a:prstDash val="solid"/>
        </a:ln>
        <a:ln w="22225" cap="rnd" cmpd="sng" algn="ctr">
          <a:solidFill>
            <a:schemeClr val="phClr"/>
          </a:solidFill>
          <a:prstDash val="solid"/>
        </a:ln>
        <a:ln w="25400" cap="rnd" cmpd="sng" algn="ctr">
          <a:solidFill>
            <a:schemeClr val="phClr"/>
          </a:solidFill>
          <a:prstDash val="solid"/>
        </a:ln>
      </a:lnStyleLst>
      <a:effectStyleLst>
        <a:effectStyle>
          <a:effectLst/>
        </a:effectStyle>
        <a:effectStyle>
          <a:effectLst>
            <a:outerShdw blurRad="38100" dist="25400" dir="5400000" rotWithShape="0">
              <a:srgbClr val="000000">
                <a:alpha val="55000"/>
              </a:srgbClr>
            </a:outerShdw>
          </a:effectLst>
        </a:effectStyle>
        <a:effectStyle>
          <a:effectLst>
            <a:outerShdw blurRad="88900" dist="38100" dir="5040000" rotWithShape="0">
              <a:srgbClr val="000000">
                <a:alpha val="60000"/>
              </a:srgbClr>
            </a:outerShdw>
          </a:effectLst>
          <a:scene3d>
            <a:camera prst="orthographicFront">
              <a:rot lat="0" lon="0" rev="0"/>
            </a:camera>
            <a:lightRig rig="threePt" dir="tl">
              <a:rot lat="0" lon="0" rev="1200000"/>
            </a:lightRig>
          </a:scene3d>
          <a:sp3d>
            <a:bevelT w="38100" h="508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90000"/>
                <a:lumMod val="110000"/>
              </a:schemeClr>
            </a:gs>
            <a:gs pos="88000">
              <a:schemeClr val="phClr">
                <a:shade val="94000"/>
                <a:satMod val="110000"/>
                <a:lumMod val="88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tint val="90000"/>
                <a:lumMod val="110000"/>
              </a:schemeClr>
            </a:gs>
            <a:gs pos="100000">
              <a:schemeClr val="phClr">
                <a:shade val="98000"/>
                <a:satMod val="110000"/>
                <a:lumMod val="86000"/>
              </a:schemeClr>
            </a:gs>
          </a:gsLst>
          <a:path path="circle">
            <a:fillToRect l="50000" t="50000" r="100000" b="100000"/>
          </a:path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DividendVTI" id="{97558BDE-0B66-457C-BB6F-7B1B22DAA9B8}" vid="{F53508A3-AC60-448A-AF37-934D5F1A0D5E}"/>
    </a:ext>
  </a:extLst>
</a:theme>
</file>

<file path=docProps/app.xml><?xml version="1.0" encoding="utf-8"?>
<Properties xmlns="http://schemas.openxmlformats.org/officeDocument/2006/extended-properties" xmlns:vt="http://schemas.openxmlformats.org/officeDocument/2006/docPropsVTypes">
  <TotalTime>1</TotalTime>
  <Words>899</Words>
  <Application>Microsoft Office PowerPoint</Application>
  <PresentationFormat>Widescreen</PresentationFormat>
  <Paragraphs>59</Paragraphs>
  <Slides>12</Slides>
  <Notes>0</Notes>
  <HiddenSlides>0</HiddenSlides>
  <MMClips>0</MMClips>
  <ScaleCrop>false</ScaleCrop>
  <HeadingPairs>
    <vt:vector size="6" baseType="variant">
      <vt:variant>
        <vt:lpstr>Fonts Used</vt:lpstr>
      </vt:variant>
      <vt:variant>
        <vt:i4>4</vt:i4>
      </vt:variant>
      <vt:variant>
        <vt:lpstr>Theme</vt:lpstr>
      </vt:variant>
      <vt:variant>
        <vt:i4>1</vt:i4>
      </vt:variant>
      <vt:variant>
        <vt:lpstr>Slide Titles</vt:lpstr>
      </vt:variant>
      <vt:variant>
        <vt:i4>12</vt:i4>
      </vt:variant>
    </vt:vector>
  </HeadingPairs>
  <TitlesOfParts>
    <vt:vector size="17" baseType="lpstr">
      <vt:lpstr>Franklin Gothic Book</vt:lpstr>
      <vt:lpstr>Franklin Gothic Demi</vt:lpstr>
      <vt:lpstr>Sabon-Roman</vt:lpstr>
      <vt:lpstr>Wingdings 2</vt:lpstr>
      <vt:lpstr>DividendVTI</vt:lpstr>
      <vt:lpstr>biosynthetic aspects of thyroid Hormone</vt:lpstr>
      <vt:lpstr>Thyroid hormone</vt:lpstr>
      <vt:lpstr>intracellular metabolic alterations of T4 in peripheral tissues</vt:lpstr>
      <vt:lpstr>PowerPoint Presentation</vt:lpstr>
      <vt:lpstr>PowerPoint Presentation</vt:lpstr>
      <vt:lpstr>Thyroid HORMONE kinetics</vt:lpstr>
      <vt:lpstr>PowerPoint Presentation</vt:lpstr>
      <vt:lpstr>Thyroid HORMONE Production</vt:lpstr>
      <vt:lpstr>PowerPoint Presentation</vt:lpstr>
      <vt:lpstr>Deiodinase Structure</vt:lpstr>
      <vt:lpstr>Deiodinase regulation</vt:lpstr>
      <vt:lpstr>PowerPoint Presentation</vt:lpstr>
    </vt:vector>
  </TitlesOfParts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biosynthetic aspects of thyroid Hormone</dc:title>
  <dc:creator>ani.gatz1 ani.gatz1</dc:creator>
  <cp:lastModifiedBy>ani.gatz1 ani.gatz1</cp:lastModifiedBy>
  <cp:revision>3</cp:revision>
  <dcterms:created xsi:type="dcterms:W3CDTF">2020-11-26T10:04:58Z</dcterms:created>
  <dcterms:modified xsi:type="dcterms:W3CDTF">2020-11-26T10:06:53Z</dcterms:modified>
</cp:coreProperties>
</file>