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2" r:id="rId5"/>
    <p:sldId id="274" r:id="rId6"/>
    <p:sldId id="273" r:id="rId7"/>
    <p:sldId id="276" r:id="rId8"/>
    <p:sldId id="275" r:id="rId9"/>
    <p:sldId id="261" r:id="rId10"/>
    <p:sldId id="262" r:id="rId11"/>
    <p:sldId id="277" r:id="rId12"/>
    <p:sldId id="278" r:id="rId13"/>
    <p:sldId id="281" r:id="rId14"/>
    <p:sldId id="282" r:id="rId15"/>
    <p:sldId id="279" r:id="rId16"/>
    <p:sldId id="280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781" y="1592826"/>
            <a:ext cx="8406580" cy="1838084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CATHETERIZATION AND URINE COLLECTION IN DOGS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DR GYANDEV SINGH </a:t>
            </a:r>
          </a:p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ASSITANT PROFESSOR </a:t>
            </a:r>
          </a:p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DEPARTMENT OF VETERINARY SURGERY AND </a:t>
            </a:r>
            <a:r>
              <a:rPr lang="en-US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RADIOLOGY</a:t>
            </a:r>
          </a:p>
          <a:p>
            <a:r>
              <a:rPr lang="en-US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Veterinary Clinical Complex</a:t>
            </a: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6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Once catheter is entered the bladder ,release the penis into the prepuce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985" y="2458576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86" y="297702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377" y="426504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If the catheter is to be indwelling-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silicon </a:t>
            </a:r>
            <a:r>
              <a:rPr lang="en-US" sz="3200" dirty="0" err="1"/>
              <a:t>foley</a:t>
            </a:r>
            <a:r>
              <a:rPr lang="en-US" sz="3200" dirty="0"/>
              <a:t> ,water sufficient to fill </a:t>
            </a:r>
            <a:r>
              <a:rPr lang="en-US" sz="3200" dirty="0" err="1"/>
              <a:t>ballon</a:t>
            </a:r>
            <a:r>
              <a:rPr lang="en-US" sz="3200" dirty="0"/>
              <a:t> </a:t>
            </a:r>
          </a:p>
          <a:p>
            <a:r>
              <a:rPr lang="en-US" sz="3200" dirty="0"/>
              <a:t>Sterile intravenous fluid administration set and empty fluid bag or urine collection system with appropriate adapters for </a:t>
            </a:r>
            <a:r>
              <a:rPr lang="en-US" sz="3200" dirty="0" err="1"/>
              <a:t>attachement</a:t>
            </a:r>
            <a:r>
              <a:rPr lang="en-US" sz="3200" dirty="0"/>
              <a:t> to selected urinary catheter.</a:t>
            </a:r>
          </a:p>
        </p:txBody>
      </p:sp>
    </p:spTree>
    <p:extLst>
      <p:ext uri="{BB962C8B-B14F-4D97-AF65-F5344CB8AC3E}">
        <p14:creationId xmlns:p14="http://schemas.microsoft.com/office/powerpoint/2010/main" val="95160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Containdication</a:t>
            </a:r>
            <a:r>
              <a:rPr lang="en-US" dirty="0">
                <a:solidFill>
                  <a:srgbClr val="00B0F0"/>
                </a:solidFill>
              </a:rPr>
              <a:t>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Pre-</a:t>
            </a:r>
            <a:r>
              <a:rPr lang="en-US" sz="3200" dirty="0" err="1"/>
              <a:t>ureathral</a:t>
            </a:r>
            <a:r>
              <a:rPr lang="en-US" sz="3200" dirty="0"/>
              <a:t> trauma </a:t>
            </a:r>
          </a:p>
          <a:p>
            <a:r>
              <a:rPr lang="en-US" sz="3200" dirty="0"/>
              <a:t>Large space occupying </a:t>
            </a:r>
            <a:r>
              <a:rPr lang="en-US" sz="3200" dirty="0" err="1"/>
              <a:t>ureatheral</a:t>
            </a:r>
            <a:r>
              <a:rPr lang="en-US" sz="3200" dirty="0"/>
              <a:t> mass or </a:t>
            </a:r>
            <a:r>
              <a:rPr lang="en-US" sz="3200" dirty="0" err="1"/>
              <a:t>ureathral</a:t>
            </a:r>
            <a:r>
              <a:rPr lang="en-US" sz="3200" dirty="0"/>
              <a:t> stricture.</a:t>
            </a:r>
          </a:p>
          <a:p>
            <a:r>
              <a:rPr lang="en-US" sz="3200" dirty="0"/>
              <a:t>Urine collected by catheterization is not suitable for </a:t>
            </a:r>
            <a:r>
              <a:rPr lang="en-US" sz="3200" dirty="0" err="1"/>
              <a:t>for</a:t>
            </a:r>
            <a:r>
              <a:rPr lang="en-US" sz="3200" dirty="0"/>
              <a:t> microbiology.</a:t>
            </a:r>
          </a:p>
        </p:txBody>
      </p:sp>
    </p:spTree>
    <p:extLst>
      <p:ext uri="{BB962C8B-B14F-4D97-AF65-F5344CB8AC3E}">
        <p14:creationId xmlns:p14="http://schemas.microsoft.com/office/powerpoint/2010/main" val="265845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Uretheral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cathetrization</a:t>
            </a:r>
            <a:r>
              <a:rPr lang="en-US" dirty="0">
                <a:solidFill>
                  <a:srgbClr val="00B0F0"/>
                </a:solidFill>
              </a:rPr>
              <a:t> in bitch-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Bitches</a:t>
            </a:r>
            <a:r>
              <a:rPr lang="en-US" dirty="0"/>
              <a:t> </a:t>
            </a:r>
            <a:r>
              <a:rPr lang="en-US" sz="3200" dirty="0"/>
              <a:t>may</a:t>
            </a:r>
            <a:r>
              <a:rPr lang="en-US" dirty="0"/>
              <a:t> </a:t>
            </a:r>
            <a:r>
              <a:rPr lang="en-US" sz="3200" dirty="0"/>
              <a:t> require sedation or general </a:t>
            </a:r>
            <a:r>
              <a:rPr lang="en-US" sz="3200" dirty="0" err="1"/>
              <a:t>anaesthesia</a:t>
            </a:r>
            <a:r>
              <a:rPr lang="en-US" sz="3200" dirty="0"/>
              <a:t>.</a:t>
            </a:r>
          </a:p>
          <a:p>
            <a:r>
              <a:rPr lang="en-US" sz="3200" dirty="0"/>
              <a:t>Bitches positioned in dorsal recumbency </a:t>
            </a:r>
          </a:p>
          <a:p>
            <a:r>
              <a:rPr lang="en-US" sz="3200" dirty="0"/>
              <a:t>Clean the vulva with the antiseptic to remove any discharge and surface dirt.</a:t>
            </a:r>
          </a:p>
        </p:txBody>
      </p:sp>
    </p:spTree>
    <p:extLst>
      <p:ext uri="{BB962C8B-B14F-4D97-AF65-F5344CB8AC3E}">
        <p14:creationId xmlns:p14="http://schemas.microsoft.com/office/powerpoint/2010/main" val="191773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Instrument ant technique -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67" t="7821" r="31422" b="2831"/>
          <a:stretch/>
        </p:blipFill>
        <p:spPr>
          <a:xfrm>
            <a:off x="1386349" y="2138516"/>
            <a:ext cx="2993922" cy="2964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39" y="2433484"/>
            <a:ext cx="6135067" cy="38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Urine collection for sample handling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For urinalysis-</a:t>
            </a:r>
          </a:p>
          <a:p>
            <a:pPr marL="0" indent="0">
              <a:buNone/>
            </a:pPr>
            <a:r>
              <a:rPr lang="en-US" sz="3200" dirty="0"/>
              <a:t>   approximately 5 ml is required.</a:t>
            </a:r>
          </a:p>
          <a:p>
            <a:pPr marL="0" indent="0">
              <a:buNone/>
            </a:pPr>
            <a:r>
              <a:rPr lang="en-US" sz="3200" dirty="0"/>
              <a:t>    sample should be collected into plain tube.</a:t>
            </a:r>
          </a:p>
          <a:p>
            <a:pPr marL="0" indent="0">
              <a:buNone/>
            </a:pPr>
            <a:r>
              <a:rPr lang="en-US" sz="3200" dirty="0"/>
              <a:t>   urine collected by </a:t>
            </a:r>
            <a:r>
              <a:rPr lang="en-US" sz="3200" dirty="0" err="1"/>
              <a:t>cystocentesis</a:t>
            </a:r>
            <a:r>
              <a:rPr lang="en-US" sz="3200" dirty="0"/>
              <a:t> because by catheterization </a:t>
            </a:r>
          </a:p>
          <a:p>
            <a:pPr marL="0" indent="0">
              <a:buNone/>
            </a:pPr>
            <a:r>
              <a:rPr lang="en-US" sz="3200" dirty="0"/>
              <a:t>   sample may by contaminated.</a:t>
            </a:r>
          </a:p>
        </p:txBody>
      </p:sp>
    </p:spTree>
    <p:extLst>
      <p:ext uri="{BB962C8B-B14F-4D97-AF65-F5344CB8AC3E}">
        <p14:creationId xmlns:p14="http://schemas.microsoft.com/office/powerpoint/2010/main" val="43923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Process 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21" y="2462980"/>
            <a:ext cx="7300453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6769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INTRODUCTION-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08986" cy="33189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Urinary catheterization in dogs is a procedure done by veterinarian places a plastic tube [catheter]into the dogs penile urethra or vulva urethra.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406" y="2507225"/>
            <a:ext cx="5102942" cy="3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INDICATION-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collect urine for urinalysis.</a:t>
            </a:r>
          </a:p>
          <a:p>
            <a:r>
              <a:rPr lang="en-US" sz="3200" dirty="0"/>
              <a:t>To empty the urinary bladder.</a:t>
            </a:r>
          </a:p>
          <a:p>
            <a:r>
              <a:rPr lang="en-US" sz="3200" dirty="0"/>
              <a:t>To administer radiographic contrast media into the lower urinary tract.</a:t>
            </a:r>
          </a:p>
        </p:txBody>
      </p:sp>
    </p:spTree>
    <p:extLst>
      <p:ext uri="{BB962C8B-B14F-4D97-AF65-F5344CB8AC3E}">
        <p14:creationId xmlns:p14="http://schemas.microsoft.com/office/powerpoint/2010/main" val="365203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Equipment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Catheters </a:t>
            </a:r>
          </a:p>
          <a:p>
            <a:r>
              <a:rPr lang="en-US" sz="3200" dirty="0"/>
              <a:t>Sterile soft gauze swabs </a:t>
            </a:r>
          </a:p>
          <a:p>
            <a:r>
              <a:rPr lang="en-US" sz="3200" dirty="0"/>
              <a:t>Gloves </a:t>
            </a:r>
          </a:p>
          <a:p>
            <a:r>
              <a:rPr lang="en-US" sz="3200" dirty="0"/>
              <a:t>Lignocaine jelly</a:t>
            </a:r>
          </a:p>
          <a:p>
            <a:r>
              <a:rPr lang="en-US" sz="3200" dirty="0"/>
              <a:t>10 ml syringe </a:t>
            </a:r>
          </a:p>
        </p:txBody>
      </p:sp>
    </p:spTree>
    <p:extLst>
      <p:ext uri="{BB962C8B-B14F-4D97-AF65-F5344CB8AC3E}">
        <p14:creationId xmlns:p14="http://schemas.microsoft.com/office/powerpoint/2010/main" val="197795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5" y="1017639"/>
            <a:ext cx="9660193" cy="48993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Patient preparation and positioning-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Gentle physical restraint</a:t>
            </a:r>
          </a:p>
          <a:p>
            <a:r>
              <a:rPr lang="en-US" sz="3200" dirty="0"/>
              <a:t>Sedation</a:t>
            </a:r>
          </a:p>
          <a:p>
            <a:r>
              <a:rPr lang="en-US" sz="3200" dirty="0"/>
              <a:t>Lateral recumbency</a:t>
            </a:r>
          </a:p>
          <a:p>
            <a:r>
              <a:rPr lang="en-US" sz="3200" dirty="0"/>
              <a:t>The prepuce should be cleaned with the antiseptic solution </a:t>
            </a:r>
          </a:p>
          <a:p>
            <a:r>
              <a:rPr lang="en-US" sz="3200" dirty="0"/>
              <a:t>The area around the prepuce can be maintained aseptically . </a:t>
            </a:r>
          </a:p>
        </p:txBody>
      </p:sp>
    </p:spTree>
    <p:extLst>
      <p:ext uri="{BB962C8B-B14F-4D97-AF65-F5344CB8AC3E}">
        <p14:creationId xmlns:p14="http://schemas.microsoft.com/office/powerpoint/2010/main" val="139385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ANATOMICAL VIEW-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5320" y="2557463"/>
            <a:ext cx="524136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9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Procedure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Position –lateral recumbency or standing position .</a:t>
            </a:r>
          </a:p>
          <a:p>
            <a:r>
              <a:rPr lang="en-US" sz="3200" dirty="0" err="1"/>
              <a:t>Prepration</a:t>
            </a:r>
            <a:r>
              <a:rPr lang="en-US" sz="3200" dirty="0"/>
              <a:t> –sedation is generally not required .</a:t>
            </a:r>
          </a:p>
          <a:p>
            <a:pPr marL="0" indent="0">
              <a:buNone/>
            </a:pPr>
            <a:r>
              <a:rPr lang="en-US" sz="3200" dirty="0"/>
              <a:t>                     </a:t>
            </a:r>
            <a:r>
              <a:rPr lang="en-US" sz="3200" dirty="0" err="1"/>
              <a:t>exrude</a:t>
            </a:r>
            <a:r>
              <a:rPr lang="en-US" sz="3200" dirty="0"/>
              <a:t> the penis from prepuce and wipe the        </a:t>
            </a:r>
          </a:p>
          <a:p>
            <a:pPr marL="0" indent="0">
              <a:buNone/>
            </a:pPr>
            <a:r>
              <a:rPr lang="en-US" sz="3200" dirty="0"/>
              <a:t>                     </a:t>
            </a:r>
            <a:r>
              <a:rPr lang="en-US" sz="3200" dirty="0" err="1"/>
              <a:t>ureathral</a:t>
            </a:r>
            <a:r>
              <a:rPr lang="en-US" sz="3200" dirty="0"/>
              <a:t> orifice.</a:t>
            </a:r>
          </a:p>
          <a:p>
            <a:pPr marL="0" indent="0">
              <a:buNone/>
            </a:pPr>
            <a:r>
              <a:rPr lang="en-US" sz="3200" dirty="0"/>
              <a:t>                    -measure the approximate length of catheter.</a:t>
            </a:r>
          </a:p>
        </p:txBody>
      </p:sp>
    </p:spTree>
    <p:extLst>
      <p:ext uri="{BB962C8B-B14F-4D97-AF65-F5344CB8AC3E}">
        <p14:creationId xmlns:p14="http://schemas.microsoft.com/office/powerpoint/2010/main" val="84356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Slide</a:t>
            </a:r>
            <a:r>
              <a:rPr lang="en-US" dirty="0"/>
              <a:t> </a:t>
            </a:r>
            <a:r>
              <a:rPr lang="en-US" sz="3200" dirty="0"/>
              <a:t>the catheter through the penile </a:t>
            </a:r>
            <a:r>
              <a:rPr lang="en-US" sz="3200" dirty="0" err="1"/>
              <a:t>ureathra</a:t>
            </a:r>
            <a:r>
              <a:rPr lang="en-US" sz="3200" dirty="0"/>
              <a:t> and stop insertion when urine fill the catheter and leaks from the end of catheter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42" y="2557463"/>
            <a:ext cx="9497961" cy="37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7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322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Algerian</vt:lpstr>
      <vt:lpstr>Arial</vt:lpstr>
      <vt:lpstr>Berlin Sans FB</vt:lpstr>
      <vt:lpstr>Garamond</vt:lpstr>
      <vt:lpstr>Organic</vt:lpstr>
      <vt:lpstr>    CATHETERIZATION AND URINE COLLECTION IN DOGS</vt:lpstr>
      <vt:lpstr>INTRODUCTION-</vt:lpstr>
      <vt:lpstr>INDICATION-</vt:lpstr>
      <vt:lpstr>Equipment -</vt:lpstr>
      <vt:lpstr>PowerPoint Presentation</vt:lpstr>
      <vt:lpstr>Patient preparation and positioning-</vt:lpstr>
      <vt:lpstr>ANATOMICAL VIEW-</vt:lpstr>
      <vt:lpstr>Procedure -</vt:lpstr>
      <vt:lpstr>Slide the catheter through the penile ureathra and stop insertion when urine fill the catheter and leaks from the end of catheter</vt:lpstr>
      <vt:lpstr>Once catheter is entered the bladder ,release the penis into the prepuce</vt:lpstr>
      <vt:lpstr>If the catheter is to be indwelling-</vt:lpstr>
      <vt:lpstr>Containdication -</vt:lpstr>
      <vt:lpstr>Uretheral cathetrization in bitch-</vt:lpstr>
      <vt:lpstr>Instrument ant technique -</vt:lpstr>
      <vt:lpstr>Urine collection for sample handling -</vt:lpstr>
      <vt:lpstr>Process 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CATHETERIZATION AND URINE COLLECTION IN DOGS</dc:title>
  <dc:creator>HP</dc:creator>
  <cp:lastModifiedBy>gyan dev singh</cp:lastModifiedBy>
  <cp:revision>17</cp:revision>
  <dcterms:created xsi:type="dcterms:W3CDTF">2020-12-23T03:44:15Z</dcterms:created>
  <dcterms:modified xsi:type="dcterms:W3CDTF">2020-12-24T07:27:47Z</dcterms:modified>
</cp:coreProperties>
</file>