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3" r:id="rId2"/>
    <p:sldId id="272" r:id="rId3"/>
    <p:sldId id="274" r:id="rId4"/>
    <p:sldId id="275" r:id="rId5"/>
    <p:sldId id="268" r:id="rId6"/>
    <p:sldId id="261" r:id="rId7"/>
    <p:sldId id="262" r:id="rId8"/>
    <p:sldId id="256" r:id="rId9"/>
    <p:sldId id="258" r:id="rId10"/>
    <p:sldId id="259" r:id="rId11"/>
    <p:sldId id="260" r:id="rId12"/>
    <p:sldId id="263" r:id="rId13"/>
    <p:sldId id="264" r:id="rId14"/>
    <p:sldId id="269" r:id="rId15"/>
    <p:sldId id="270" r:id="rId16"/>
    <p:sldId id="279" r:id="rId17"/>
    <p:sldId id="265" r:id="rId18"/>
    <p:sldId id="271" r:id="rId19"/>
    <p:sldId id="266" r:id="rId20"/>
    <p:sldId id="267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B77CA0-9992-4AEE-ACEB-A66B683F89B7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511D70-2A6F-43B0-9915-96BBB80C0FD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3632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511D70-2A6F-43B0-9915-96BBB80C0FDE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631308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511D70-2A6F-43B0-9915-96BBB80C0FDE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24584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9310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7115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3267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3409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8853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9416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12392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9536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81387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4087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1986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C0D46-0125-4CF6-9788-08B67C09F6AD}" type="datetimeFigureOut">
              <a:rPr lang="en-IN" smtClean="0"/>
              <a:t>23-12-2020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A1B1D-0B2E-4598-8D46-45EEFFFD32B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39782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332656"/>
            <a:ext cx="8280920" cy="138499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smtClean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Date-23/12/2020               Part -1</a:t>
            </a:r>
            <a:endParaRPr lang="en-US" sz="2800" dirty="0" smtClean="0">
              <a:solidFill>
                <a:srgbClr val="0039A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800" dirty="0" smtClean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800" baseline="30000" dirty="0" smtClean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2800" dirty="0" smtClean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year professional course</a:t>
            </a:r>
            <a:br>
              <a:rPr lang="en-US" sz="2800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27584" y="2420888"/>
            <a:ext cx="7920880" cy="338554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 defTabSz="685800">
              <a:spcBef>
                <a:spcPts val="0"/>
              </a:spcBef>
            </a:pPr>
            <a:r>
              <a:rPr lang="en-US" sz="2800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dirty="0" err="1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Sudha</a:t>
            </a:r>
            <a:r>
              <a:rPr lang="en-US" sz="2800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Kumari</a:t>
            </a:r>
            <a:endParaRPr lang="en-US" sz="2800" dirty="0">
              <a:solidFill>
                <a:srgbClr val="0039A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defTabSz="685800">
              <a:spcBef>
                <a:spcPts val="0"/>
              </a:spcBef>
            </a:pPr>
            <a:endParaRPr lang="en-US" sz="2800" dirty="0">
              <a:solidFill>
                <a:srgbClr val="0039A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defTabSz="685800">
              <a:spcBef>
                <a:spcPts val="0"/>
              </a:spcBef>
            </a:pPr>
            <a:r>
              <a:rPr lang="en-US" sz="2800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Assistant Professor</a:t>
            </a:r>
          </a:p>
          <a:p>
            <a:pPr lvl="0" algn="ctr" defTabSz="685800">
              <a:spcBef>
                <a:spcPts val="0"/>
              </a:spcBef>
            </a:pPr>
            <a:endParaRPr lang="en-US" sz="2800" dirty="0">
              <a:solidFill>
                <a:srgbClr val="0039A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defTabSz="685800">
              <a:spcBef>
                <a:spcPts val="0"/>
              </a:spcBef>
            </a:pPr>
            <a:r>
              <a:rPr lang="en-US" sz="2800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Veterinary </a:t>
            </a:r>
            <a:r>
              <a:rPr lang="en-US" sz="2800" dirty="0" smtClean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Microbiology</a:t>
            </a:r>
          </a:p>
          <a:p>
            <a:pPr lvl="0" algn="ctr" defTabSz="685800">
              <a:spcBef>
                <a:spcPts val="0"/>
              </a:spcBef>
            </a:pPr>
            <a:endParaRPr lang="en-US" sz="2800" dirty="0">
              <a:solidFill>
                <a:srgbClr val="0039A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defTabSz="685800">
              <a:spcBef>
                <a:spcPts val="0"/>
              </a:spcBef>
            </a:pPr>
            <a:r>
              <a:rPr lang="en-US" sz="2800" dirty="0">
                <a:solidFill>
                  <a:srgbClr val="0039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Bihar Animal Sciences University, Patna</a:t>
            </a:r>
          </a:p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6585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1"/>
            <a:ext cx="8928992" cy="662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5802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116632"/>
            <a:ext cx="8676456" cy="7201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GENUS 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CLOSTRIDIUM</a:t>
            </a:r>
          </a:p>
          <a:p>
            <a:endParaRPr lang="en-US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Introduction- 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Some species:-</a:t>
            </a:r>
          </a:p>
          <a:p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General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400" dirty="0" smtClean="0"/>
              <a:t>Characteristics-morphology, straining</a:t>
            </a:r>
          </a:p>
          <a:p>
            <a:endParaRPr lang="en-IN" sz="2400" dirty="0" smtClean="0"/>
          </a:p>
          <a:p>
            <a:r>
              <a:rPr lang="en-US" sz="2400" dirty="0" smtClean="0"/>
              <a:t>Media- choice of media</a:t>
            </a:r>
          </a:p>
          <a:p>
            <a:endParaRPr lang="en-US" sz="2400" dirty="0"/>
          </a:p>
          <a:p>
            <a:r>
              <a:rPr lang="en-US" sz="2400" dirty="0" smtClean="0"/>
              <a:t>Biochemical character</a:t>
            </a:r>
          </a:p>
          <a:p>
            <a:endParaRPr lang="en-US" sz="2400" dirty="0"/>
          </a:p>
          <a:p>
            <a:r>
              <a:rPr lang="en-US" sz="2400" dirty="0" smtClean="0"/>
              <a:t>Symptom of disease</a:t>
            </a:r>
          </a:p>
          <a:p>
            <a:endParaRPr lang="en-US" sz="2400" dirty="0"/>
          </a:p>
          <a:p>
            <a:r>
              <a:rPr lang="en-US" sz="2400" dirty="0" smtClean="0"/>
              <a:t>I.P. </a:t>
            </a:r>
          </a:p>
          <a:p>
            <a:endParaRPr lang="en-US" sz="2400" dirty="0" smtClean="0"/>
          </a:p>
          <a:p>
            <a:r>
              <a:rPr lang="en-US" sz="2400" dirty="0" smtClean="0"/>
              <a:t>Diagnosis etc</a:t>
            </a:r>
            <a:r>
              <a:rPr lang="en-US" sz="2400" dirty="0"/>
              <a:t>.</a:t>
            </a:r>
            <a:endParaRPr lang="en-US" sz="2400" dirty="0" smtClean="0"/>
          </a:p>
          <a:p>
            <a:r>
              <a:rPr lang="en-US" sz="2400" dirty="0"/>
              <a:t> </a:t>
            </a:r>
            <a:endParaRPr lang="en-US" sz="2400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55773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5220" y="764704"/>
            <a:ext cx="8357259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species</a:t>
            </a:r>
            <a:endParaRPr lang="en-IN" sz="2400" b="1" i="1" dirty="0" smtClean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Clostridium </a:t>
            </a:r>
            <a:r>
              <a:rPr lang="en-IN" sz="2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tetani</a:t>
            </a:r>
            <a:endParaRPr lang="en-IN" sz="24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Clostridium </a:t>
            </a:r>
            <a:r>
              <a:rPr lang="en-IN" sz="2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botulinum</a:t>
            </a:r>
          </a:p>
          <a:p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Clostridium </a:t>
            </a:r>
            <a:r>
              <a:rPr lang="en-IN" sz="2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perfringens</a:t>
            </a:r>
          </a:p>
          <a:p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Clostridium </a:t>
            </a:r>
            <a:r>
              <a:rPr lang="en-IN" sz="2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chauvoei</a:t>
            </a:r>
            <a:endParaRPr lang="en-IN" sz="24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Clostridium </a:t>
            </a:r>
            <a:r>
              <a:rPr lang="en-IN" sz="2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septicum</a:t>
            </a:r>
            <a:endParaRPr lang="en-IN" sz="24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b="1" i="1" dirty="0"/>
          </a:p>
          <a:p>
            <a:endParaRPr lang="en-IN" sz="2000" b="1" i="1" dirty="0" smtClean="0"/>
          </a:p>
          <a:p>
            <a:endParaRPr lang="en-IN" b="1" dirty="0"/>
          </a:p>
          <a:p>
            <a:endParaRPr lang="en-IN" dirty="0"/>
          </a:p>
          <a:p>
            <a:r>
              <a:rPr lang="en-IN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492492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404664"/>
            <a:ext cx="8640960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GENUS CLOSTRIDIUM</a:t>
            </a:r>
            <a:b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genus contains many species of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gram-positive,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anaerobic and spore-forming rods.</a:t>
            </a:r>
          </a:p>
          <a:p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Some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them are pathogenic for humans and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animals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 obligate anaerobes capable of producing endospores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Clostridium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species inhabit soils and the intestinal tract of animals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 including humans</a:t>
            </a:r>
            <a:r>
              <a:rPr lang="en-IN" sz="2400" dirty="0" smtClean="0"/>
              <a:t>.</a:t>
            </a:r>
            <a:r>
              <a:rPr lang="en-US" sz="2400" dirty="0"/>
              <a:t> </a:t>
            </a:r>
            <a:endParaRPr lang="en-US" sz="2400" dirty="0" smtClean="0"/>
          </a:p>
          <a:p>
            <a:endParaRPr lang="en-US" sz="2400" dirty="0"/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Clostridium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endospores have a distinct bowling pin or bottle shape, distinguishing them from other bacterial endospores, which are usually ovoid in shape.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3908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260648"/>
            <a:ext cx="8856984" cy="6340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2800" dirty="0">
                <a:solidFill>
                  <a:srgbClr val="FF0000"/>
                </a:solidFill>
              </a:rPr>
              <a:t>Clostridium </a:t>
            </a:r>
            <a:r>
              <a:rPr lang="en-IN" sz="2800" dirty="0" err="1" smtClean="0">
                <a:solidFill>
                  <a:srgbClr val="FF0000"/>
                </a:solidFill>
              </a:rPr>
              <a:t>tetani</a:t>
            </a:r>
            <a:endParaRPr lang="en-IN" sz="2800" dirty="0" smtClean="0">
              <a:solidFill>
                <a:srgbClr val="FF0000"/>
              </a:solidFill>
            </a:endParaRPr>
          </a:p>
          <a:p>
            <a:endParaRPr lang="en-IN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General Characteristics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Obligate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anaerobes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sensitive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flagella-mediated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motility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Formation of terminal spore gives </a:t>
            </a:r>
            <a:r>
              <a:rPr lang="en-IN" sz="24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drumstick-like</a:t>
            </a:r>
            <a:br>
              <a:rPr lang="en-IN" sz="24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shape and </a:t>
            </a:r>
            <a:r>
              <a:rPr lang="en-IN" sz="24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appearance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 strains, differing in capability of producing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toxins.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 -motile</a:t>
            </a:r>
            <a:endParaRPr lang="en-IN" sz="2400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Clostridium tetani 0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24744"/>
            <a:ext cx="352839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9278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980728"/>
            <a:ext cx="85689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Habitats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Spores in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soil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Parasites in gastrointestinal tracts of animals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(sheep, cattle, dogs, chickens, horses, rats,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guinea pigs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Endospores prevalent in manure-treated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soils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Endospores prevalent on human skin and in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contaminated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heroin (source of inorganic-lead intoxication).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I.P.-5-6 days or several months.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7758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4592" y="188640"/>
            <a:ext cx="8929895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Clostridia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tetani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Gram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rods, delicate, may appear filamentous after 48 hrs incubation at 37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0C.On agar colonies are irregular and in gelatine stabs typical </a:t>
            </a:r>
            <a:r>
              <a:rPr lang="en-IN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FIR TREE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like. 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Round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terminal spores – </a:t>
            </a:r>
            <a:r>
              <a:rPr lang="en-IN" sz="24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drumstick </a:t>
            </a:r>
            <a:r>
              <a:rPr lang="en-IN" sz="24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appearance.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 horse BA they are 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hemolytic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which tends to change into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hemolysis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after prolonged incubation 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Clostridia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tetani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Hemolysis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due to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tetanolysin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0671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39798"/>
            <a:ext cx="9036496" cy="71096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Flagellated and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non-capsulated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Clostridia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tetani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Strictly anaerobic 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Swarming growth on BA; swarming prevented by firm agar (2-3%) or tetanus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antitoxin. 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Tiny colonies with rhizoids (medusa head appearance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/>
              <a:t>No </a:t>
            </a:r>
            <a:r>
              <a:rPr lang="en-IN" sz="2400" dirty="0"/>
              <a:t>effect on egg </a:t>
            </a:r>
            <a:r>
              <a:rPr lang="en-IN" sz="2400" dirty="0" smtClean="0"/>
              <a:t>yolk. </a:t>
            </a:r>
            <a:endParaRPr lang="en-IN" sz="2400" dirty="0"/>
          </a:p>
          <a:p>
            <a:endParaRPr lang="en-IN" sz="2400" dirty="0"/>
          </a:p>
          <a:p>
            <a:r>
              <a:rPr lang="en-IN" sz="2400" dirty="0"/>
              <a:t>Grows in cooked meat but no effect on the </a:t>
            </a:r>
            <a:r>
              <a:rPr lang="en-IN" sz="2400" dirty="0" smtClean="0"/>
              <a:t>meat. </a:t>
            </a:r>
            <a:endParaRPr lang="en-IN" sz="2400" dirty="0"/>
          </a:p>
          <a:p>
            <a:endParaRPr lang="en-IN" sz="2400" dirty="0"/>
          </a:p>
          <a:p>
            <a:r>
              <a:rPr lang="en-IN" sz="2400" dirty="0"/>
              <a:t>Can be identified by gas </a:t>
            </a:r>
            <a:r>
              <a:rPr lang="en-IN" sz="2400" dirty="0" smtClean="0"/>
              <a:t>chromatography. </a:t>
            </a:r>
            <a:endParaRPr lang="en-IN" sz="2400" dirty="0"/>
          </a:p>
          <a:p>
            <a:endParaRPr lang="en-IN" sz="2400" dirty="0" smtClean="0"/>
          </a:p>
          <a:p>
            <a:r>
              <a:rPr lang="en-IN" sz="2400" dirty="0" smtClean="0"/>
              <a:t>Isolation </a:t>
            </a:r>
            <a:r>
              <a:rPr lang="en-IN" sz="2400" dirty="0"/>
              <a:t>difficult in the </a:t>
            </a:r>
            <a:r>
              <a:rPr lang="en-IN" sz="2400" dirty="0" smtClean="0"/>
              <a:t>lab. </a:t>
            </a:r>
            <a:endParaRPr lang="en-IN" sz="2400" dirty="0"/>
          </a:p>
          <a:p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649102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496" y="116632"/>
            <a:ext cx="8424936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Clostridia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tetani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Antigenic structure 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serotypes on the basis of specific flagellar antigens </a:t>
            </a:r>
          </a:p>
          <a:p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All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share a common O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antigen. 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Toxins </a:t>
            </a:r>
            <a:r>
              <a:rPr lang="en-IN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Tetanospasmin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(exotoxin), polypeptide, MW 160,000, released in lysis; production under control of a plasmid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gene. 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Clostridia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tetani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Neurotoxin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inhibits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release of acetylcholine, thus interfering with neuromuscular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transmission. </a:t>
            </a:r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648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9552" y="476672"/>
            <a:ext cx="66064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Inhibits post synaptic spinal neurons by blocking the release of an inhibitory mediator = generalized muscular spasms,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hypereflexia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seizures. 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toxoid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Tetanolysis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hemolysin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Antiseptic resistant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Chemical agent resistant (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ie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phenol)</a:t>
            </a:r>
          </a:p>
          <a:p>
            <a:r>
              <a:rPr lang="en-IN" sz="2400" dirty="0"/>
              <a:t/>
            </a:r>
            <a:br>
              <a:rPr lang="en-IN" sz="2400" dirty="0"/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5357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0"/>
            <a:ext cx="896448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Mechanism of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Pathogenicity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Production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two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exotoxins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Tetanolysin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function not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determined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Tetanospasim</a:t>
            </a:r>
            <a:r>
              <a:rPr lang="en-IN" sz="24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Neurotoxin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6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17693"/>
            <a:ext cx="8964488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Tetanospasmin</a:t>
            </a:r>
            <a:endParaRPr lang="en-US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Targets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Several sites within the CNS, including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spinal cord and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brain.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PNS Peripheral nerve terminals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ANS.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SNS (prolonged stimulation leads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hypertension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Heat labile antigenic protein which is readily neutralized antitoxin and destroyed by 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intestinal proteases.</a:t>
            </a:r>
            <a:endParaRPr lang="en-US" sz="2400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Horse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very susceptible to tetanospasmin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971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504" y="116632"/>
            <a:ext cx="8784976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Symptoms of tetanus</a:t>
            </a:r>
            <a:endParaRPr lang="en-US" sz="3200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Sudden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difficulties with mastication due to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rigidity of masticatory muscles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Elevated temperature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patient cannot open his mouth, this effect is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named as trismus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Risus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sardonicus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another sign in which trismus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combined with facial spasm.</a:t>
            </a:r>
          </a:p>
          <a:p>
            <a:r>
              <a:rPr lang="en-US" dirty="0"/>
              <a:t/>
            </a:r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51470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404664"/>
            <a:ext cx="806489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severe cases, spasms of the back muscles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produce the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opisthotonus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patients are fully conscious, and pain may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 very intensive.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Stiffness of limbs, head ,neck and tail.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Nostrils become dilated, ears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earect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nictitating membrane is protruded mouth cannot be opened and hence called as </a:t>
            </a:r>
            <a:r>
              <a:rPr lang="en-US" sz="24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locked jaw.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Diagnosis- Take wound material         Meat broth      meat broth is heated at 65digree centigrade for 30 minute           (inoculated at 37digree centigrade for 2-3 days)        on blood agar.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incubated anaerobically. Confirmation may be arrived at by inoculating Mice s/c or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/m prophylaxis.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ight Arrow 2"/>
          <p:cNvSpPr/>
          <p:nvPr/>
        </p:nvSpPr>
        <p:spPr>
          <a:xfrm>
            <a:off x="4572000" y="4221088"/>
            <a:ext cx="57606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6588224" y="4243947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6228184" y="458112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932040" y="494116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40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17" y="116632"/>
            <a:ext cx="8928991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127239" y="6277962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Opisthotonos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condition in case of C. botulinum infection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663793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9268" y="188640"/>
            <a:ext cx="8994732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400" dirty="0">
                <a:solidFill>
                  <a:srgbClr val="FF0000"/>
                </a:solidFill>
              </a:rPr>
              <a:t>C</a:t>
            </a:r>
            <a:r>
              <a:rPr lang="en-IN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IN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Botulinum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Anaerobic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bacillus that forms sub-terminal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endospores.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Sever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form of </a:t>
            </a:r>
            <a:r>
              <a:rPr lang="en-IN" sz="24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food poisoning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amed botulism. 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resistant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 in soil, sediments of lakes, ponds,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coastal waters, decaying </a:t>
            </a:r>
            <a:r>
              <a:rPr lang="en-IN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vegetation,fruits</a:t>
            </a:r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Animal manures.</a:t>
            </a:r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Intestinal tracts of birds, mammals and fish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Gills and viscera of crabs and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shellfish.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pic>
        <p:nvPicPr>
          <p:cNvPr id="1026" name="Picture 2" descr="https://i.pinimg.com/236x/56/36/f0/5636f0d153ba8b97389a99eafcc103d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97152"/>
            <a:ext cx="331236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68760"/>
            <a:ext cx="3456384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485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188640"/>
            <a:ext cx="820891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Neutral or low acid environments.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Usually seen in canned foods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Seven toxigenic subtypes of the organism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A, B, C, D, E, F and G.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 by pre-synaptic proteins bound at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exocytosis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stage.</a:t>
            </a:r>
          </a:p>
          <a:p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Media- on solid media – large, semi-transparent with irregular edges, on blood agar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emolysis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around the colonies.</a:t>
            </a:r>
          </a:p>
          <a:p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308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0567" y="116632"/>
            <a:ext cx="9001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Symptoms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Begin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8-36 hours after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ingestion of contaminated food.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Paralysis of muscles in the region of mouth, animal being unable to eat, tongue protruding from the mouth.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Gestroenteritis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vomiting, thirst etc.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Length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hours to 14 days after entering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circulation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Preliminary symptoms weakness, dizziness,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dryness mouth, nausea,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vomiting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Neurological disturbance blurred vision,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inability to swallow, difficulty in speech,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descending weakness of skeletal muscles and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respiratory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paralysis.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0856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496" y="404664"/>
            <a:ext cx="892899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Infant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infection, establishes itself in the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bowels of infants, colonizes and produces the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toxin common source is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honey.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Unidentified source is unknown, usually from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intestinal colonization with in vivo production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toxin usually from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surgeries.</a:t>
            </a:r>
          </a:p>
          <a:p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poultry the ingestion of botulism toxin type C  disease called   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limber neck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(weakness, muscular incoordination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droping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head prostration comma and death).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6277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3286125" cy="221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fig of c. botulinum limberneck in poult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800"/>
            <a:ext cx="23050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48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poultrydvm.com/assets/img/duckdvm-signs-of-botulism-in-duck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08" y="116632"/>
            <a:ext cx="8810780" cy="662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64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8999984" cy="5561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483768" y="188640"/>
            <a:ext cx="321113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>
                <a:solidFill>
                  <a:prstClr val="black"/>
                </a:solidFill>
                <a:latin typeface="Algerian" panose="04020705040A02060702" pitchFamily="82" charset="0"/>
                <a:ea typeface="+mj-ea"/>
                <a:cs typeface="+mj-cs"/>
              </a:rPr>
              <a:t>Thank you</a:t>
            </a:r>
            <a:endParaRPr lang="en-IN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5601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491</Words>
  <Application>Microsoft Office PowerPoint</Application>
  <PresentationFormat>On-screen Show (4:3)</PresentationFormat>
  <Paragraphs>220</Paragraphs>
  <Slides>23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 Inc.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Sudha kumari</dc:creator>
  <cp:lastModifiedBy>Sudha kumari</cp:lastModifiedBy>
  <cp:revision>60</cp:revision>
  <dcterms:created xsi:type="dcterms:W3CDTF">2020-12-21T06:37:43Z</dcterms:created>
  <dcterms:modified xsi:type="dcterms:W3CDTF">2020-12-23T07:30:42Z</dcterms:modified>
</cp:coreProperties>
</file>