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72" r:id="rId3"/>
    <p:sldId id="274" r:id="rId4"/>
    <p:sldId id="275" r:id="rId5"/>
    <p:sldId id="268" r:id="rId6"/>
    <p:sldId id="261" r:id="rId7"/>
    <p:sldId id="262" r:id="rId8"/>
    <p:sldId id="256" r:id="rId9"/>
    <p:sldId id="258" r:id="rId10"/>
    <p:sldId id="259" r:id="rId11"/>
    <p:sldId id="260" r:id="rId12"/>
    <p:sldId id="263" r:id="rId13"/>
    <p:sldId id="264" r:id="rId14"/>
    <p:sldId id="269" r:id="rId15"/>
    <p:sldId id="270" r:id="rId16"/>
    <p:sldId id="279" r:id="rId17"/>
    <p:sldId id="265" r:id="rId18"/>
    <p:sldId id="271" r:id="rId19"/>
    <p:sldId id="266" r:id="rId20"/>
    <p:sldId id="267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7CA0-9992-4AEE-ACEB-A66B683F89B7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11D70-2A6F-43B0-9915-96BBB80C0F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6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11D70-2A6F-43B0-9915-96BBB80C0FD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313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11D70-2A6F-43B0-9915-96BBB80C0FDE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58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1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08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98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11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26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40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85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41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39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953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38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0D46-0125-4CF6-9788-08B67C09F6AD}" type="datetimeFigureOut">
              <a:rPr lang="en-IN" smtClean="0"/>
              <a:t>23-12-2020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1B1D-0B2E-4598-8D46-45EEFFFD32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978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28092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Date-23/12/2020               Part -1</a:t>
            </a:r>
            <a:endParaRPr lang="en-US" sz="2800" dirty="0" smtClean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professional course</a:t>
            </a:r>
            <a:br>
              <a:rPr lang="en-US" sz="28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920880" cy="33855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685800">
              <a:spcBef>
                <a:spcPts val="0"/>
              </a:spcBef>
            </a:pPr>
            <a:r>
              <a:rPr lang="en-US" sz="28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800" dirty="0" err="1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Sudha</a:t>
            </a:r>
            <a:r>
              <a:rPr lang="en-US" sz="28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Kumari</a:t>
            </a:r>
            <a:endParaRPr lang="en-US" sz="2800" dirty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85800">
              <a:spcBef>
                <a:spcPts val="0"/>
              </a:spcBef>
            </a:pPr>
            <a:endParaRPr lang="en-US" sz="2800" dirty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85800">
              <a:spcBef>
                <a:spcPts val="0"/>
              </a:spcBef>
            </a:pPr>
            <a:r>
              <a:rPr lang="en-US" sz="28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lvl="0" algn="ctr" defTabSz="685800">
              <a:spcBef>
                <a:spcPts val="0"/>
              </a:spcBef>
            </a:pPr>
            <a:endParaRPr lang="en-US" sz="2800" dirty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85800">
              <a:spcBef>
                <a:spcPts val="0"/>
              </a:spcBef>
            </a:pPr>
            <a:r>
              <a:rPr lang="en-US" sz="28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Veterinary </a:t>
            </a:r>
            <a:r>
              <a:rPr lang="en-US" sz="2800" dirty="0" smtClean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</a:p>
          <a:p>
            <a:pPr lvl="0" algn="ctr" defTabSz="685800">
              <a:spcBef>
                <a:spcPts val="0"/>
              </a:spcBef>
            </a:pPr>
            <a:endParaRPr lang="en-US" sz="2800" dirty="0">
              <a:solidFill>
                <a:srgbClr val="0039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85800">
              <a:spcBef>
                <a:spcPts val="0"/>
              </a:spcBef>
            </a:pPr>
            <a:r>
              <a:rPr lang="en-US" sz="2800" dirty="0">
                <a:solidFill>
                  <a:srgbClr val="003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Bihar Animal Sciences University, Patna</a:t>
            </a:r>
          </a:p>
          <a:p>
            <a:pPr algn="ctr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8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16632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Clostridia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Antigenic structure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serotypes on the basis of specific flagellar antigens 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a common O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Toxins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Tetanospasmin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(exotoxin), polypeptide, MW 160,000, released in lysis; production under control of a plasmid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Clostridia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Neurotoxin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inhibits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acetylcholine, thus interfering with neuromuscular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4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6606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Inhibits post synaptic spinal neurons by blocking the release of an inhibitory mediator = generalized muscular spasms,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hypereflexia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seizures.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toxoid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Tetanolysis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hemolysin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Antiseptic resistant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agent resistant (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phenol)</a:t>
            </a:r>
          </a:p>
          <a:p>
            <a:r>
              <a:rPr lang="en-IN" sz="2400" dirty="0"/>
              <a:t/>
            </a:r>
            <a:br>
              <a:rPr lang="en-IN" sz="2400" dirty="0"/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5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0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Pathogenicity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two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exotoxins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Tetanolysin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not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Tetanospasim</a:t>
            </a:r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Neurotoxin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7693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Tetanospasmin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sites within the CNS, including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spinal cord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PNS Peripheral nerve terminals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 (prolonged stimulation leads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hypertension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labile antigenic protein which is readily neutralized antitoxin and destroyed by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 proteases.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very susceptible to tetanospasmin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04" y="116632"/>
            <a:ext cx="87849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of tetanus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Sudden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with mastication due to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rigidity of masticatory muscles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temperature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cannot open his mouth, this effect is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named as trismus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sardonicus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another sign in which trismus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combined with facial spasm.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14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severe cases, spasms of the back muscles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opisthotonus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patients are fully conscious, and pain may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very intensive.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 of limbs, head ,neck and tail.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Nostrils become dilated, ears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earect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nictitating membrane is protruded mouth cannot be opened and hence called as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locked jaw.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Diagnosis- Take wound material         Meat broth      meat broth is heated at 65digree centigrade for 30 minute           (inoculated at 37digree centigrade for 2-3 days)        on blood agar.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incubated anaerobically. Confirmation may be arrived at by inoculating Mice s/c 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 prophylaxis.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72000" y="4221088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88224" y="4243947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28184" y="45811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32040" y="49411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7" y="116632"/>
            <a:ext cx="892899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7239" y="627796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Opisthotonos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in case of C. botulinum infection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6379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68" y="188640"/>
            <a:ext cx="89947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C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Anaerobic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that forms sub-terminal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endospores.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of </a:t>
            </a:r>
            <a:r>
              <a:rPr lang="en-I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poisoning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amed botulism.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soil, sediments of lakes, ponds,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coastal waters, decaying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vegetation,fruits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 manures.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tracts of birds, mammals and fish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Gills and viscera of crabs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shellfish.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1026" name="Picture 2" descr="https://i.pinimg.com/236x/56/36/f0/5636f0d153ba8b97389a99eafcc103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33123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4563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8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 or low acid environments.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seen in canned foods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toxigenic subtypes of the organism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D, E, F and G.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 by pre-synaptic proteins bound at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exocytosis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Media- on solid media – large, semi-transparent with irregular edges, on blood agar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emolysis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around the colonies.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67" y="116632"/>
            <a:ext cx="9001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8-36 hours after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ingestion of contaminated food.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 of muscles in the region of mouth, animal being unable to eat, tongue protruding from the mouth.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Gestroenteritis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vomiting, thirst etc.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hours to 14 days after entering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symptoms weakness, dizziness,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dryness mouth, nausea,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vomiting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Neurological disturbance blurred vision,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swallow, difficulty in speech,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descending weakness of skeletal muscles and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0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04664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infection, establishes itself in the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bowels of infants, colonizes and produces the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 common source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honey.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Unidentified source is unknown, usually from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colonization with in vivo production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toxin usually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surgeries.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poultry the ingestion of botulism toxin type C  disease called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limber neck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(weakness, muscular incoordination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head prostration comma and death).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286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g of c. botulinum limberneck in poul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305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ultrydvm.com/assets/img/duckdvm-signs-of-botulism-in-du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8" y="116632"/>
            <a:ext cx="8810780" cy="66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99984" cy="55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188640"/>
            <a:ext cx="3211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Algerian" panose="04020705040A02060702" pitchFamily="82" charset="0"/>
                <a:ea typeface="+mj-ea"/>
                <a:cs typeface="+mj-cs"/>
              </a:rPr>
              <a:t>Thank you</a:t>
            </a:r>
            <a:endParaRPr lang="en-IN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67645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Introduction-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species:-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/>
              <a:t>Characteristics-morphology, straining</a:t>
            </a:r>
          </a:p>
          <a:p>
            <a:endParaRPr lang="en-IN" sz="2400" dirty="0" smtClean="0"/>
          </a:p>
          <a:p>
            <a:r>
              <a:rPr lang="en-US" sz="2400" dirty="0" smtClean="0"/>
              <a:t>Media- choice of media</a:t>
            </a:r>
          </a:p>
          <a:p>
            <a:endParaRPr lang="en-US" sz="2400" dirty="0"/>
          </a:p>
          <a:p>
            <a:r>
              <a:rPr lang="en-US" sz="2400" dirty="0" smtClean="0"/>
              <a:t>Biochemical character</a:t>
            </a:r>
          </a:p>
          <a:p>
            <a:endParaRPr lang="en-US" sz="2400" dirty="0"/>
          </a:p>
          <a:p>
            <a:r>
              <a:rPr lang="en-US" sz="2400" dirty="0" smtClean="0"/>
              <a:t>Symptom of disease</a:t>
            </a:r>
          </a:p>
          <a:p>
            <a:endParaRPr lang="en-US" sz="2400" dirty="0"/>
          </a:p>
          <a:p>
            <a:r>
              <a:rPr lang="en-US" sz="2400" dirty="0" smtClean="0"/>
              <a:t>I.P. </a:t>
            </a:r>
          </a:p>
          <a:p>
            <a:endParaRPr lang="en-US" sz="2400" dirty="0" smtClean="0"/>
          </a:p>
          <a:p>
            <a:r>
              <a:rPr lang="en-US" sz="2400" dirty="0" smtClean="0"/>
              <a:t>Diagnosis etc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/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577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220" y="764704"/>
            <a:ext cx="835725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species</a:t>
            </a:r>
            <a:endParaRPr lang="en-IN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I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endParaRPr lang="en-IN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perfringens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I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chauvoei</a:t>
            </a:r>
            <a:endParaRPr lang="en-IN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I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septicum</a:t>
            </a:r>
            <a:endParaRPr lang="en-IN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/>
          </a:p>
          <a:p>
            <a:endParaRPr lang="en-IN" sz="2000" b="1" i="1" dirty="0" smtClean="0"/>
          </a:p>
          <a:p>
            <a:endParaRPr lang="en-IN" b="1" dirty="0"/>
          </a:p>
          <a:p>
            <a:endParaRPr lang="en-IN" dirty="0"/>
          </a:p>
          <a:p>
            <a:r>
              <a:rPr lang="en-I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249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 CLOSTRIDIUM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 contains many species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gram-positive,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anaerobic and spore-forming rods.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them are pathogenic for humans and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obligate anaerobes capable of producing endospores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species inhabit soils and the intestinal tract of animals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including humans</a:t>
            </a:r>
            <a:r>
              <a:rPr lang="en-IN" sz="2400" dirty="0" smtClean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endospores have a distinct bowling pin or bottle shape, distinguishing them from other bacterial endospores, which are usually ovoid in shape.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0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8569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dirty="0">
                <a:solidFill>
                  <a:srgbClr val="FF0000"/>
                </a:solidFill>
              </a:rPr>
              <a:t>Clostridium </a:t>
            </a:r>
            <a:r>
              <a:rPr lang="en-IN" sz="2800" dirty="0" err="1" smtClean="0">
                <a:solidFill>
                  <a:srgbClr val="FF0000"/>
                </a:solidFill>
              </a:rPr>
              <a:t>tetani</a:t>
            </a:r>
            <a:endParaRPr lang="en-IN" sz="2800" dirty="0" smtClean="0">
              <a:solidFill>
                <a:srgbClr val="FF0000"/>
              </a:solidFill>
            </a:endParaRPr>
          </a:p>
          <a:p>
            <a:endParaRPr lang="en-IN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Obligate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anaerobes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flagella-mediated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terminal spore gives </a:t>
            </a: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drumstick-like</a:t>
            </a:r>
            <a:b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and </a:t>
            </a:r>
            <a:r>
              <a:rPr lang="en-I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strains, differing in capability of producing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-motile</a:t>
            </a:r>
            <a:endParaRPr lang="en-I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lostridium tetani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5283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7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8072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 in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Parasites in gastrointestinal tracts of animals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(sheep, cattle, dogs, chickens, horses, rats,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guinea pigs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Endospores prevalent in manure-treated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Endospores prevalent on human skin and in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heroin (source of inorganic-lead intoxication).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I.P.-5-6 days or several months.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5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92" y="188640"/>
            <a:ext cx="892989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Clostridia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rods, delicate, may appear filamentous after 48 hrs incubation at 37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0C.On agar colonies are irregular and in gelatine stabs typical </a:t>
            </a: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 TREE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spores – </a:t>
            </a: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drumstick </a:t>
            </a:r>
            <a:r>
              <a:rPr lang="en-I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horse BA they are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hemolytic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tends to change into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prolonged incubation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Clostridia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due to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tetanolysin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39798"/>
            <a:ext cx="90364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Flagellated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non-capsulated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Clostridia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Strictly anaerobic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Swarming growth on BA; swarming prevented by firm agar (2-3%) or tetanus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antitoxin.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Tiny colonies with rhizoids (medusa head appearance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/>
              <a:t>No </a:t>
            </a:r>
            <a:r>
              <a:rPr lang="en-IN" sz="2400" dirty="0"/>
              <a:t>effect on egg </a:t>
            </a:r>
            <a:r>
              <a:rPr lang="en-IN" sz="2400" dirty="0" smtClean="0"/>
              <a:t>yolk. </a:t>
            </a:r>
            <a:endParaRPr lang="en-IN" sz="2400" dirty="0"/>
          </a:p>
          <a:p>
            <a:endParaRPr lang="en-IN" sz="2400" dirty="0"/>
          </a:p>
          <a:p>
            <a:r>
              <a:rPr lang="en-IN" sz="2400" dirty="0"/>
              <a:t>Grows in cooked meat but no effect on the </a:t>
            </a:r>
            <a:r>
              <a:rPr lang="en-IN" sz="2400" dirty="0" smtClean="0"/>
              <a:t>meat. </a:t>
            </a:r>
            <a:endParaRPr lang="en-IN" sz="2400" dirty="0"/>
          </a:p>
          <a:p>
            <a:endParaRPr lang="en-IN" sz="2400" dirty="0"/>
          </a:p>
          <a:p>
            <a:r>
              <a:rPr lang="en-IN" sz="2400" dirty="0"/>
              <a:t>Can be identified by gas </a:t>
            </a:r>
            <a:r>
              <a:rPr lang="en-IN" sz="2400" dirty="0" smtClean="0"/>
              <a:t>chromatography. </a:t>
            </a:r>
            <a:endParaRPr lang="en-IN" sz="2400" dirty="0"/>
          </a:p>
          <a:p>
            <a:endParaRPr lang="en-IN" sz="2400" dirty="0" smtClean="0"/>
          </a:p>
          <a:p>
            <a:r>
              <a:rPr lang="en-IN" sz="2400" dirty="0" smtClean="0"/>
              <a:t>Isolation </a:t>
            </a:r>
            <a:r>
              <a:rPr lang="en-IN" sz="2400" dirty="0"/>
              <a:t>difficult in the </a:t>
            </a:r>
            <a:r>
              <a:rPr lang="en-IN" sz="2400" dirty="0" smtClean="0"/>
              <a:t>lab. </a:t>
            </a: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4910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491</Words>
  <Application>Microsoft Office PowerPoint</Application>
  <PresentationFormat>On-screen Show (4:3)</PresentationFormat>
  <Paragraphs>220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Sudha kumari</dc:creator>
  <cp:lastModifiedBy>Sudha kumari</cp:lastModifiedBy>
  <cp:revision>60</cp:revision>
  <dcterms:created xsi:type="dcterms:W3CDTF">2020-12-21T06:37:43Z</dcterms:created>
  <dcterms:modified xsi:type="dcterms:W3CDTF">2020-12-23T07:30:42Z</dcterms:modified>
</cp:coreProperties>
</file>