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11"/>
  </p:notesMasterIdLst>
  <p:sldIdLst>
    <p:sldId id="256" r:id="rId2"/>
    <p:sldId id="266" r:id="rId3"/>
    <p:sldId id="261" r:id="rId4"/>
    <p:sldId id="258" r:id="rId5"/>
    <p:sldId id="260" r:id="rId6"/>
    <p:sldId id="265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94ABC-DEFA-4BB7-899E-0F1C4E8A2C02}" type="datetimeFigureOut">
              <a:rPr lang="en-IN" smtClean="0"/>
              <a:t>18-12-2020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5D5B5-26A3-4CB4-8CE4-B6CEC95959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210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15D5B5-26A3-4CB4-8CE4-B6CEC959591D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741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24FA-E419-4BD8-B83D-627E4840410D}" type="datetimeFigureOut">
              <a:rPr lang="en-IN" smtClean="0"/>
              <a:t>18-12-2020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FD70-9074-4188-92F0-CB866BE3B5B4}" type="slidenum">
              <a:rPr lang="en-IN" smtClean="0"/>
              <a:t>‹#›</a:t>
            </a:fld>
            <a:endParaRPr lang="en-IN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773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24FA-E419-4BD8-B83D-627E4840410D}" type="datetimeFigureOut">
              <a:rPr lang="en-IN" smtClean="0"/>
              <a:t>18-12-2020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FD70-9074-4188-92F0-CB866BE3B5B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9831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24FA-E419-4BD8-B83D-627E4840410D}" type="datetimeFigureOut">
              <a:rPr lang="en-IN" smtClean="0"/>
              <a:t>18-12-2020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FD70-9074-4188-92F0-CB866BE3B5B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2403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24FA-E419-4BD8-B83D-627E4840410D}" type="datetimeFigureOut">
              <a:rPr lang="en-IN" smtClean="0"/>
              <a:t>18-12-2020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FD70-9074-4188-92F0-CB866BE3B5B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899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24FA-E419-4BD8-B83D-627E4840410D}" type="datetimeFigureOut">
              <a:rPr lang="en-IN" smtClean="0"/>
              <a:t>18-12-2020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FD70-9074-4188-92F0-CB866BE3B5B4}" type="slidenum">
              <a:rPr lang="en-IN" smtClean="0"/>
              <a:t>‹#›</a:t>
            </a:fld>
            <a:endParaRPr lang="en-IN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67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24FA-E419-4BD8-B83D-627E4840410D}" type="datetimeFigureOut">
              <a:rPr lang="en-IN" smtClean="0"/>
              <a:t>18-12-2020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FD70-9074-4188-92F0-CB866BE3B5B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94520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24FA-E419-4BD8-B83D-627E4840410D}" type="datetimeFigureOut">
              <a:rPr lang="en-IN" smtClean="0"/>
              <a:t>18-12-2020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FD70-9074-4188-92F0-CB866BE3B5B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81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24FA-E419-4BD8-B83D-627E4840410D}" type="datetimeFigureOut">
              <a:rPr lang="en-IN" smtClean="0"/>
              <a:t>18-12-2020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FD70-9074-4188-92F0-CB866BE3B5B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7117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24FA-E419-4BD8-B83D-627E4840410D}" type="datetimeFigureOut">
              <a:rPr lang="en-IN" smtClean="0"/>
              <a:t>18-12-2020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FD70-9074-4188-92F0-CB866BE3B5B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0560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3B824FA-E419-4BD8-B83D-627E4840410D}" type="datetimeFigureOut">
              <a:rPr lang="en-IN" smtClean="0"/>
              <a:t>18-12-2020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DFFD70-9074-4188-92F0-CB866BE3B5B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1497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24FA-E419-4BD8-B83D-627E4840410D}" type="datetimeFigureOut">
              <a:rPr lang="en-IN" smtClean="0"/>
              <a:t>18-12-2020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FD70-9074-4188-92F0-CB866BE3B5B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0179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3B824FA-E419-4BD8-B83D-627E4840410D}" type="datetimeFigureOut">
              <a:rPr lang="en-IN" smtClean="0"/>
              <a:t>18-12-2020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5DFFD70-9074-4188-92F0-CB866BE3B5B4}" type="slidenum">
              <a:rPr lang="en-IN" smtClean="0"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46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49EAA-7534-4010-852A-CB02AA0BC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17664" y="1740869"/>
            <a:ext cx="5421987" cy="260711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Lymph nodes examination of food animals</a:t>
            </a:r>
            <a:endParaRPr lang="en-IN" sz="60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26" name="Picture 2" descr="fig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09" y="646771"/>
            <a:ext cx="5712789" cy="508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707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DE0CB-6D59-45A1-B1E7-4C8476125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4883" y="193297"/>
            <a:ext cx="6423193" cy="842401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Lymphatic System</a:t>
            </a:r>
            <a:endParaRPr lang="en-IN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0D8F1-039D-42A5-A4BE-97AE84036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740" y="1399592"/>
            <a:ext cx="10935477" cy="456266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Lymph is a medium: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Supply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oxygen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&amp;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nutritive matter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are transferred from the blood to the body tissues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 means by which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waste products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from these tissues are removed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 presence of lymph around the tissue cells is maintained by a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slow exudation of this fluid through the capillary walls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&amp; in to the surrounding tissue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Afferent lymphatics: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Vessels conveying lymph to a lymph node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Efferent lymphatics: 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ischarge eventually in to larger lymph collecting vessels, the direction of the lymph flow in every case being towards the heart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Largest lymph collecting vessel is the </a:t>
            </a:r>
            <a:r>
              <a:rPr lang="en-US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thoracic duct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Lymph from posterior part of the body: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lumbar &amp; intestinal to thoracic duct &amp; open in to the anterior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venacava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Lymph from anterior part of the body: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To tracheal lymph &amp; towards jugular vein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IN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IN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632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231" y="2453268"/>
            <a:ext cx="5861081" cy="286586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Round masses of lymphoid tissue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Surrounded by a capsule of connective tissue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Found along the course of lymphatics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Consists of a reticulum of connective tissue fibers in the meshes of which are contained numerous small rounded cells-the lymphocytes</a:t>
            </a:r>
            <a:endParaRPr lang="en-IN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282779D-6570-4E17-A39D-5B2BDF189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1222" y="691375"/>
            <a:ext cx="6630515" cy="82296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Lymph node: Introduction</a:t>
            </a:r>
            <a:endParaRPr lang="en-IN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26" name="Picture 2" descr="histology lymph node | Lymph node | Lymph nodes, Medical school studying,  Biology maj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400" y="2128766"/>
            <a:ext cx="4762500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468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2779D-6570-4E17-A39D-5B2BDF189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106" y="657922"/>
            <a:ext cx="6206768" cy="8229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3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Lymph node: Introduction</a:t>
            </a:r>
            <a:endParaRPr lang="en-IN" sz="4300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9530F-1211-4131-9F0B-7942D478D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13363"/>
            <a:ext cx="10058400" cy="359606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color of lymph nodes is variable: (white to greyish blue or almost black)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In ox: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mesenteric LN of ox black in color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In Pigs: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LN are lobulated &amp; almost white </a:t>
            </a:r>
          </a:p>
          <a:p>
            <a:pPr marL="201168" lvl="1" indent="0" algn="just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(exception: LN of head and neck which are reddish in color)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Consistency of LN: consistency is firm rather than  soft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Generally oval in shape &amp; somewhat compressed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Size: varies from pin head size to 10-20 cm or even more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In the horses: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LN are small &amp; grape like clusters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Larger in young animals than in the adults</a:t>
            </a:r>
            <a:endParaRPr lang="en-IN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997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2BA3040-EE09-4772-8064-2A6945F752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162942"/>
              </p:ext>
            </p:extLst>
          </p:nvPr>
        </p:nvGraphicFramePr>
        <p:xfrm>
          <a:off x="452004" y="142462"/>
          <a:ext cx="11243387" cy="6069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889">
                  <a:extLst>
                    <a:ext uri="{9D8B030D-6E8A-4147-A177-3AD203B41FA5}">
                      <a16:colId xmlns:a16="http://schemas.microsoft.com/office/drawing/2014/main" val="1835358723"/>
                    </a:ext>
                  </a:extLst>
                </a:gridCol>
                <a:gridCol w="2631152">
                  <a:extLst>
                    <a:ext uri="{9D8B030D-6E8A-4147-A177-3AD203B41FA5}">
                      <a16:colId xmlns:a16="http://schemas.microsoft.com/office/drawing/2014/main" val="288291466"/>
                    </a:ext>
                  </a:extLst>
                </a:gridCol>
                <a:gridCol w="6811346">
                  <a:extLst>
                    <a:ext uri="{9D8B030D-6E8A-4147-A177-3AD203B41FA5}">
                      <a16:colId xmlns:a16="http://schemas.microsoft.com/office/drawing/2014/main" val="42020184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Parts/Organ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Lymph node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Disease condition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11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Head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Parotid, submaxillary, retropharyngeal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FMD, stomatitis, rinderpest, actinomycosis,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actinobacillosis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, cysticercosis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9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Lungs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Bronchial, Mediastinal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Pleurisy, pneumonia, tuberculosis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476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Heart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Mediastinal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Traumatic/tubercular, pericarditis,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peticheal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haemorrhages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on the epicardium and endocardium, cysticercosis,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hydatidosis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, flabbiness of heart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663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Liver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Portal &amp; hepatic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Fatty changes,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actinobacillosis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, abscess, cirrhosis, hydatid cysts, fascioliasis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715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Oesophagus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, stomach, intestine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Gastric &amp; mesenteric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The serous surface for tuberculosis,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actinobacillosis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, penetration by any foreign body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671075"/>
                  </a:ext>
                </a:extLst>
              </a:tr>
              <a:tr h="568020"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Kidney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Renal 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84084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Spleen 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Splenic 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Tuberculosis, anthrax, infracts,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haemorrhages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, 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87318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Uterus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Iliac &amp; renal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septic metritis, evidence of recent parturition or pregnancy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55961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Udder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Supramammary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Abscess,septic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metritis, tuberculosis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4892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Testes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Superficial inguinal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Orchitis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96882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Carcass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Prescapular, popliteal, renal, cervical, intercostal, xyphoid or sternal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auxillary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, </a:t>
                      </a:r>
                      <a:r>
                        <a:rPr lang="en-US" sz="16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prepectoral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, external, internal iliac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Bruises, injuries, abdominal &amp; thoracic cavities for tuberculosis, poorness, emaciation &amp; state of nutrition </a:t>
                      </a:r>
                      <a:endParaRPr lang="en-IN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315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817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236C-C6C6-4E48-91E3-528DA8923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7092" y="382555"/>
            <a:ext cx="4827659" cy="718458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Haemal</a:t>
            </a:r>
            <a:r>
              <a:rPr lang="en-US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lymph node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D4FE3-025A-4C7B-9364-DFA12BA78B9A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Deep red or almost black in color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Oval in shape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Pea size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Absent afferent and efferent lymphatics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Accessory spleen: RBCs disintegration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Numerous in Sheep and OX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Absent in: Horse &amp; Pigs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Cattle: along the course of aorta and Subcutaneous fat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Sheep: Beneath the peritoneum in sub-lumbar region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Being larger and more numerous in animals suffering from anemia &amp;cachectic conditions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Lymph nodes absent in poultry</a:t>
            </a:r>
            <a:endParaRPr lang="en-IN" sz="22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647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g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225" y="1918009"/>
            <a:ext cx="8683082" cy="3066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42225" y="449600"/>
            <a:ext cx="8582722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Lungs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Lymph nodes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Bronchial (tracheobronchial) and mediastinal: Incise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442225" y="5208070"/>
            <a:ext cx="87722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Lung inspection - Bronchial left (No. 1) and right (No. 2) and mediastinal (No. 3) lymph nodes are viewed and incised</a:t>
            </a:r>
            <a:endParaRPr lang="en-IN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04157" y="6323181"/>
            <a:ext cx="54046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u="sng" dirty="0">
                <a:solidFill>
                  <a:srgbClr val="1A0DAB"/>
                </a:solidFill>
                <a:latin typeface="Google Sans"/>
              </a:rPr>
              <a:t>Manual on meat inspection for developing countries</a:t>
            </a:r>
          </a:p>
          <a:p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http://www.fao.org</a:t>
            </a:r>
            <a:r>
              <a:rPr lang="en-US" dirty="0">
                <a:solidFill>
                  <a:srgbClr val="5F6368"/>
                </a:solidFill>
                <a:latin typeface="arial" panose="020B0604020202020204" pitchFamily="34" charset="0"/>
              </a:rPr>
              <a:t> ›</a:t>
            </a:r>
            <a:endParaRPr lang="en-US" b="0" i="0" dirty="0">
              <a:solidFill>
                <a:srgbClr val="1A0DAB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784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9697" y="1416205"/>
            <a:ext cx="7281747" cy="3423424"/>
          </a:xfrm>
        </p:spPr>
        <p:txBody>
          <a:bodyPr>
            <a:noAutofit/>
          </a:bodyPr>
          <a:lstStyle/>
          <a:p>
            <a:pPr algn="just"/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Liver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View and palpate entire surface(both sides)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View the gall bladder. For cattle over 6 weeks of age, incise as deemed appropriate to detect liver flukes. </a:t>
            </a:r>
            <a:b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Open large bile ducts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For sheep, pigs and game, incise as deemed appropriate for parasite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Lymph nodes</a:t>
            </a:r>
            <a:b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Portal (hepatic)</a:t>
            </a:r>
            <a:b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IN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en-IN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074" name="Picture 2" descr="fig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26" y="936882"/>
            <a:ext cx="4304371" cy="479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36702" y="5648313"/>
            <a:ext cx="96904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Liver inspection - Incised portal (hepatic) lymph nodes (No. 1) and opened large bile duct (No. 2).</a:t>
            </a:r>
            <a:endParaRPr lang="en-IN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04157" y="6323181"/>
            <a:ext cx="54046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u="sng" dirty="0">
                <a:solidFill>
                  <a:srgbClr val="1A0DAB"/>
                </a:solidFill>
                <a:latin typeface="Google Sans"/>
              </a:rPr>
              <a:t>Manual on meat inspection for developing countries</a:t>
            </a:r>
          </a:p>
          <a:p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http://www.fao.org</a:t>
            </a:r>
            <a:r>
              <a:rPr lang="en-US" dirty="0">
                <a:solidFill>
                  <a:srgbClr val="5F6368"/>
                </a:solidFill>
                <a:latin typeface="arial" panose="020B0604020202020204" pitchFamily="34" charset="0"/>
              </a:rPr>
              <a:t> ›</a:t>
            </a:r>
            <a:endParaRPr lang="en-US" b="0" i="0" dirty="0">
              <a:solidFill>
                <a:srgbClr val="1A0DAB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44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ig 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1819591"/>
            <a:ext cx="4444876" cy="436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821650" y="354126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Viewing and incision of the mesenteric lymph nodes.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 this case an incision was performed to demonstrate the mesenteric lymph nodes chain.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1964" y="768763"/>
            <a:ext cx="49176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Rumen, reticulum, </a:t>
            </a:r>
            <a:r>
              <a:rPr lang="en-US" sz="20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omasum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 abomasum</a:t>
            </a:r>
            <a:endParaRPr lang="en-IN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04157" y="6323181"/>
            <a:ext cx="54046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u="sng" dirty="0">
                <a:solidFill>
                  <a:srgbClr val="1A0DAB"/>
                </a:solidFill>
                <a:latin typeface="Google Sans"/>
              </a:rPr>
              <a:t>Manual on meat inspection for developing countries</a:t>
            </a:r>
          </a:p>
          <a:p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http://www.fao.org</a:t>
            </a:r>
            <a:r>
              <a:rPr lang="en-US" dirty="0">
                <a:solidFill>
                  <a:srgbClr val="5F6368"/>
                </a:solidFill>
                <a:latin typeface="arial" panose="020B0604020202020204" pitchFamily="34" charset="0"/>
              </a:rPr>
              <a:t> ›</a:t>
            </a:r>
            <a:endParaRPr lang="en-US" b="0" i="0" dirty="0">
              <a:solidFill>
                <a:srgbClr val="1A0DAB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0675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551</TotalTime>
  <Words>737</Words>
  <Application>Microsoft Office PowerPoint</Application>
  <PresentationFormat>Widescreen</PresentationFormat>
  <Paragraphs>94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</vt:lpstr>
      <vt:lpstr>Calibri</vt:lpstr>
      <vt:lpstr>Calibri Light</vt:lpstr>
      <vt:lpstr>Cambria</vt:lpstr>
      <vt:lpstr>Google Sans</vt:lpstr>
      <vt:lpstr>Wingdings</vt:lpstr>
      <vt:lpstr>Retrospect</vt:lpstr>
      <vt:lpstr>Lymph nodes examination of food animals</vt:lpstr>
      <vt:lpstr>The Lymphatic System</vt:lpstr>
      <vt:lpstr>Lymph node: Introduction</vt:lpstr>
      <vt:lpstr>Lymph node: Introduction</vt:lpstr>
      <vt:lpstr>PowerPoint Presentation</vt:lpstr>
      <vt:lpstr> Haemal lymph node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Lymph nodes examination of food animals</dc:title>
  <dc:creator>drbhoomika1986@gmail.com</dc:creator>
  <cp:lastModifiedBy>drbhoomika1986@gmail.com</cp:lastModifiedBy>
  <cp:revision>37</cp:revision>
  <dcterms:created xsi:type="dcterms:W3CDTF">2020-12-14T10:53:33Z</dcterms:created>
  <dcterms:modified xsi:type="dcterms:W3CDTF">2020-12-18T09:49:48Z</dcterms:modified>
</cp:coreProperties>
</file>