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12/3/2020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43000" y="1676400"/>
            <a:ext cx="7086600" cy="4572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800" b="1" dirty="0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Examination of eye and ear</a:t>
            </a:r>
            <a:endParaRPr lang="en-IN" sz="28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24200" y="0"/>
            <a:ext cx="2057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2971800" y="2286000"/>
            <a:ext cx="3962400" cy="9906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sz="2400" dirty="0" err="1">
                <a:latin typeface="Times New Roman" pitchFamily="18" charset="0"/>
                <a:cs typeface="Times New Roman" pitchFamily="18" charset="0"/>
              </a:rPr>
              <a:t>Bipin</a:t>
            </a:r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 Kumar</a:t>
            </a:r>
          </a:p>
          <a:p>
            <a:pPr algn="ctr"/>
            <a:r>
              <a:rPr lang="en-IN" sz="2400" dirty="0">
                <a:latin typeface="Times New Roman" pitchFamily="18" charset="0"/>
                <a:cs typeface="Times New Roman" pitchFamily="18" charset="0"/>
              </a:rPr>
              <a:t>Assistant Professor</a:t>
            </a:r>
          </a:p>
        </p:txBody>
      </p:sp>
      <p:sp>
        <p:nvSpPr>
          <p:cNvPr id="6" name="Rectangle 5"/>
          <p:cNvSpPr/>
          <p:nvPr/>
        </p:nvSpPr>
        <p:spPr>
          <a:xfrm>
            <a:off x="1752600" y="3429000"/>
            <a:ext cx="6019800" cy="1988820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en-US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en-US" altLang="en-US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Department of Veterinary Medicine</a:t>
            </a:r>
          </a:p>
          <a:p>
            <a:pPr algn="ctr"/>
            <a:r>
              <a:rPr lang="en-US" altLang="en-US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Bihar Veterinary College, Patna</a:t>
            </a:r>
          </a:p>
          <a:p>
            <a:pPr algn="ctr"/>
            <a:r>
              <a:rPr lang="en-US" altLang="en-US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(Bihar Animal Sciences University, Patna</a:t>
            </a:r>
            <a:r>
              <a:rPr lang="en-US" altLang="en-US" sz="24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xmlns="" val="2522984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cap="small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Outline</a:t>
            </a:r>
            <a:br>
              <a:rPr lang="en-IN" sz="2400" b="1" cap="small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en-IN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IN" b="1" cap="small" dirty="0" smtClean="0"/>
          </a:p>
          <a:p>
            <a:r>
              <a:rPr lang="en-IN" sz="2400" dirty="0" smtClean="0">
                <a:latin typeface="Times New Roman" pitchFamily="18" charset="0"/>
                <a:cs typeface="Times New Roman" pitchFamily="18" charset="0"/>
              </a:rPr>
              <a:t>1. 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en-IN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History and general physical examination</a:t>
            </a:r>
          </a:p>
          <a:p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2.  Evaluation of vision, pupil function, and eyelid function</a:t>
            </a:r>
          </a:p>
          <a:p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3.  </a:t>
            </a:r>
            <a:r>
              <a:rPr lang="en-IN" sz="20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Adnexal</a:t>
            </a:r>
            <a:r>
              <a:rPr lang="en-IN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and anterior segment examination</a:t>
            </a:r>
          </a:p>
          <a:p>
            <a:r>
              <a:rPr lang="en-IN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. </a:t>
            </a:r>
            <a:r>
              <a:rPr lang="en-IN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en-IN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Schirmer</a:t>
            </a:r>
            <a:r>
              <a:rPr lang="en-IN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tear test</a:t>
            </a:r>
          </a:p>
          <a:p>
            <a:r>
              <a:rPr lang="en-IN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b.  Vital stains</a:t>
            </a:r>
          </a:p>
          <a:p>
            <a:r>
              <a:rPr lang="en-IN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c.  </a:t>
            </a:r>
            <a:r>
              <a:rPr lang="en-IN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Tonometry</a:t>
            </a:r>
            <a:endParaRPr lang="en-IN" sz="2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4.  Posterior segment examination</a:t>
            </a:r>
          </a:p>
          <a:p>
            <a:r>
              <a:rPr lang="en-IN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.  </a:t>
            </a:r>
            <a:r>
              <a:rPr lang="en-IN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Direct </a:t>
            </a:r>
            <a:r>
              <a:rPr lang="en-IN" sz="20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ophthalmoscopy</a:t>
            </a:r>
            <a:endParaRPr lang="en-IN" sz="20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b.  Indirect </a:t>
            </a:r>
            <a:r>
              <a:rPr lang="en-IN" sz="20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ophthalmoscopy</a:t>
            </a:r>
            <a:endParaRPr lang="en-IN" sz="20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History and General Physical Examination</a:t>
            </a:r>
            <a:endParaRPr lang="en-IN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A complete and thorough 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history.</a:t>
            </a:r>
          </a:p>
          <a:p>
            <a:pPr algn="just"/>
            <a:r>
              <a:rPr lang="en-IN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Common presenting client complaints for ocular disease include pain, ocular rubbing, ocular discharge, vision changes, pupil abnormalities, ocular opacities, and ocular </a:t>
            </a:r>
            <a:r>
              <a:rPr lang="en-IN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color</a:t>
            </a:r>
            <a:r>
              <a:rPr lang="en-IN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changes. </a:t>
            </a:r>
            <a:endParaRPr lang="en-IN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It 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is essential to identify all concurrent known systemic diseases and systemic abnormalities.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All </a:t>
            </a:r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ocular and systemic pharmaceuticals received by the animal should be identified, including over-the-counter medications and medications administered by the client on their own accord. </a:t>
            </a:r>
            <a:endParaRPr lang="en-IN" sz="20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complete physical examination is warranted for all animals presented for an ocular complaint, including evaluation of body temperature, thoracic auscultation, oral cavity examination, regional lymph node palpation, and abdominal palpation.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Evaluation of Vision, Pupil Function, and Eyelid Function</a:t>
            </a:r>
            <a:endParaRPr lang="en-IN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just"/>
            <a:r>
              <a:rPr lang="en-IN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 ophthalmic examination begins with observation of the animal at a distance. </a:t>
            </a:r>
            <a:endParaRPr lang="en-IN" sz="80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Signs 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of reduced vision or ocular discomfort (</a:t>
            </a:r>
            <a:r>
              <a:rPr lang="en-IN" sz="8000" dirty="0" err="1" smtClean="0">
                <a:latin typeface="Times New Roman" pitchFamily="18" charset="0"/>
                <a:cs typeface="Times New Roman" pitchFamily="18" charset="0"/>
              </a:rPr>
              <a:t>blepharospasm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 or ocular rubbing) can often best be appreciated from a distance prior to manipulation. </a:t>
            </a:r>
            <a:endParaRPr lang="en-IN" sz="80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Note 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how the animal navigates within the examination room. </a:t>
            </a:r>
            <a:endParaRPr lang="en-IN" sz="80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Skull </a:t>
            </a:r>
            <a:r>
              <a:rPr lang="en-IN" sz="8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and </a:t>
            </a:r>
            <a:r>
              <a:rPr lang="en-IN" sz="8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periocular</a:t>
            </a:r>
            <a:r>
              <a:rPr lang="en-IN" sz="8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structures are examined for size and symmetry. Additionally, the size, position, and movement of the globes are assessed.</a:t>
            </a:r>
          </a:p>
          <a:p>
            <a:pPr algn="just"/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Assessment 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of vision may be performed by the menace response, cotton ball test, visual placing, dazzle reflex, and obstacle courses. </a:t>
            </a:r>
            <a:endParaRPr lang="en-IN" sz="80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sz="8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pupils are evaluated in light and dark environments for size, shape, and symmetry. </a:t>
            </a:r>
            <a:endParaRPr lang="en-IN" sz="80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Direct 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and indirect </a:t>
            </a:r>
            <a:r>
              <a:rPr lang="en-IN" sz="8000" dirty="0" err="1" smtClean="0">
                <a:latin typeface="Times New Roman" pitchFamily="18" charset="0"/>
                <a:cs typeface="Times New Roman" pitchFamily="18" charset="0"/>
              </a:rPr>
              <a:t>pupillary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 light reflexes are then tested with a bright, focal light source. </a:t>
            </a:r>
            <a:endParaRPr lang="en-IN" sz="80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Palpebral</a:t>
            </a:r>
            <a:r>
              <a:rPr lang="en-IN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reflexes are tested by lightly touching nasally and temporally to the eyelids and observing the elicited blink response.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Adnexal</a:t>
            </a:r>
            <a:r>
              <a:rPr lang="en-IN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and Anterior Segment Examination</a:t>
            </a:r>
            <a:endParaRPr lang="en-IN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IN" b="1" dirty="0" err="1" smtClean="0">
                <a:latin typeface="Times New Roman" pitchFamily="18" charset="0"/>
                <a:cs typeface="Times New Roman" pitchFamily="18" charset="0"/>
              </a:rPr>
              <a:t>Schirmer</a:t>
            </a:r>
            <a:r>
              <a:rPr lang="en-IN" b="1" dirty="0" smtClean="0">
                <a:latin typeface="Times New Roman" pitchFamily="18" charset="0"/>
                <a:cs typeface="Times New Roman" pitchFamily="18" charset="0"/>
              </a:rPr>
              <a:t> tear test (STT)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. The </a:t>
            </a:r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periocular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regions are visually examined and palpated for abnormalities including discharge, redness, alopecia, swelling, and atrophy. </a:t>
            </a:r>
          </a:p>
          <a:p>
            <a:pPr algn="just"/>
            <a:r>
              <a:rPr lang="en-IN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Eyelids </a:t>
            </a:r>
            <a:r>
              <a:rPr lang="en-IN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 eyelid margins are examined for position, confirmation, movement, and other abnormalities (e.g., masses, alopecia, abnormal cilia). </a:t>
            </a:r>
            <a:endParaRPr lang="en-IN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nictitating membrane is assessed by gently </a:t>
            </a:r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retropulsing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the globe through the upper eyelid to cause its elevation. </a:t>
            </a:r>
            <a:endParaRPr lang="en-IN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palpebral</a:t>
            </a:r>
            <a:r>
              <a:rPr lang="en-IN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and bulbar conjunctiva, and the nictitating membrane are evaluated for </a:t>
            </a:r>
            <a:r>
              <a:rPr lang="en-IN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color</a:t>
            </a:r>
            <a:r>
              <a:rPr lang="en-IN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thickness, inflammation, foreign bodies, masses, and other abnormalities. </a:t>
            </a:r>
            <a:endParaRPr lang="en-IN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sclera, visible under the bulbar conjunctiva, is examined concurrently for abnormalities of </a:t>
            </a:r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color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and thickness.</a:t>
            </a:r>
          </a:p>
          <a:p>
            <a:pPr algn="just"/>
            <a:r>
              <a:rPr lang="en-IN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Assessment </a:t>
            </a:r>
            <a:r>
              <a:rPr lang="en-IN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of the corneal tear film and corneal epithelial integrity can then be performed by application of corneal </a:t>
            </a:r>
            <a:r>
              <a:rPr lang="en-IN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vital stains</a:t>
            </a:r>
            <a:r>
              <a:rPr lang="en-IN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 (e.g., sodium </a:t>
            </a:r>
            <a:r>
              <a:rPr lang="en-IN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fluorescein</a:t>
            </a:r>
            <a:r>
              <a:rPr lang="en-IN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rose </a:t>
            </a:r>
            <a:r>
              <a:rPr lang="en-IN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bengal</a:t>
            </a:r>
            <a:r>
              <a:rPr lang="en-IN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or </a:t>
            </a:r>
            <a:r>
              <a:rPr lang="en-IN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lissamine</a:t>
            </a:r>
            <a:r>
              <a:rPr lang="en-IN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green)</a:t>
            </a:r>
            <a:endParaRPr lang="en-IN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 anterior chamber is evaluated for transparency, depth, and abnormal contents (e.g., </a:t>
            </a:r>
            <a:r>
              <a:rPr lang="en-IN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hyphema</a:t>
            </a:r>
            <a:r>
              <a:rPr lang="en-IN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IN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hypopyon</a:t>
            </a:r>
            <a:r>
              <a:rPr lang="en-IN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fibrin, masses). </a:t>
            </a:r>
            <a:endParaRPr lang="en-IN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Iris </a:t>
            </a:r>
            <a:r>
              <a:rPr lang="en-IN" sz="2000" dirty="0" err="1" smtClean="0">
                <a:latin typeface="Times New Roman" pitchFamily="18" charset="0"/>
                <a:cs typeface="Times New Roman" pitchFamily="18" charset="0"/>
              </a:rPr>
              <a:t>color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, position, and appearance are assessed, including pupil size and shape. </a:t>
            </a:r>
            <a:endParaRPr lang="en-IN" sz="20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complete evaluation of the lens can only be performed following pharmacologic dilation of the pupil. Prior to installing a </a:t>
            </a:r>
            <a:r>
              <a:rPr lang="en-IN" sz="20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mydriatic</a:t>
            </a:r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(typically 1% </a:t>
            </a:r>
            <a:r>
              <a:rPr lang="en-IN" sz="20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tropicamide</a:t>
            </a:r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), the intraocular pressure (IOP) must be evaluated by </a:t>
            </a:r>
            <a:r>
              <a:rPr lang="en-IN" sz="20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tonometry</a:t>
            </a:r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en-IN" sz="2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Posterior Segment Examination</a:t>
            </a:r>
            <a:endParaRPr lang="en-IN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just"/>
            <a:r>
              <a:rPr lang="en-IN" sz="8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 posterior segment of the eye includes the vitreous, retina, choroid, and optic nerve. </a:t>
            </a:r>
            <a:endParaRPr lang="en-IN" sz="8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Examination </a:t>
            </a:r>
            <a:r>
              <a:rPr lang="en-IN" sz="8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of the posterior segment may be performed following pharmacologic dilation of the pupil by direct or indirect </a:t>
            </a:r>
            <a:r>
              <a:rPr lang="en-IN" sz="80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ophthalmoscopy</a:t>
            </a:r>
            <a:r>
              <a:rPr lang="en-IN" sz="8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IN" sz="80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b="1" dirty="0" smtClean="0">
                <a:latin typeface="Times New Roman" pitchFamily="18" charset="0"/>
                <a:cs typeface="Times New Roman" pitchFamily="18" charset="0"/>
              </a:rPr>
              <a:t>Direct ophthalmoscopes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 consist of a power source and coaxial optic system. Light is directed into the animal's eye and reflected back through a lens in the ophthalmoscope to the examiner. </a:t>
            </a:r>
            <a:endParaRPr lang="en-IN" sz="80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Direct </a:t>
            </a:r>
            <a:r>
              <a:rPr lang="en-IN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ophthalmoscopes contain a rheostat to adjust light intensity, </a:t>
            </a:r>
            <a:r>
              <a:rPr lang="en-IN" sz="80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color</a:t>
            </a:r>
            <a:r>
              <a:rPr lang="en-IN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filters, slit beams, grid beams, and a series of lenses to adjust the </a:t>
            </a:r>
            <a:r>
              <a:rPr lang="en-IN" sz="80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dioptric</a:t>
            </a:r>
            <a:r>
              <a:rPr lang="en-IN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power (depth of focus within the eye). The image produced by a direct ophthalmoscope is real, erect, and magnified several fold. </a:t>
            </a:r>
            <a:endParaRPr lang="en-IN" sz="80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Disadvantages 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of the direct ophthalmoscope include the short working distance, small field of view (it is easier to overlook lesions and the examination is more time consuming), lack of </a:t>
            </a:r>
            <a:r>
              <a:rPr lang="en-IN" sz="8000" dirty="0" err="1" smtClean="0">
                <a:latin typeface="Times New Roman" pitchFamily="18" charset="0"/>
                <a:cs typeface="Times New Roman" pitchFamily="18" charset="0"/>
              </a:rPr>
              <a:t>stereopsis</a:t>
            </a:r>
            <a:r>
              <a:rPr lang="en-IN" sz="8000" dirty="0" smtClean="0">
                <a:latin typeface="Times New Roman" pitchFamily="18" charset="0"/>
                <a:cs typeface="Times New Roman" pitchFamily="18" charset="0"/>
              </a:rPr>
              <a:t> (depth perception), and greater distortion when the visual axis is partially opaque. </a:t>
            </a:r>
          </a:p>
          <a:p>
            <a:pPr algn="just"/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2000" b="1" dirty="0" smtClean="0">
                <a:latin typeface="Times New Roman" pitchFamily="18" charset="0"/>
                <a:cs typeface="Times New Roman" pitchFamily="18" charset="0"/>
              </a:rPr>
              <a:t>Indirect </a:t>
            </a:r>
            <a:r>
              <a:rPr lang="en-IN" sz="2000" b="1" dirty="0" err="1" smtClean="0">
                <a:latin typeface="Times New Roman" pitchFamily="18" charset="0"/>
                <a:cs typeface="Times New Roman" pitchFamily="18" charset="0"/>
              </a:rPr>
              <a:t>ophthalmoscopy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 is a technique performed with a light source and placement of a converging lens between the examiner's eye and the animal's eye. </a:t>
            </a:r>
          </a:p>
          <a:p>
            <a:pPr algn="just"/>
            <a:r>
              <a:rPr lang="en-IN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Indirect </a:t>
            </a:r>
            <a:r>
              <a:rPr lang="en-IN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ophthalmoscopy</a:t>
            </a:r>
            <a:r>
              <a:rPr lang="en-IN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generates an inverted and reversed image. </a:t>
            </a:r>
          </a:p>
          <a:p>
            <a:pPr algn="just"/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Disadvantages of indirect </a:t>
            </a:r>
            <a:r>
              <a:rPr lang="en-IN" sz="2000" dirty="0" err="1" smtClean="0">
                <a:latin typeface="Times New Roman" pitchFamily="18" charset="0"/>
                <a:cs typeface="Times New Roman" pitchFamily="18" charset="0"/>
              </a:rPr>
              <a:t>ophthalmoscopy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 include less image magnification and greater clinician skill required to master the technique. </a:t>
            </a:r>
          </a:p>
          <a:p>
            <a:pPr algn="just"/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Advantages of indirect </a:t>
            </a:r>
            <a:r>
              <a:rPr lang="en-IN" sz="20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ophthalmoscopy</a:t>
            </a:r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include the larger field of view, safer working distance, greater ease of examining the peripheral </a:t>
            </a:r>
            <a:r>
              <a:rPr lang="en-IN" sz="20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fundus</a:t>
            </a:r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and shorter examination time</a:t>
            </a:r>
            <a:r>
              <a:rPr lang="en-IN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There are two basic types of indirect </a:t>
            </a:r>
            <a:r>
              <a:rPr lang="en-IN" sz="2000" dirty="0" err="1" smtClean="0">
                <a:latin typeface="Times New Roman" pitchFamily="18" charset="0"/>
                <a:cs typeface="Times New Roman" pitchFamily="18" charset="0"/>
              </a:rPr>
              <a:t>ophthalmoscopy</a:t>
            </a:r>
            <a:r>
              <a:rPr lang="en-IN" sz="2000" dirty="0" smtClean="0">
                <a:latin typeface="Times New Roman" pitchFamily="18" charset="0"/>
                <a:cs typeface="Times New Roman" pitchFamily="18" charset="0"/>
              </a:rPr>
              <a:t>: binocular and monocular.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4EBAEC5-D4F3-4C7A-8261-C9817EC93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pPr marL="2743200" lvl="6" indent="0">
              <a:buNone/>
            </a:pPr>
            <a:r>
              <a:rPr lang="en-IN" sz="8000" dirty="0">
                <a:solidFill>
                  <a:srgbClr val="0070C0"/>
                </a:solidFill>
                <a:latin typeface="Impact" panose="020B0806030902050204" pitchFamily="34" charset="0"/>
              </a:rPr>
              <a:t>Thanks</a:t>
            </a:r>
          </a:p>
        </p:txBody>
      </p:sp>
    </p:spTree>
    <p:extLst>
      <p:ext uri="{BB962C8B-B14F-4D97-AF65-F5344CB8AC3E}">
        <p14:creationId xmlns:p14="http://schemas.microsoft.com/office/powerpoint/2010/main" xmlns="" val="37871632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891</TotalTime>
  <Words>442</Words>
  <Application>Microsoft Office PowerPoint</Application>
  <PresentationFormat>On-screen Show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Flow</vt:lpstr>
      <vt:lpstr>Slide 1</vt:lpstr>
      <vt:lpstr>Outline </vt:lpstr>
      <vt:lpstr>History and General Physical Examination</vt:lpstr>
      <vt:lpstr>Evaluation of Vision, Pupil Function, and Eyelid Function</vt:lpstr>
      <vt:lpstr>Adnexal and Anterior Segment Examination</vt:lpstr>
      <vt:lpstr>Slide 6</vt:lpstr>
      <vt:lpstr>Posterior Segment Examination</vt:lpstr>
      <vt:lpstr>Slide 8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Dr. Bipin Kumar</dc:creator>
  <cp:lastModifiedBy>Dr. Bipin Kumar</cp:lastModifiedBy>
  <cp:revision>9</cp:revision>
  <dcterms:created xsi:type="dcterms:W3CDTF">2006-08-16T00:00:00Z</dcterms:created>
  <dcterms:modified xsi:type="dcterms:W3CDTF">2020-12-04T05:26:14Z</dcterms:modified>
</cp:coreProperties>
</file>