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0" r:id="rId9"/>
    <p:sldId id="269" r:id="rId10"/>
    <p:sldId id="267" r:id="rId11"/>
    <p:sldId id="274" r:id="rId12"/>
    <p:sldId id="275" r:id="rId13"/>
    <p:sldId id="276" r:id="rId14"/>
    <p:sldId id="270" r:id="rId15"/>
    <p:sldId id="271" r:id="rId16"/>
    <p:sldId id="261" r:id="rId17"/>
    <p:sldId id="262" r:id="rId18"/>
    <p:sldId id="278" r:id="rId19"/>
    <p:sldId id="263" r:id="rId20"/>
    <p:sldId id="268" r:id="rId21"/>
    <p:sldId id="272" r:id="rId22"/>
    <p:sldId id="273" r:id="rId23"/>
    <p:sldId id="279" r:id="rId24"/>
    <p:sldId id="280" r:id="rId25"/>
    <p:sldId id="281" r:id="rId26"/>
    <p:sldId id="282" r:id="rId27"/>
    <p:sldId id="283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9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66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3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37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0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45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54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6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4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1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30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548C-D8C8-4760-8B40-CD03B2F179F6}" type="datetimeFigureOut">
              <a:rPr lang="en-IN" smtClean="0"/>
              <a:t>09-12-2020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B620-E15C-4755-B5CD-D1E11C0AC4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8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 GENUS –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     </a:t>
            </a:r>
            <a:r>
              <a:rPr lang="en-US" sz="1600" dirty="0" smtClean="0">
                <a:solidFill>
                  <a:srgbClr val="0039A6"/>
                </a:solidFill>
                <a:latin typeface="Myriad Web Pro"/>
              </a:rPr>
              <a:t>Dated-09/12/2020</a:t>
            </a:r>
            <a:br>
              <a:rPr lang="en-US" sz="1600" dirty="0" smtClean="0">
                <a:solidFill>
                  <a:srgbClr val="0039A6"/>
                </a:solidFill>
                <a:latin typeface="Myriad Web Pro"/>
              </a:rPr>
            </a:br>
            <a:r>
              <a:rPr lang="en-US" sz="1600">
                <a:solidFill>
                  <a:srgbClr val="0039A6"/>
                </a:solidFill>
                <a:latin typeface="Myriad Web Pro"/>
              </a:rPr>
              <a:t> </a:t>
            </a:r>
            <a:r>
              <a:rPr lang="en-US" sz="1600" smtClean="0">
                <a:solidFill>
                  <a:srgbClr val="0039A6"/>
                </a:solidFill>
                <a:latin typeface="Myriad Web Pro"/>
              </a:rPr>
              <a:t>                                                                                           2</a:t>
            </a:r>
            <a:r>
              <a:rPr lang="en-US" sz="1600" baseline="30000" smtClean="0">
                <a:solidFill>
                  <a:srgbClr val="0039A6"/>
                </a:solidFill>
                <a:latin typeface="Myriad Web Pro"/>
              </a:rPr>
              <a:t>nd</a:t>
            </a:r>
            <a:r>
              <a:rPr lang="en-US" sz="1600" smtClean="0">
                <a:solidFill>
                  <a:srgbClr val="0039A6"/>
                </a:solidFill>
                <a:latin typeface="Myriad Web Pro"/>
              </a:rPr>
              <a:t> </a:t>
            </a:r>
            <a:r>
              <a:rPr lang="en-US" sz="1600" dirty="0" smtClean="0">
                <a:solidFill>
                  <a:srgbClr val="0039A6"/>
                </a:solidFill>
                <a:latin typeface="Myriad Web Pro"/>
              </a:rPr>
              <a:t>year </a:t>
            </a:r>
            <a:r>
              <a:rPr lang="en-US" sz="1600" smtClean="0">
                <a:solidFill>
                  <a:srgbClr val="0039A6"/>
                </a:solidFill>
                <a:latin typeface="Myriad Web Pro"/>
              </a:rPr>
              <a:t>professional course</a:t>
            </a:r>
            <a:r>
              <a:rPr lang="en-US" sz="1600" dirty="0">
                <a:solidFill>
                  <a:srgbClr val="0039A6"/>
                </a:solidFill>
                <a:latin typeface="Myriad Web Pro"/>
              </a:rPr>
              <a:t/>
            </a:r>
            <a:br>
              <a:rPr lang="en-US" sz="1600" dirty="0">
                <a:solidFill>
                  <a:srgbClr val="0039A6"/>
                </a:solidFill>
                <a:latin typeface="Myriad Web Pro"/>
              </a:rPr>
            </a:br>
            <a:endParaRPr lang="en-IN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0960" cy="175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Myriad Web Pro"/>
              </a:rPr>
              <a:t>Dr. </a:t>
            </a:r>
            <a:r>
              <a:rPr lang="en-US" sz="2800" dirty="0" err="1">
                <a:solidFill>
                  <a:srgbClr val="0039A6"/>
                </a:solidFill>
                <a:latin typeface="Myriad Web Pro"/>
              </a:rPr>
              <a:t>Sudha</a:t>
            </a:r>
            <a:r>
              <a:rPr lang="en-US" sz="2800" dirty="0">
                <a:solidFill>
                  <a:srgbClr val="0039A6"/>
                </a:solidFill>
                <a:latin typeface="Myriad Web Pro"/>
              </a:rPr>
              <a:t> </a:t>
            </a:r>
            <a:r>
              <a:rPr lang="en-US" sz="2800" dirty="0" err="1">
                <a:solidFill>
                  <a:srgbClr val="0039A6"/>
                </a:solidFill>
                <a:latin typeface="Myriad Web Pro"/>
              </a:rPr>
              <a:t>Kumari</a:t>
            </a:r>
            <a:endParaRPr lang="en-US" sz="2800" dirty="0">
              <a:solidFill>
                <a:srgbClr val="0039A6"/>
              </a:solidFill>
              <a:latin typeface="Myriad Web Pro"/>
            </a:endParaRPr>
          </a:p>
          <a:p>
            <a:pPr lvl="0" defTabSz="685800">
              <a:spcBef>
                <a:spcPts val="0"/>
              </a:spcBef>
            </a:pPr>
            <a:endParaRPr lang="en-US" sz="2800" dirty="0">
              <a:solidFill>
                <a:srgbClr val="0039A6"/>
              </a:solidFill>
              <a:latin typeface="Myriad Web Pro"/>
            </a:endParaRPr>
          </a:p>
          <a:p>
            <a:pPr lvl="0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Myriad Web Pro"/>
              </a:rPr>
              <a:t>Assistant Professor</a:t>
            </a:r>
          </a:p>
          <a:p>
            <a:pPr lvl="0" defTabSz="685800">
              <a:spcBef>
                <a:spcPts val="0"/>
              </a:spcBef>
            </a:pPr>
            <a:endParaRPr lang="en-US" sz="2800" dirty="0">
              <a:solidFill>
                <a:srgbClr val="0039A6"/>
              </a:solidFill>
              <a:latin typeface="Myriad Web Pro"/>
            </a:endParaRPr>
          </a:p>
          <a:p>
            <a:pPr lvl="0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Myriad Web Pro"/>
              </a:rPr>
              <a:t>Department of Veterinary </a:t>
            </a:r>
            <a:r>
              <a:rPr lang="en-US" sz="2800" dirty="0" smtClean="0">
                <a:solidFill>
                  <a:srgbClr val="0039A6"/>
                </a:solidFill>
                <a:latin typeface="Myriad Web Pro"/>
              </a:rPr>
              <a:t>Microbiology</a:t>
            </a:r>
            <a:endParaRPr lang="en-US" sz="2800" dirty="0">
              <a:solidFill>
                <a:srgbClr val="0039A6"/>
              </a:solidFill>
              <a:latin typeface="Myriad Web Pro"/>
            </a:endParaRPr>
          </a:p>
          <a:p>
            <a:pPr lvl="0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Myriad Web Pro"/>
              </a:rPr>
              <a:t>Bihar Animal Sciences University, Patna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317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molysis of Streptococci- Types and Examples with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712968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9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34" y="260648"/>
            <a:ext cx="888085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Lancefield classification (1928)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only Beta hemolytic streptococci.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classification is done by precipitation test.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this basis 20 groups are classified as:-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A-H and K-V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A-human type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B-cattle origin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agalactae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Both of origin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 in dairy products and intestinal tract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faecalis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normal milk of porcine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 man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 man and dog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 man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L,M,N-dog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6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67256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Classification </a:t>
            </a:r>
            <a:r>
              <a:rPr lang="en-IN" sz="2400" dirty="0" err="1" smtClean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basad</a:t>
            </a:r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 on protein antigen-</a:t>
            </a:r>
          </a:p>
          <a:p>
            <a:endParaRPr lang="en-IN" sz="2400" dirty="0">
              <a:solidFill>
                <a:srgbClr val="FF0000"/>
              </a:solidFill>
              <a:latin typeface="Magneto" panose="04030805050802020D02" pitchFamily="82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M.T. R. –protein antigen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M-forms mucoid or matt like colonies and its presence is responsible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virulence of the organisms.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T- found in somatic as well as capsule.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 Responsible for agglutination.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570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46" y="116632"/>
            <a:ext cx="871296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Classification </a:t>
            </a:r>
            <a:r>
              <a:rPr lang="en-IN" sz="2400" dirty="0" err="1" smtClean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basad</a:t>
            </a:r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  <a:cs typeface="Times New Roman" panose="02020603050405020304" pitchFamily="18" charset="0"/>
              </a:rPr>
              <a:t> on the toxins and enzymes-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two type of haemolysins</a:t>
            </a: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Streptolysin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‘O’ and ‘S’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Streptolysin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‘O’ is oxygen labile and ‘S’ is oxygen stable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hemolysin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 antigenic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 non antigenic.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inoculation hemolysis occurs by the S- antigen.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antibodies formed which is used for detection of strep.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body and named as ASO –Test.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ASO- Anti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Streptolysis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for streptococcus o infection.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tonsillitis, pharyngitis, rheumatoid arthritis etc.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068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Morphology: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cocci are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or ovoid, 0.5-1 µm in diameter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are arranged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chains and pairs of up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cells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but stre.salivarius forms the longest chain.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chain vary widely with cultural conditions.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are gram positive but they may become gram negative in ageing when bacteria die.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non-motile and non-spore forming.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species possess capsule.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9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14500"/>
            <a:ext cx="338365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312368" cy="32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9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characters 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Aerobe &amp; fac.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anerobe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-growing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at 37C—growth only in media with fermentable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sugers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enriched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/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agar—incubet-24hrs—colonies are small-circular, semi transparent, low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discs with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area of clear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them.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are glistening and look like dewdrops.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promoted by10%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Virulent strains—fresh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isolation-matt colony/finely granular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Avirulent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—glossy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Capsulated—mucoid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9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0608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Rarely—non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grp A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liquid medium(glucose/serum)—growth occurs as granular turbidity with a powdery deposit-no pellicle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5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ramedicsworld.com/wp-content/uploads/2018/05/streptococcus-pyogenes-on-columbia-horse-blood-agar-medium-streptococcus-on-blood-agar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2008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2456" y="6221653"/>
            <a:ext cx="2445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pyogenes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Helvetica Neue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Toxins of Streptococcus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Haemolysins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Streptokinase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DNases A,B,C and D (streptodornase)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Hyaluronidase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Erythrogenic toxins (type A,B and C)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Proteinase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0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745637"/>
            <a:ext cx="7776864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twisted or coiled )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and non-pathogenic species may be present on the skin and on the mucous membranes of the genital  ,upper respiratory and digestive tracts.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3968" y="1554611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7568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3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:- 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 facial pain, headache, and fever following previous upper respiratory viral illness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symptoms of streptococcus bacteria infections you will feel sudden fever.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most common symptoms that you will get when you’re infected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species cause acute and chronic pyogenic infection in animals, scarlet fever in man and strangles in horses.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917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908720"/>
            <a:ext cx="3627916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Streptococcus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Specimens:-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Pus(strangles),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fluid (arthritis),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Milk (Mastitis),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Organs,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(septicemia) etc.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4739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8461804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con.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 – Test one for separation of this mastitis group of organism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other.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Christie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Atkins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M-Munch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 Petersons test.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camp factor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researchers who discovered the phenomenon.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3600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530733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 test-  is a test to identify group B beta hemolytic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(str.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agal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based on their formation of a substance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enlarges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of hemolysis formed by the beta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hemolysin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elaborated from strep. aureus.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detect the ability of an organism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produce the CAMP factor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is a biochemical test used to differentiate streptococcus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aglactiae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other beta- hemolytic streptococci).</a:t>
            </a:r>
            <a:endParaRPr lang="en-IN" sz="2400" dirty="0"/>
          </a:p>
          <a:p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4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9/CAMP_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0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098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028979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amount of a bacterial colony (18 to 24 hours old) on a clean glass slide.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to two drops of 3% hydrogen peroxide.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Rapid bubble formation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Negative: No bubble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9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catalase test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peroxide was added directly to the culture on a microscope slide.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reaction produced by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indicated by bubbling; a negative reaction produced by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pyogenes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indicated by lack of bubbling.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2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reen Thank You for PPT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5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594" y="908720"/>
            <a:ext cx="8552878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genus of gram-positive coccus or spherical bacteria that belongs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--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Streptococcaceae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Oder--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Lactobacillales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phylum --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Firmicutes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in streptococci occurs along a single axis, so as they grow, they tend to form pairs or chains that may appear bent or twisted.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5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1277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Billroth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-first saw—cocci chains in erysipelas &amp; wound infections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called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streptococci.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Ogston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Isolatd,described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pathogenicity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pyogenes.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5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eptoco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5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24528" cy="7540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 Neue"/>
              </a:rPr>
              <a:t>Some </a:t>
            </a:r>
            <a:r>
              <a:rPr lang="en-US" sz="2000" dirty="0" err="1" smtClean="0">
                <a:solidFill>
                  <a:srgbClr val="FF0000"/>
                </a:solidFill>
                <a:latin typeface="Helvetica Neue"/>
              </a:rPr>
              <a:t>spe</a:t>
            </a:r>
            <a:r>
              <a:rPr lang="en-US" sz="2000" dirty="0" smtClean="0">
                <a:solidFill>
                  <a:srgbClr val="FF0000"/>
                </a:solidFill>
                <a:latin typeface="Helvetica Neue"/>
              </a:rPr>
              <a:t>. of strep.</a:t>
            </a:r>
          </a:p>
          <a:p>
            <a:endParaRPr lang="en-US" sz="2000" dirty="0" smtClean="0">
              <a:solidFill>
                <a:srgbClr val="FF0000"/>
              </a:solidFill>
              <a:latin typeface="Helvetica Neue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Strep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aureus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Streptococcus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Streptococcus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agalactiae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Dysgalactiae</a:t>
            </a:r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Strep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Porcine</a:t>
            </a:r>
          </a:p>
          <a:p>
            <a:pPr algn="just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uberis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(bovine mastitis)</a:t>
            </a:r>
          </a:p>
          <a:p>
            <a:pPr algn="just"/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Zoo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epidemicus</a:t>
            </a:r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Strep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endParaRPr lang="en-US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i="1" dirty="0">
              <a:solidFill>
                <a:prstClr val="black"/>
              </a:solidFill>
              <a:latin typeface="Helvetica Neue"/>
            </a:endParaRPr>
          </a:p>
          <a:p>
            <a:endParaRPr lang="en-US" sz="1400" i="1" dirty="0" smtClean="0">
              <a:solidFill>
                <a:prstClr val="black"/>
              </a:solidFill>
              <a:latin typeface="Helvetica Neue"/>
            </a:endParaRPr>
          </a:p>
          <a:p>
            <a:endParaRPr lang="en-US" sz="1400" i="1" dirty="0" smtClean="0">
              <a:latin typeface="Helvetica Neue"/>
            </a:endParaRPr>
          </a:p>
          <a:p>
            <a:endParaRPr lang="en-US" sz="1400" i="1" dirty="0">
              <a:latin typeface="Helvetica Neue"/>
            </a:endParaRPr>
          </a:p>
          <a:p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266050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04664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</a:rPr>
              <a:t>Classification  (Co</a:t>
            </a:r>
            <a:r>
              <a:rPr lang="e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2</a:t>
            </a:r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</a:rPr>
              <a:t> requirement)/ </a:t>
            </a:r>
            <a:r>
              <a:rPr lang="en-IN" sz="2400" dirty="0" err="1" smtClean="0">
                <a:solidFill>
                  <a:srgbClr val="FF0000"/>
                </a:solidFill>
                <a:latin typeface="Magneto" panose="04030805050802020D02" pitchFamily="82" charset="0"/>
              </a:rPr>
              <a:t>heamolysin</a:t>
            </a:r>
            <a:r>
              <a:rPr lang="en-IN" sz="2400" dirty="0" smtClean="0">
                <a:solidFill>
                  <a:srgbClr val="FF0000"/>
                </a:solidFill>
                <a:latin typeface="Magneto" panose="04030805050802020D02" pitchFamily="82" charset="0"/>
              </a:rPr>
              <a:t> production</a:t>
            </a:r>
            <a:endParaRPr lang="en-IN" sz="2400" dirty="0">
              <a:solidFill>
                <a:srgbClr val="FF0000"/>
              </a:solidFill>
              <a:latin typeface="Magneto" panose="040308050508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greenish discolouration with partial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colonies.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lysis 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small(1-2cm wide)with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margins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unlysed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RBC’scan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marked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microscopically within this zone-known as Viridians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streptococci—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viridis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=green.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commensals in throat-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--opportunistic infection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Str.pneumoniae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/pneumococcus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an alpha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one. </a:t>
            </a:r>
          </a:p>
          <a:p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Streptococcus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pneumoniae,.</a:t>
            </a:r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9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388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Beta-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sharply defined ,clear colourless zone of hemolysis,2-4cm wide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red cells are completely lysed.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Streptococci”=beta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Beta-hemolysis (β-hemolysis) is defined as the complete lysis of hemoglobin of red blood cells surrounding the colony on blood agar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Gamma-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haemolytic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streptococci-produce no change in medium-so called “indifferent streptococci”---includes faecal(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enterococci,strept.faecalis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related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species-called enterococcus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6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39" y="69269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classified on carbohydrate C antigen on the </a:t>
            </a:r>
            <a:r>
              <a:rPr lang="en-I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wall-</a:t>
            </a:r>
            <a:r>
              <a:rPr lang="en-I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Lancefields</a:t>
            </a:r>
            <a:r>
              <a:rPr lang="en-I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grp-20-A-V,without </a:t>
            </a:r>
            <a:r>
              <a:rPr lang="en-I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I&amp;J.</a:t>
            </a:r>
          </a:p>
          <a:p>
            <a:pPr lvl="0"/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Grp A-</a:t>
            </a:r>
            <a:r>
              <a:rPr lang="en-IN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Strpt.pyogenes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-into types-based on proteins-M,T,R—Griffith typing. 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agar plate displaying gamma hemolysis actually appears brownish as the normal reaction of the blood occurs due to the growth conditions used (37° C in the presence of CO2).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 Streptococci,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6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967</Words>
  <Application>Microsoft Office PowerPoint</Application>
  <PresentationFormat>On-screen Show (4:3)</PresentationFormat>
  <Paragraphs>225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GENUS –STREPTOCOCCUS      Dated-09/12/2020                                                                                             2nd year professional course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 kumari</dc:creator>
  <cp:lastModifiedBy>Sudha kumari</cp:lastModifiedBy>
  <cp:revision>110</cp:revision>
  <dcterms:created xsi:type="dcterms:W3CDTF">2020-12-07T05:15:00Z</dcterms:created>
  <dcterms:modified xsi:type="dcterms:W3CDTF">2020-12-09T06:53:32Z</dcterms:modified>
</cp:coreProperties>
</file>