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8" r:id="rId3"/>
    <p:sldId id="289" r:id="rId4"/>
    <p:sldId id="271" r:id="rId5"/>
    <p:sldId id="272" r:id="rId6"/>
    <p:sldId id="290" r:id="rId7"/>
    <p:sldId id="291" r:id="rId8"/>
    <p:sldId id="273" r:id="rId9"/>
    <p:sldId id="274" r:id="rId10"/>
    <p:sldId id="275" r:id="rId11"/>
    <p:sldId id="276" r:id="rId12"/>
    <p:sldId id="277" r:id="rId13"/>
    <p:sldId id="280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>
        <p:guide orient="horz" pos="2160"/>
        <p:guide pos="384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A91AB-4A09-459B-B845-40014DCDF49E}" type="datetimeFigureOut">
              <a:rPr lang="en-IN" smtClean="0"/>
              <a:t>11-12-2020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E2E9-AF82-4E55-AAC5-2A77CF6D88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8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E2E9-AF82-4E55-AAC5-2A77CF6D886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096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0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9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8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6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9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7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3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0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3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308D361-1F5F-47C6-9712-6CCD7E31BC72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58DC21-ED1D-44CA-BF8F-644889697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5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7569" y="1430448"/>
            <a:ext cx="5309219" cy="1095470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FRACTURE - I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8" y="628272"/>
            <a:ext cx="5738237" cy="5601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9684" y="5010935"/>
            <a:ext cx="407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Archana </a:t>
            </a:r>
            <a:r>
              <a:rPr lang="en-US" dirty="0" err="1" smtClean="0">
                <a:solidFill>
                  <a:schemeClr val="bg1"/>
                </a:solidFill>
              </a:rPr>
              <a:t>Kumari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Asstt</a:t>
            </a:r>
            <a:r>
              <a:rPr lang="en-US" dirty="0" smtClean="0">
                <a:solidFill>
                  <a:schemeClr val="bg1"/>
                </a:solidFill>
              </a:rPr>
              <a:t>. Professor cum Junior Scientist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Veterinary Surgery and Radiology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BVC, BASU, Patna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earliest chondrocytes of the centre matures,</a:t>
            </a:r>
          </a:p>
          <a:p>
            <a:r>
              <a:rPr lang="en-IN" dirty="0" smtClean="0"/>
              <a:t>Enlarge and secrete alkaline phosphatase into the intercellular substance and becomes calcified</a:t>
            </a:r>
          </a:p>
          <a:p>
            <a:r>
              <a:rPr lang="en-IN" dirty="0" smtClean="0"/>
              <a:t>A new vascular environment is created which  with the invasion of perichondrium by  blood vessels</a:t>
            </a:r>
          </a:p>
          <a:p>
            <a:r>
              <a:rPr lang="en-IN" dirty="0" smtClean="0"/>
              <a:t>it brings change in the behaviour of </a:t>
            </a:r>
            <a:r>
              <a:rPr lang="en-IN" dirty="0" err="1" smtClean="0"/>
              <a:t>pluripotential</a:t>
            </a:r>
            <a:r>
              <a:rPr lang="en-IN" dirty="0" smtClean="0"/>
              <a:t> cells of perichondrium</a:t>
            </a:r>
          </a:p>
          <a:p>
            <a:r>
              <a:rPr lang="en-IN" dirty="0" smtClean="0"/>
              <a:t>These cells differentiate into osteoblasts and a thin layer of bone is laid around the cartilage .</a:t>
            </a:r>
          </a:p>
          <a:p>
            <a:r>
              <a:rPr lang="en-IN" dirty="0" smtClean="0"/>
              <a:t>Membrane enclosing the cartilage model is called periosteum.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11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formation of secondary ossification centre helps in the growth of bone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The young cartilage at each end of the  model  continues to grow and extend by interstitial growth to increase the length of the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The cancellous bone in the central part is reabsorbed to form a medullary cavity and later on filled with myeloid tissue.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87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Anatomy Of Long Bone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Long bone is divided into three parts 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IN" sz="1600" b="1" dirty="0" smtClean="0"/>
              <a:t>Epiphysis : </a:t>
            </a:r>
            <a:r>
              <a:rPr lang="en-IN" sz="1600" dirty="0" smtClean="0"/>
              <a:t>present on both the ends of a bone and is composed of trabeculae</a:t>
            </a:r>
            <a:endParaRPr lang="en-IN" sz="1600" b="1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IN" sz="1600" b="1" dirty="0" smtClean="0"/>
              <a:t>Metaphysis : </a:t>
            </a:r>
            <a:r>
              <a:rPr lang="en-IN" sz="1600" dirty="0" smtClean="0"/>
              <a:t>composed of trabecular bone which contains haematopoietic elements</a:t>
            </a:r>
            <a:endParaRPr lang="en-IN" sz="1600" b="1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IN" sz="1600" b="1" dirty="0" smtClean="0"/>
              <a:t>Diaphysis : </a:t>
            </a:r>
            <a:r>
              <a:rPr lang="en-IN" sz="1600" dirty="0" smtClean="0"/>
              <a:t>hollow tube of cortical (compact) bone .its central cavity contains the medullary arterial supply</a:t>
            </a:r>
            <a:endParaRPr lang="en-IN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36" y="2756647"/>
            <a:ext cx="2294964" cy="382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2" y="18472"/>
            <a:ext cx="11610110" cy="68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00" dirty="0" smtClean="0"/>
              <a:t>.</a:t>
            </a:r>
            <a:endParaRPr lang="en-IN" sz="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entire surface of a long bone , except at the ends at which articular cartilage is present is covered by the </a:t>
            </a:r>
            <a:r>
              <a:rPr lang="en-IN" b="1" i="1" dirty="0" smtClean="0"/>
              <a:t>periosteum.</a:t>
            </a:r>
          </a:p>
          <a:p>
            <a:r>
              <a:rPr lang="en-IN" dirty="0" smtClean="0"/>
              <a:t>The periosteum consist of an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IN" b="1" i="1" dirty="0" err="1" smtClean="0"/>
              <a:t>Outter</a:t>
            </a:r>
            <a:r>
              <a:rPr lang="en-IN" b="1" i="1" dirty="0" smtClean="0"/>
              <a:t> fibrous layer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IN" b="1" i="1" dirty="0" smtClean="0"/>
              <a:t>Inner osteogenic layer (cambium )</a:t>
            </a:r>
            <a:endParaRPr lang="en-IN" b="1" i="1" dirty="0"/>
          </a:p>
        </p:txBody>
      </p:sp>
    </p:spTree>
    <p:extLst>
      <p:ext uri="{BB962C8B-B14F-4D97-AF65-F5344CB8AC3E}">
        <p14:creationId xmlns:p14="http://schemas.microsoft.com/office/powerpoint/2010/main" val="40811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b="1" dirty="0" smtClean="0"/>
              <a:t>Blood supply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68" y="2545878"/>
            <a:ext cx="8825659" cy="34163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Divided into 3 main compartments:-</a:t>
            </a:r>
          </a:p>
          <a:p>
            <a:pPr marL="1200150" lvl="2" indent="-400050">
              <a:buFont typeface="+mj-lt"/>
              <a:buAutoNum type="romanLcPeriod"/>
            </a:pPr>
            <a:r>
              <a:rPr lang="en-IN" sz="1800" b="1" i="1" dirty="0" smtClean="0"/>
              <a:t>Afferent vascular system</a:t>
            </a:r>
            <a:r>
              <a:rPr lang="en-IN" sz="1800" dirty="0" smtClean="0"/>
              <a:t> – arteries and arterioles carrying nutrients</a:t>
            </a:r>
          </a:p>
          <a:p>
            <a:pPr marL="1200150" lvl="2" indent="-400050">
              <a:buFont typeface="+mj-lt"/>
              <a:buAutoNum type="romanLcPeriod"/>
            </a:pPr>
            <a:r>
              <a:rPr lang="en-IN" sz="1800" b="1" i="1" dirty="0" smtClean="0"/>
              <a:t>Efferent </a:t>
            </a:r>
            <a:r>
              <a:rPr lang="en-IN" sz="1800" b="1" i="1" dirty="0"/>
              <a:t>vascular </a:t>
            </a:r>
            <a:r>
              <a:rPr lang="en-IN" sz="1800" b="1" i="1" dirty="0" smtClean="0"/>
              <a:t>system </a:t>
            </a:r>
            <a:r>
              <a:rPr lang="en-IN" sz="1800" dirty="0" smtClean="0"/>
              <a:t>– veins and </a:t>
            </a:r>
            <a:r>
              <a:rPr lang="en-IN" sz="1800" dirty="0" err="1" smtClean="0"/>
              <a:t>veinules</a:t>
            </a:r>
            <a:r>
              <a:rPr lang="en-IN" sz="1800" dirty="0" smtClean="0"/>
              <a:t> carrying waste products</a:t>
            </a:r>
          </a:p>
          <a:p>
            <a:pPr marL="1200150" lvl="2" indent="-400050">
              <a:buFont typeface="+mj-lt"/>
              <a:buAutoNum type="romanLcPeriod"/>
            </a:pPr>
            <a:r>
              <a:rPr lang="en-IN" sz="1800" b="1" i="1" dirty="0" smtClean="0"/>
              <a:t>Intermediate </a:t>
            </a:r>
            <a:r>
              <a:rPr lang="en-IN" sz="1800" b="1" i="1" dirty="0"/>
              <a:t>vascular </a:t>
            </a:r>
            <a:r>
              <a:rPr lang="en-IN" sz="1800" b="1" i="1" dirty="0" smtClean="0"/>
              <a:t>system </a:t>
            </a:r>
            <a:r>
              <a:rPr lang="en-IN" sz="1800" dirty="0" smtClean="0"/>
              <a:t>– capillaries linking afferent and efferent </a:t>
            </a:r>
            <a:r>
              <a:rPr lang="en-IN" sz="1800" dirty="0"/>
              <a:t>vascular system</a:t>
            </a:r>
          </a:p>
          <a:p>
            <a:pPr marL="0" indent="0">
              <a:buNone/>
            </a:pPr>
            <a:endParaRPr lang="en-IN" sz="2400" dirty="0"/>
          </a:p>
          <a:p>
            <a:pPr marL="400050" indent="-400050">
              <a:buFont typeface="+mj-lt"/>
              <a:buAutoNum type="romanLcPeriod"/>
            </a:pPr>
            <a:endParaRPr lang="en-IN" sz="2400" dirty="0"/>
          </a:p>
          <a:p>
            <a:pPr marL="400050" indent="-400050">
              <a:buFont typeface="+mj-lt"/>
              <a:buAutoNum type="romanLcPeriod"/>
            </a:pP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27" y="2474921"/>
            <a:ext cx="3085536" cy="286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Development of Bone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681368" cy="3851891"/>
          </a:xfrm>
        </p:spPr>
        <p:txBody>
          <a:bodyPr>
            <a:normAutofit/>
          </a:bodyPr>
          <a:lstStyle/>
          <a:p>
            <a:r>
              <a:rPr lang="en-IN" dirty="0" smtClean="0"/>
              <a:t>Bone is a specialization connective tissue with mineralized collagenous framework providing skeletal support to the body.</a:t>
            </a:r>
          </a:p>
          <a:p>
            <a:pPr lvl="2"/>
            <a:r>
              <a:rPr lang="en-US" sz="1900" dirty="0"/>
              <a:t>acts as lever for </a:t>
            </a:r>
            <a:r>
              <a:rPr lang="en-US" sz="1900" dirty="0" smtClean="0"/>
              <a:t>muscles</a:t>
            </a:r>
          </a:p>
          <a:p>
            <a:pPr lvl="2"/>
            <a:r>
              <a:rPr lang="en-US" sz="1900" dirty="0" smtClean="0"/>
              <a:t> </a:t>
            </a:r>
            <a:r>
              <a:rPr lang="en-US" sz="1900" dirty="0"/>
              <a:t>gives form to soft </a:t>
            </a:r>
            <a:r>
              <a:rPr lang="en-US" sz="1900" dirty="0" smtClean="0"/>
              <a:t>tissues</a:t>
            </a:r>
          </a:p>
          <a:p>
            <a:pPr lvl="2"/>
            <a:r>
              <a:rPr lang="en-US" sz="1900" dirty="0" smtClean="0"/>
              <a:t> </a:t>
            </a:r>
            <a:r>
              <a:rPr lang="en-US" sz="1900" dirty="0"/>
              <a:t>protects the vital organs and </a:t>
            </a:r>
            <a:endParaRPr lang="en-US" sz="1900" dirty="0" smtClean="0"/>
          </a:p>
          <a:p>
            <a:pPr lvl="2"/>
            <a:r>
              <a:rPr lang="en-US" sz="1900" dirty="0" smtClean="0"/>
              <a:t>helps </a:t>
            </a:r>
            <a:r>
              <a:rPr lang="en-US" sz="1900" dirty="0"/>
              <a:t>in the locomotion of the </a:t>
            </a:r>
            <a:r>
              <a:rPr lang="en-US" sz="1900" dirty="0" smtClean="0"/>
              <a:t>animals</a:t>
            </a:r>
          </a:p>
          <a:p>
            <a:pPr lvl="2"/>
            <a:r>
              <a:rPr lang="en-US" sz="1900" dirty="0" smtClean="0"/>
              <a:t>also </a:t>
            </a:r>
            <a:r>
              <a:rPr lang="en-US" sz="1900" dirty="0"/>
              <a:t>serves as a mineral bank.</a:t>
            </a:r>
          </a:p>
          <a:p>
            <a:endParaRPr lang="en-IN" dirty="0" smtClean="0"/>
          </a:p>
          <a:p>
            <a:r>
              <a:rPr lang="en-IN" dirty="0" smtClean="0"/>
              <a:t>Embryonic stage development of a bone takes place from the mesenchyme, a diffuse loose cellular tissue lying between ectoderm&amp; endoderm of the embryo</a:t>
            </a:r>
          </a:p>
        </p:txBody>
      </p:sp>
    </p:spTree>
    <p:extLst>
      <p:ext uri="{BB962C8B-B14F-4D97-AF65-F5344CB8AC3E}">
        <p14:creationId xmlns:p14="http://schemas.microsoft.com/office/powerpoint/2010/main" val="33283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bone is composed of three major components </a:t>
            </a:r>
            <a:endParaRPr lang="en-US" sz="20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dirty="0" smtClean="0"/>
              <a:t>bone </a:t>
            </a:r>
            <a:r>
              <a:rPr lang="en-US" sz="2000" dirty="0"/>
              <a:t>cells, </a:t>
            </a:r>
            <a:endParaRPr lang="en-US" sz="20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dirty="0" smtClean="0"/>
              <a:t>organic </a:t>
            </a:r>
            <a:r>
              <a:rPr lang="en-US" sz="2000" dirty="0"/>
              <a:t>matrix and </a:t>
            </a:r>
            <a:endParaRPr lang="en-US" sz="20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000" dirty="0" smtClean="0"/>
              <a:t>Minerals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54954" y="4549676"/>
            <a:ext cx="992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bone cells include </a:t>
            </a:r>
            <a:endParaRPr lang="en-US" dirty="0" smtClean="0"/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osteoblasts,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osteocytes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osteoclasts,</a:t>
            </a:r>
          </a:p>
          <a:p>
            <a:r>
              <a:rPr lang="en-US" dirty="0" smtClean="0"/>
              <a:t>These cells are derived </a:t>
            </a:r>
            <a:r>
              <a:rPr lang="en-US" dirty="0"/>
              <a:t>from undifferentiated mesenchymal cells (osteoprogenitor cells). </a:t>
            </a:r>
          </a:p>
        </p:txBody>
      </p:sp>
    </p:spTree>
    <p:extLst>
      <p:ext uri="{BB962C8B-B14F-4D97-AF65-F5344CB8AC3E}">
        <p14:creationId xmlns:p14="http://schemas.microsoft.com/office/powerpoint/2010/main" val="8668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08" y="973668"/>
            <a:ext cx="9636369" cy="706964"/>
          </a:xfrm>
        </p:spPr>
        <p:txBody>
          <a:bodyPr/>
          <a:lstStyle/>
          <a:p>
            <a:r>
              <a:rPr lang="en-IN" dirty="0"/>
              <a:t>Mesenchymal cells also </a:t>
            </a:r>
            <a:r>
              <a:rPr lang="en-IN" dirty="0" smtClean="0"/>
              <a:t>differentiate </a:t>
            </a:r>
            <a:r>
              <a:rPr lang="en-IN" dirty="0"/>
              <a:t>into: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i="1" dirty="0">
                <a:solidFill>
                  <a:schemeClr val="accent2"/>
                </a:solidFill>
              </a:rPr>
              <a:t>Cartilage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i="1" dirty="0">
                <a:solidFill>
                  <a:schemeClr val="accent2"/>
                </a:solidFill>
              </a:rPr>
              <a:t>Fascia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i="1" dirty="0">
                <a:solidFill>
                  <a:schemeClr val="accent2"/>
                </a:solidFill>
              </a:rPr>
              <a:t>Ligament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i="1" dirty="0" smtClean="0">
                <a:solidFill>
                  <a:schemeClr val="accent2"/>
                </a:solidFill>
              </a:rPr>
              <a:t>Tendon</a:t>
            </a:r>
            <a:endParaRPr lang="en-IN" sz="28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IN" sz="2800" i="1" dirty="0"/>
          </a:p>
        </p:txBody>
      </p:sp>
    </p:spTree>
    <p:extLst>
      <p:ext uri="{BB962C8B-B14F-4D97-AF65-F5344CB8AC3E}">
        <p14:creationId xmlns:p14="http://schemas.microsoft.com/office/powerpoint/2010/main" val="13333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 early stage of development, the skeletal structure appear as dense concentration of mesenchymal cells that tend to take shape of particular bones</a:t>
            </a:r>
          </a:p>
          <a:p>
            <a:r>
              <a:rPr lang="en-IN" dirty="0" smtClean="0"/>
              <a:t>These localized areas of bone formation are called </a:t>
            </a:r>
            <a:r>
              <a:rPr lang="en-IN" b="1" i="1" dirty="0" smtClean="0"/>
              <a:t>Ossification Centres</a:t>
            </a:r>
          </a:p>
          <a:p>
            <a:r>
              <a:rPr lang="en-IN" dirty="0" smtClean="0"/>
              <a:t>Ossification may be heteroplastic endochondral or intramembranous depending on the environment in which the bone formation takes place.</a:t>
            </a:r>
          </a:p>
          <a:p>
            <a:r>
              <a:rPr lang="en-IN" dirty="0" smtClean="0"/>
              <a:t>A bone formed in tissue other than the skeleton is called a heteroplasic bone (exception : </a:t>
            </a:r>
            <a:r>
              <a:rPr lang="en-IN" i="1" dirty="0" smtClean="0">
                <a:solidFill>
                  <a:srgbClr val="FF0000"/>
                </a:solidFill>
              </a:rPr>
              <a:t>os penis </a:t>
            </a:r>
            <a:r>
              <a:rPr lang="en-IN" dirty="0" smtClean="0"/>
              <a:t>of dog , </a:t>
            </a:r>
            <a:r>
              <a:rPr lang="en-IN" i="1" dirty="0" smtClean="0">
                <a:solidFill>
                  <a:srgbClr val="FF0000"/>
                </a:solidFill>
              </a:rPr>
              <a:t>os cordis </a:t>
            </a:r>
            <a:r>
              <a:rPr lang="en-IN" dirty="0" smtClean="0"/>
              <a:t>of bovine &amp; </a:t>
            </a:r>
            <a:r>
              <a:rPr lang="en-IN" i="1" dirty="0" smtClean="0">
                <a:solidFill>
                  <a:srgbClr val="FF0000"/>
                </a:solidFill>
              </a:rPr>
              <a:t>os phrenic </a:t>
            </a:r>
            <a:r>
              <a:rPr lang="en-IN" dirty="0" smtClean="0"/>
              <a:t>of camel)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48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</a:t>
            </a:r>
            <a:r>
              <a:rPr lang="en-US" b="1" dirty="0" smtClean="0"/>
              <a:t>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72688" cy="4042960"/>
          </a:xfrm>
        </p:spPr>
        <p:txBody>
          <a:bodyPr>
            <a:normAutofit/>
          </a:bodyPr>
          <a:lstStyle/>
          <a:p>
            <a:r>
              <a:rPr lang="en-US" sz="2000" b="1" dirty="0"/>
              <a:t>	</a:t>
            </a:r>
            <a:r>
              <a:rPr lang="en-US" sz="2000" dirty="0"/>
              <a:t>Based on the shape, bones can be classified as </a:t>
            </a:r>
            <a:endParaRPr lang="en-US" sz="2000" dirty="0" smtClean="0"/>
          </a:p>
          <a:p>
            <a:pPr lvl="2"/>
            <a:r>
              <a:rPr lang="en-US" sz="2000" dirty="0" smtClean="0"/>
              <a:t>long bones</a:t>
            </a:r>
          </a:p>
          <a:p>
            <a:pPr lvl="2"/>
            <a:r>
              <a:rPr lang="en-US" sz="2000" dirty="0" smtClean="0"/>
              <a:t>short bones</a:t>
            </a:r>
          </a:p>
          <a:p>
            <a:pPr lvl="2"/>
            <a:r>
              <a:rPr lang="en-US" sz="2000" dirty="0" smtClean="0"/>
              <a:t>flat bones</a:t>
            </a:r>
          </a:p>
          <a:p>
            <a:r>
              <a:rPr lang="en-US" sz="2000" dirty="0" smtClean="0"/>
              <a:t>Long </a:t>
            </a:r>
            <a:r>
              <a:rPr lang="en-US" sz="2000" dirty="0"/>
              <a:t>bones are present in </a:t>
            </a:r>
            <a:r>
              <a:rPr lang="en-US" sz="2000" dirty="0" smtClean="0"/>
              <a:t>limbs </a:t>
            </a:r>
            <a:r>
              <a:rPr lang="en-US" sz="2000" dirty="0" err="1"/>
              <a:t>eg</a:t>
            </a:r>
            <a:r>
              <a:rPr lang="en-US" sz="2000" dirty="0"/>
              <a:t>. Femur, humerus, tibia and radius etc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Short </a:t>
            </a:r>
            <a:r>
              <a:rPr lang="en-US" sz="2000" dirty="0"/>
              <a:t>bones are mainly seen in the joints-carpals and tarsals. </a:t>
            </a:r>
            <a:endParaRPr lang="en-US" sz="2000" dirty="0" smtClean="0"/>
          </a:p>
          <a:p>
            <a:r>
              <a:rPr lang="en-US" sz="2000" dirty="0" smtClean="0"/>
              <a:t>flat </a:t>
            </a:r>
            <a:r>
              <a:rPr lang="en-US" sz="2000" dirty="0"/>
              <a:t>bones are present in skull, pelvis and ribs. </a:t>
            </a:r>
          </a:p>
        </p:txBody>
      </p:sp>
    </p:spTree>
    <p:extLst>
      <p:ext uri="{BB962C8B-B14F-4D97-AF65-F5344CB8AC3E}">
        <p14:creationId xmlns:p14="http://schemas.microsoft.com/office/powerpoint/2010/main" val="387492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84" y="2739301"/>
            <a:ext cx="10718598" cy="3865539"/>
          </a:xfrm>
        </p:spPr>
        <p:txBody>
          <a:bodyPr>
            <a:normAutofit/>
          </a:bodyPr>
          <a:lstStyle/>
          <a:p>
            <a:r>
              <a:rPr lang="en-US" sz="2000" dirty="0"/>
              <a:t>Based on the structure, bones can be classified </a:t>
            </a:r>
            <a:r>
              <a:rPr lang="en-US" sz="2000" dirty="0" smtClean="0"/>
              <a:t>as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/>
              <a:t>cortical </a:t>
            </a:r>
            <a:r>
              <a:rPr lang="en-US" sz="2000" dirty="0" smtClean="0"/>
              <a:t>bone</a:t>
            </a:r>
            <a:endParaRPr lang="en-US" sz="2000" dirty="0"/>
          </a:p>
          <a:p>
            <a:pPr lvl="2"/>
            <a:r>
              <a:rPr lang="en-US" sz="2000" dirty="0" smtClean="0"/>
              <a:t> </a:t>
            </a:r>
            <a:r>
              <a:rPr lang="en-US" sz="2000" dirty="0"/>
              <a:t>compact bone </a:t>
            </a:r>
            <a:endParaRPr lang="en-US" sz="2000" dirty="0" smtClean="0"/>
          </a:p>
          <a:p>
            <a:pPr lvl="2"/>
            <a:r>
              <a:rPr lang="en-US" sz="2000" dirty="0" smtClean="0"/>
              <a:t> </a:t>
            </a:r>
            <a:r>
              <a:rPr lang="en-US" sz="2000" dirty="0"/>
              <a:t>cancellous or spongy </a:t>
            </a:r>
            <a:r>
              <a:rPr lang="en-US" sz="2000" dirty="0" smtClean="0"/>
              <a:t>bone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Compact bone is found largely in the shafts or long bones that surround the marrow cavity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Spongy bone is found in the vertebrae, flat bones and in the ends of long bones. </a:t>
            </a:r>
          </a:p>
        </p:txBody>
      </p:sp>
    </p:spTree>
    <p:extLst>
      <p:ext uri="{BB962C8B-B14F-4D97-AF65-F5344CB8AC3E}">
        <p14:creationId xmlns:p14="http://schemas.microsoft.com/office/powerpoint/2010/main" val="65149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Intramembranous Ossification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800485" cy="4254500"/>
          </a:xfrm>
        </p:spPr>
        <p:txBody>
          <a:bodyPr>
            <a:noAutofit/>
          </a:bodyPr>
          <a:lstStyle/>
          <a:p>
            <a:r>
              <a:rPr lang="en-IN" dirty="0" smtClean="0"/>
              <a:t>Mesenchymal cells differentiate into osteoblasts</a:t>
            </a:r>
          </a:p>
          <a:p>
            <a:r>
              <a:rPr lang="en-IN" dirty="0" smtClean="0"/>
              <a:t>Osteoblasts begin to secrete intercellular substance of the bone </a:t>
            </a:r>
          </a:p>
          <a:p>
            <a:r>
              <a:rPr lang="en-IN" dirty="0"/>
              <a:t>intercellular </a:t>
            </a:r>
            <a:r>
              <a:rPr lang="en-IN" dirty="0" smtClean="0"/>
              <a:t>substance replaces amorphous fluid and encloses the osteoblasts and are called as osteocytes </a:t>
            </a:r>
          </a:p>
          <a:p>
            <a:r>
              <a:rPr lang="en-IN" dirty="0" smtClean="0"/>
              <a:t>Actively secreting osteoblasts, line the surface of newly formed spicules of the bone and continue to grow in a radial manner producing trabeculae</a:t>
            </a:r>
          </a:p>
          <a:p>
            <a:r>
              <a:rPr lang="en-IN" dirty="0" smtClean="0"/>
              <a:t>Branching and forming of different trabeculae  result in scaffolding</a:t>
            </a:r>
          </a:p>
          <a:p>
            <a:r>
              <a:rPr lang="en-IN" dirty="0" smtClean="0"/>
              <a:t>The bone formed by the scaffolding trabeculae is termed as </a:t>
            </a:r>
            <a:r>
              <a:rPr lang="en-IN" b="1" dirty="0" smtClean="0"/>
              <a:t>cancellous bone</a:t>
            </a:r>
          </a:p>
          <a:p>
            <a:r>
              <a:rPr lang="en-IN" dirty="0" smtClean="0"/>
              <a:t>The continued deposition of fresh bone lamellae on trabeculae &amp; appositional bone growth forms  the </a:t>
            </a:r>
            <a:r>
              <a:rPr lang="en-IN" b="1" dirty="0" smtClean="0"/>
              <a:t>compact bone</a:t>
            </a:r>
          </a:p>
          <a:p>
            <a:r>
              <a:rPr lang="en-IN" dirty="0"/>
              <a:t>T</a:t>
            </a:r>
            <a:r>
              <a:rPr lang="en-IN" dirty="0" smtClean="0"/>
              <a:t>he surface connective tissue becomes the </a:t>
            </a:r>
            <a:r>
              <a:rPr lang="en-IN" b="1" i="1" dirty="0" smtClean="0"/>
              <a:t>periosteum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27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Endochondral Ossification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54825" cy="4254500"/>
          </a:xfrm>
        </p:spPr>
        <p:txBody>
          <a:bodyPr>
            <a:noAutofit/>
          </a:bodyPr>
          <a:lstStyle/>
          <a:p>
            <a:r>
              <a:rPr lang="en-IN" sz="2000" dirty="0" smtClean="0"/>
              <a:t>The process by which the bone is formed in a cartilaginous environment is called endochondral ossification</a:t>
            </a:r>
          </a:p>
          <a:p>
            <a:r>
              <a:rPr lang="en-IN" sz="2000" dirty="0" smtClean="0"/>
              <a:t>Mesenchymal cells differentiate into </a:t>
            </a:r>
            <a:r>
              <a:rPr lang="en-IN" sz="2000" dirty="0" err="1" smtClean="0"/>
              <a:t>chondroblasts</a:t>
            </a:r>
            <a:endParaRPr lang="en-IN" sz="2000" dirty="0" smtClean="0"/>
          </a:p>
          <a:p>
            <a:r>
              <a:rPr lang="en-IN" sz="2000" dirty="0" smtClean="0"/>
              <a:t>Cartilage model increases in length and width by interstitial as well as appositional growth</a:t>
            </a:r>
          </a:p>
          <a:p>
            <a:r>
              <a:rPr lang="en-IN" sz="2000" dirty="0" smtClean="0"/>
              <a:t>It involves :- 	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IN" sz="2000" dirty="0" smtClean="0"/>
              <a:t>proliferation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IN" sz="2000" dirty="0" smtClean="0"/>
              <a:t>Maturation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IN" sz="2000" dirty="0" smtClean="0"/>
              <a:t>Enlargement of chondrocytes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1614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1101</TotalTime>
  <Words>707</Words>
  <Application>Microsoft Office PowerPoint</Application>
  <PresentationFormat>Widescreen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Wingdings</vt:lpstr>
      <vt:lpstr>Wingdings 3</vt:lpstr>
      <vt:lpstr>Ion Boardroom</vt:lpstr>
      <vt:lpstr>FRACTURE - I</vt:lpstr>
      <vt:lpstr>Development of Bone</vt:lpstr>
      <vt:lpstr>Composition of bone</vt:lpstr>
      <vt:lpstr>Mesenchymal cells also differentiate into:</vt:lpstr>
      <vt:lpstr>Cont.</vt:lpstr>
      <vt:lpstr>Types of bone</vt:lpstr>
      <vt:lpstr>Types of bones</vt:lpstr>
      <vt:lpstr>Intramembranous Ossification</vt:lpstr>
      <vt:lpstr>Endochondral Ossification</vt:lpstr>
      <vt:lpstr>Cont.</vt:lpstr>
      <vt:lpstr>Cont.</vt:lpstr>
      <vt:lpstr>Anatomy Of Long Bone</vt:lpstr>
      <vt:lpstr>1</vt:lpstr>
      <vt:lpstr>.</vt:lpstr>
      <vt:lpstr>Blood supply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Archana</cp:lastModifiedBy>
  <cp:revision>78</cp:revision>
  <dcterms:created xsi:type="dcterms:W3CDTF">2018-09-08T07:45:31Z</dcterms:created>
  <dcterms:modified xsi:type="dcterms:W3CDTF">2020-12-11T07:47:53Z</dcterms:modified>
</cp:coreProperties>
</file>