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1"/>
  </p:sldMasterIdLst>
  <p:sldIdLst>
    <p:sldId id="256" r:id="rId2"/>
    <p:sldId id="311" r:id="rId3"/>
    <p:sldId id="258" r:id="rId4"/>
    <p:sldId id="257" r:id="rId5"/>
    <p:sldId id="259" r:id="rId6"/>
    <p:sldId id="260" r:id="rId7"/>
    <p:sldId id="261" r:id="rId8"/>
    <p:sldId id="262" r:id="rId9"/>
    <p:sldId id="307" r:id="rId10"/>
    <p:sldId id="263" r:id="rId11"/>
    <p:sldId id="264" r:id="rId12"/>
    <p:sldId id="294" r:id="rId13"/>
    <p:sldId id="266" r:id="rId14"/>
    <p:sldId id="26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1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32FAB8D-932A-472C-A7FA-09F28D283433}" type="datetimeFigureOut">
              <a:rPr lang="en-IN" smtClean="0"/>
              <a:t>11-12-2020</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3284270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2FAB8D-932A-472C-A7FA-09F28D283433}" type="datetimeFigureOut">
              <a:rPr lang="en-IN" smtClean="0"/>
              <a:t>11-12-2020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4028366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2FAB8D-932A-472C-A7FA-09F28D283433}" type="datetimeFigureOut">
              <a:rPr lang="en-IN" smtClean="0"/>
              <a:t>11-12-2020</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24B5F2-7040-4B61-8F38-4483C26B09B8}"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973500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32FAB8D-932A-472C-A7FA-09F28D283433}" type="datetimeFigureOut">
              <a:rPr lang="en-IN" smtClean="0"/>
              <a:t>11-12-2020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3966354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32FAB8D-932A-472C-A7FA-09F28D283433}" type="datetimeFigureOut">
              <a:rPr lang="en-IN" smtClean="0"/>
              <a:t>11-12-2020</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24B5F2-7040-4B61-8F38-4483C26B09B8}"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02081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32FAB8D-932A-472C-A7FA-09F28D283433}" type="datetimeFigureOut">
              <a:rPr lang="en-IN" smtClean="0"/>
              <a:t>11-12-2020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1698762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2FAB8D-932A-472C-A7FA-09F28D283433}" type="datetimeFigureOut">
              <a:rPr lang="en-IN" smtClean="0"/>
              <a:t>11-12-2020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29522837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2FAB8D-932A-472C-A7FA-09F28D283433}" type="datetimeFigureOut">
              <a:rPr lang="en-IN" smtClean="0"/>
              <a:t>11-12-2020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3254348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2FAB8D-932A-472C-A7FA-09F28D283433}" type="datetimeFigureOut">
              <a:rPr lang="en-IN" smtClean="0"/>
              <a:t>11-12-2020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3753025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2FAB8D-932A-472C-A7FA-09F28D283433}" type="datetimeFigureOut">
              <a:rPr lang="en-IN" smtClean="0"/>
              <a:t>11-12-2020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3446852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32FAB8D-932A-472C-A7FA-09F28D283433}" type="datetimeFigureOut">
              <a:rPr lang="en-IN" smtClean="0"/>
              <a:t>11-12-2020</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1187257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32FAB8D-932A-472C-A7FA-09F28D283433}" type="datetimeFigureOut">
              <a:rPr lang="en-IN" smtClean="0"/>
              <a:t>11-12-2020</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2405449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32FAB8D-932A-472C-A7FA-09F28D283433}" type="datetimeFigureOut">
              <a:rPr lang="en-IN" smtClean="0"/>
              <a:t>11-12-2020</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4239676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FAB8D-932A-472C-A7FA-09F28D283433}" type="datetimeFigureOut">
              <a:rPr lang="en-IN" smtClean="0"/>
              <a:t>11-12-2020</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3502277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2FAB8D-932A-472C-A7FA-09F28D283433}" type="datetimeFigureOut">
              <a:rPr lang="en-IN" smtClean="0"/>
              <a:t>11-12-2020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3606202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2FAB8D-932A-472C-A7FA-09F28D283433}" type="datetimeFigureOut">
              <a:rPr lang="en-IN" smtClean="0"/>
              <a:t>11-12-2020</a:t>
            </a:fld>
            <a:endParaRPr lang="en-IN"/>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24B5F2-7040-4B61-8F38-4483C26B09B8}" type="slidenum">
              <a:rPr lang="en-IN" smtClean="0"/>
              <a:t>‹#›</a:t>
            </a:fld>
            <a:endParaRPr lang="en-IN"/>
          </a:p>
        </p:txBody>
      </p:sp>
    </p:spTree>
    <p:extLst>
      <p:ext uri="{BB962C8B-B14F-4D97-AF65-F5344CB8AC3E}">
        <p14:creationId xmlns:p14="http://schemas.microsoft.com/office/powerpoint/2010/main" val="285422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32FAB8D-932A-472C-A7FA-09F28D283433}" type="datetimeFigureOut">
              <a:rPr lang="en-IN" smtClean="0"/>
              <a:t>11-12-2020</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524B5F2-7040-4B61-8F38-4483C26B09B8}" type="slidenum">
              <a:rPr lang="en-IN" smtClean="0"/>
              <a:t>‹#›</a:t>
            </a:fld>
            <a:endParaRPr lang="en-IN"/>
          </a:p>
        </p:txBody>
      </p:sp>
    </p:spTree>
    <p:extLst>
      <p:ext uri="{BB962C8B-B14F-4D97-AF65-F5344CB8AC3E}">
        <p14:creationId xmlns:p14="http://schemas.microsoft.com/office/powerpoint/2010/main" val="2583643573"/>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3886" r:id="rId12"/>
    <p:sldLayoutId id="2147483887" r:id="rId13"/>
    <p:sldLayoutId id="2147483888" r:id="rId14"/>
    <p:sldLayoutId id="2147483889" r:id="rId15"/>
    <p:sldLayoutId id="214748389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8698" y="661093"/>
            <a:ext cx="10422341" cy="2041163"/>
          </a:xfrm>
        </p:spPr>
        <p:txBody>
          <a:bodyPr>
            <a:normAutofit/>
          </a:bodyPr>
          <a:lstStyle/>
          <a:p>
            <a:pPr algn="ctr"/>
            <a:r>
              <a:rPr lang="en-US" sz="4800" b="1" cap="all" dirty="0" smtClean="0">
                <a:latin typeface="Times New Roman" panose="02020603050405020304" pitchFamily="18" charset="0"/>
                <a:cs typeface="Times New Roman" panose="02020603050405020304" pitchFamily="18" charset="0"/>
              </a:rPr>
              <a:t>Techniques </a:t>
            </a:r>
            <a:r>
              <a:rPr lang="en-US" sz="4800" b="1" cap="all" dirty="0">
                <a:latin typeface="Times New Roman" panose="02020603050405020304" pitchFamily="18" charset="0"/>
                <a:cs typeface="Times New Roman" panose="02020603050405020304" pitchFamily="18" charset="0"/>
              </a:rPr>
              <a:t>of </a:t>
            </a:r>
            <a:r>
              <a:rPr lang="en-US" sz="4800" b="1" cap="all" dirty="0" smtClean="0">
                <a:latin typeface="Times New Roman" panose="02020603050405020304" pitchFamily="18" charset="0"/>
                <a:cs typeface="Times New Roman" panose="02020603050405020304" pitchFamily="18" charset="0"/>
              </a:rPr>
              <a:t>fracture 	reduction												</a:t>
            </a:r>
            <a:endParaRPr lang="en-IN" sz="4800" dirty="0">
              <a:latin typeface="Times New Roman" panose="02020603050405020304" pitchFamily="18" charset="0"/>
              <a:cs typeface="Times New Roman" panose="02020603050405020304" pitchFamily="18" charset="0"/>
            </a:endParaRPr>
          </a:p>
        </p:txBody>
      </p:sp>
      <p:sp>
        <p:nvSpPr>
          <p:cNvPr id="4" name="Subtitle 3"/>
          <p:cNvSpPr>
            <a:spLocks noGrp="1"/>
          </p:cNvSpPr>
          <p:nvPr>
            <p:ph type="subTitle" idx="1"/>
          </p:nvPr>
        </p:nvSpPr>
        <p:spPr>
          <a:xfrm>
            <a:off x="8610600" y="4960137"/>
            <a:ext cx="2430439" cy="171421"/>
          </a:xfrm>
        </p:spPr>
        <p:txBody>
          <a:bodyPr>
            <a:normAutofit fontScale="32500" lnSpcReduction="20000"/>
          </a:bodyPr>
          <a:lstStyle/>
          <a:p>
            <a:r>
              <a:rPr lang="en-US" dirty="0" smtClean="0"/>
              <a:t>.</a:t>
            </a:r>
            <a:endParaRPr lang="en-US" dirty="0"/>
          </a:p>
        </p:txBody>
      </p:sp>
      <p:sp>
        <p:nvSpPr>
          <p:cNvPr id="3" name="Rectangle 2"/>
          <p:cNvSpPr/>
          <p:nvPr/>
        </p:nvSpPr>
        <p:spPr>
          <a:xfrm>
            <a:off x="3048000" y="5114840"/>
            <a:ext cx="6096000" cy="1200329"/>
          </a:xfrm>
          <a:prstGeom prst="rect">
            <a:avLst/>
          </a:prstGeom>
        </p:spPr>
        <p:txBody>
          <a:bodyPr>
            <a:spAutoFit/>
          </a:bodyPr>
          <a:lstStyle/>
          <a:p>
            <a:pPr algn="ctr"/>
            <a:r>
              <a:rPr lang="en-US" dirty="0">
                <a:solidFill>
                  <a:srgbClr val="FF0000"/>
                </a:solidFill>
              </a:rPr>
              <a:t>Dr. Archana </a:t>
            </a:r>
            <a:r>
              <a:rPr lang="en-US" dirty="0" err="1">
                <a:solidFill>
                  <a:srgbClr val="FF0000"/>
                </a:solidFill>
              </a:rPr>
              <a:t>Kumari</a:t>
            </a:r>
            <a:endParaRPr lang="en-US" dirty="0">
              <a:solidFill>
                <a:srgbClr val="FF0000"/>
              </a:solidFill>
            </a:endParaRPr>
          </a:p>
          <a:p>
            <a:pPr algn="ctr"/>
            <a:r>
              <a:rPr lang="en-US" dirty="0" err="1">
                <a:solidFill>
                  <a:srgbClr val="FF0000"/>
                </a:solidFill>
              </a:rPr>
              <a:t>Asstt</a:t>
            </a:r>
            <a:r>
              <a:rPr lang="en-US" dirty="0">
                <a:solidFill>
                  <a:srgbClr val="FF0000"/>
                </a:solidFill>
              </a:rPr>
              <a:t>. Professor cum Junior Scientist</a:t>
            </a:r>
          </a:p>
          <a:p>
            <a:pPr algn="ctr"/>
            <a:r>
              <a:rPr lang="en-US" dirty="0">
                <a:solidFill>
                  <a:srgbClr val="FF0000"/>
                </a:solidFill>
              </a:rPr>
              <a:t>Veterinary Surgery and Radiology</a:t>
            </a:r>
          </a:p>
          <a:p>
            <a:pPr algn="ctr"/>
            <a:r>
              <a:rPr lang="en-US" dirty="0">
                <a:solidFill>
                  <a:srgbClr val="FF0000"/>
                </a:solidFill>
              </a:rPr>
              <a:t>BVC, BASU, Patna</a:t>
            </a:r>
            <a:endParaRPr lang="en-IN" dirty="0">
              <a:solidFill>
                <a:srgbClr val="FF0000"/>
              </a:solidFill>
            </a:endParaRPr>
          </a:p>
        </p:txBody>
      </p:sp>
    </p:spTree>
    <p:extLst>
      <p:ext uri="{BB962C8B-B14F-4D97-AF65-F5344CB8AC3E}">
        <p14:creationId xmlns:p14="http://schemas.microsoft.com/office/powerpoint/2010/main" val="369373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DISADVANTAGES </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41696" y="2060812"/>
            <a:ext cx="10562916" cy="3850410"/>
          </a:xfrm>
        </p:spPr>
        <p:txBody>
          <a:bodyPr>
            <a:normAutofit/>
          </a:bodyPr>
          <a:lstStyle/>
          <a:p>
            <a:pPr lvl="0">
              <a:lnSpc>
                <a:spcPct val="150000"/>
              </a:lnSpc>
            </a:pPr>
            <a:r>
              <a:rPr lang="en-US" sz="2400" dirty="0" smtClean="0">
                <a:latin typeface="Times New Roman" panose="02020603050405020304" pitchFamily="18" charset="0"/>
                <a:cs typeface="Times New Roman" panose="02020603050405020304" pitchFamily="18" charset="0"/>
              </a:rPr>
              <a:t>Decreased </a:t>
            </a:r>
            <a:r>
              <a:rPr lang="en-US" sz="2400" dirty="0">
                <a:latin typeface="Times New Roman" panose="02020603050405020304" pitchFamily="18" charset="0"/>
                <a:cs typeface="Times New Roman" panose="02020603050405020304" pitchFamily="18" charset="0"/>
              </a:rPr>
              <a:t>ability to achieve anatomical realignment at the fracture site. </a:t>
            </a:r>
            <a:endParaRPr lang="en-IN" sz="2400" dirty="0">
              <a:latin typeface="Times New Roman" panose="02020603050405020304" pitchFamily="18" charset="0"/>
              <a:cs typeface="Times New Roman" panose="02020603050405020304" pitchFamily="18" charset="0"/>
            </a:endParaRPr>
          </a:p>
          <a:p>
            <a:pPr lvl="0">
              <a:lnSpc>
                <a:spcPct val="150000"/>
              </a:lnSpc>
            </a:pPr>
            <a:r>
              <a:rPr lang="en-US" sz="2400" dirty="0">
                <a:latin typeface="Times New Roman" panose="02020603050405020304" pitchFamily="18" charset="0"/>
                <a:cs typeface="Times New Roman" panose="02020603050405020304" pitchFamily="18" charset="0"/>
              </a:rPr>
              <a:t>Prolonged </a:t>
            </a:r>
            <a:r>
              <a:rPr lang="en-US" sz="2400" dirty="0" err="1">
                <a:latin typeface="Times New Roman" panose="02020603050405020304" pitchFamily="18" charset="0"/>
                <a:cs typeface="Times New Roman" panose="02020603050405020304" pitchFamily="18" charset="0"/>
              </a:rPr>
              <a:t>anaesthesia</a:t>
            </a:r>
            <a:r>
              <a:rPr lang="en-US" sz="2400" dirty="0">
                <a:latin typeface="Times New Roman" panose="02020603050405020304" pitchFamily="18" charset="0"/>
                <a:cs typeface="Times New Roman" panose="02020603050405020304" pitchFamily="18" charset="0"/>
              </a:rPr>
              <a:t> if the first reduction is not perfect and the procedure must be repeated. </a:t>
            </a:r>
            <a:endParaRPr lang="en-IN" sz="2400" dirty="0">
              <a:latin typeface="Times New Roman" panose="02020603050405020304" pitchFamily="18" charset="0"/>
              <a:cs typeface="Times New Roman" panose="02020603050405020304" pitchFamily="18" charset="0"/>
            </a:endParaRPr>
          </a:p>
          <a:p>
            <a:pPr>
              <a:lnSpc>
                <a:spcPct val="150000"/>
              </a:lnSpc>
            </a:pPr>
            <a:r>
              <a:rPr lang="en-US" sz="2400" dirty="0">
                <a:latin typeface="Times New Roman" panose="02020603050405020304" pitchFamily="18" charset="0"/>
                <a:cs typeface="Times New Roman" panose="02020603050405020304" pitchFamily="18" charset="0"/>
              </a:rPr>
              <a:t>Development of fracture disease, if external fixation techniques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4345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20101"/>
            <a:ext cx="10515600" cy="1325563"/>
          </a:xfrm>
        </p:spPr>
        <p:txBody>
          <a:bodyPr/>
          <a:lstStyle/>
          <a:p>
            <a:pPr lvl="0"/>
            <a:r>
              <a:rPr lang="en-US" b="1" dirty="0" smtClean="0">
                <a:latin typeface="Times New Roman" panose="02020603050405020304" pitchFamily="18" charset="0"/>
                <a:cs typeface="Times New Roman" panose="02020603050405020304" pitchFamily="18" charset="0"/>
              </a:rPr>
              <a:t>OPEN REDUCTION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91319" y="1945664"/>
            <a:ext cx="11559654" cy="3777622"/>
          </a:xfrm>
        </p:spPr>
        <p:txBody>
          <a:bodyPr>
            <a:normAutofit/>
          </a:bodyPr>
          <a:lstStyle/>
          <a:p>
            <a:r>
              <a:rPr lang="en-US" sz="2400" dirty="0" smtClean="0">
                <a:latin typeface="Times New Roman" panose="02020603050405020304" pitchFamily="18" charset="0"/>
                <a:cs typeface="Times New Roman" panose="02020603050405020304" pitchFamily="18" charset="0"/>
              </a:rPr>
              <a:t> Open </a:t>
            </a:r>
            <a:r>
              <a:rPr lang="en-US" sz="2400" dirty="0">
                <a:latin typeface="Times New Roman" panose="02020603050405020304" pitchFamily="18" charset="0"/>
                <a:cs typeface="Times New Roman" panose="02020603050405020304" pitchFamily="18" charset="0"/>
              </a:rPr>
              <a:t>reduction is achieved by exposing the fracture </a:t>
            </a:r>
            <a:r>
              <a:rPr lang="en-US" sz="2400" dirty="0" smtClean="0">
                <a:latin typeface="Times New Roman" panose="02020603050405020304" pitchFamily="18" charset="0"/>
                <a:cs typeface="Times New Roman" panose="02020603050405020304" pitchFamily="18" charset="0"/>
              </a:rPr>
              <a:t>fragments </a:t>
            </a:r>
            <a:r>
              <a:rPr lang="en-US" sz="2400" dirty="0">
                <a:latin typeface="Times New Roman" panose="02020603050405020304" pitchFamily="18" charset="0"/>
                <a:cs typeface="Times New Roman" panose="02020603050405020304" pitchFamily="18" charset="0"/>
              </a:rPr>
              <a:t>through an </a:t>
            </a:r>
            <a:r>
              <a:rPr lang="en-US" sz="2400" dirty="0" smtClean="0">
                <a:latin typeface="Times New Roman" panose="02020603050405020304" pitchFamily="18" charset="0"/>
                <a:cs typeface="Times New Roman" panose="02020603050405020304" pitchFamily="18" charset="0"/>
              </a:rPr>
              <a:t>incision</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Open reduction is done primarily along with internal fixation, although at times external fixation is used.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1477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INDICATIONS </a:t>
            </a:r>
            <a:endParaRPr lang="en-IN" b="1" dirty="0"/>
          </a:p>
        </p:txBody>
      </p:sp>
      <p:sp>
        <p:nvSpPr>
          <p:cNvPr id="3" name="Content Placeholder 2"/>
          <p:cNvSpPr>
            <a:spLocks noGrp="1"/>
          </p:cNvSpPr>
          <p:nvPr>
            <p:ph idx="1"/>
          </p:nvPr>
        </p:nvSpPr>
        <p:spPr>
          <a:xfrm>
            <a:off x="1814146" y="1957510"/>
            <a:ext cx="10515600" cy="4351338"/>
          </a:xfrm>
        </p:spPr>
        <p:txBody>
          <a:bodyPr>
            <a:normAutofit/>
          </a:bodyPr>
          <a:lstStyle/>
          <a:p>
            <a:pPr lvl="0">
              <a:lnSpc>
                <a:spcPct val="200000"/>
              </a:lnSpc>
            </a:pPr>
            <a:r>
              <a:rPr lang="en-US" sz="2800" dirty="0" smtClean="0">
                <a:latin typeface="Times New Roman" panose="02020603050405020304" pitchFamily="18" charset="0"/>
                <a:cs typeface="Times New Roman" panose="02020603050405020304" pitchFamily="18" charset="0"/>
              </a:rPr>
              <a:t>Fractures with severe comminution </a:t>
            </a:r>
          </a:p>
          <a:p>
            <a:pPr lvl="0">
              <a:lnSpc>
                <a:spcPct val="200000"/>
              </a:lnSpc>
            </a:pPr>
            <a:r>
              <a:rPr lang="en-US" sz="2800" dirty="0" smtClean="0">
                <a:latin typeface="Times New Roman" panose="02020603050405020304" pitchFamily="18" charset="0"/>
                <a:cs typeface="Times New Roman" panose="02020603050405020304" pitchFamily="18" charset="0"/>
              </a:rPr>
              <a:t>Severe overriding of fracture fragments.</a:t>
            </a:r>
            <a:endParaRPr lang="en-IN" sz="2800" dirty="0" smtClean="0">
              <a:latin typeface="Times New Roman" panose="02020603050405020304" pitchFamily="18" charset="0"/>
              <a:cs typeface="Times New Roman" panose="02020603050405020304" pitchFamily="18" charset="0"/>
            </a:endParaRPr>
          </a:p>
          <a:p>
            <a:pPr marL="0" indent="0">
              <a:lnSpc>
                <a:spcPct val="200000"/>
              </a:lnSpc>
              <a:buNone/>
            </a:pPr>
            <a:endParaRPr lang="en-IN" sz="2800" dirty="0" smtClean="0">
              <a:latin typeface="Times New Roman" panose="02020603050405020304" pitchFamily="18" charset="0"/>
              <a:cs typeface="Times New Roman" panose="02020603050405020304" pitchFamily="18" charset="0"/>
            </a:endParaRPr>
          </a:p>
          <a:p>
            <a:pPr>
              <a:lnSpc>
                <a:spcPct val="200000"/>
              </a:lnSpc>
            </a:pPr>
            <a:endParaRPr lang="en-IN" sz="2800" dirty="0"/>
          </a:p>
        </p:txBody>
      </p:sp>
    </p:spTree>
    <p:extLst>
      <p:ext uri="{BB962C8B-B14F-4D97-AF65-F5344CB8AC3E}">
        <p14:creationId xmlns:p14="http://schemas.microsoft.com/office/powerpoint/2010/main" val="1060566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1480" y="624110"/>
            <a:ext cx="8911687" cy="945383"/>
          </a:xfrm>
        </p:spPr>
        <p:txBody>
          <a:bodyPr>
            <a:normAutofit/>
          </a:bodyPr>
          <a:lstStyle/>
          <a:p>
            <a:r>
              <a:rPr lang="en-US" sz="4800" b="1" dirty="0" smtClean="0">
                <a:latin typeface="Times New Roman" panose="02020603050405020304" pitchFamily="18" charset="0"/>
                <a:cs typeface="Times New Roman" panose="02020603050405020304" pitchFamily="18" charset="0"/>
              </a:rPr>
              <a:t>TECHNIQUE </a:t>
            </a:r>
            <a:endParaRPr lang="en-IN"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87103" y="1905000"/>
            <a:ext cx="10849971" cy="4006222"/>
          </a:xfrm>
        </p:spPr>
        <p:txBody>
          <a:bodyPr>
            <a:normAutofit/>
          </a:bodyPr>
          <a:lstStyle/>
          <a:p>
            <a:pPr lvl="0">
              <a:lnSpc>
                <a:spcPct val="150000"/>
              </a:lnSpc>
            </a:pPr>
            <a:r>
              <a:rPr lang="en-US" sz="2400" dirty="0" smtClean="0">
                <a:latin typeface="Times New Roman" panose="02020603050405020304" pitchFamily="18" charset="0"/>
                <a:cs typeface="Times New Roman" panose="02020603050405020304" pitchFamily="18" charset="0"/>
              </a:rPr>
              <a:t>Under general </a:t>
            </a:r>
            <a:r>
              <a:rPr lang="en-US" sz="2400" dirty="0" err="1" smtClean="0">
                <a:latin typeface="Times New Roman" panose="02020603050405020304" pitchFamily="18" charset="0"/>
                <a:cs typeface="Times New Roman" panose="02020603050405020304" pitchFamily="18" charset="0"/>
              </a:rPr>
              <a:t>anaesthesia</a:t>
            </a:r>
            <a:r>
              <a:rPr lang="en-US" sz="2400" dirty="0" smtClean="0">
                <a:latin typeface="Times New Roman" panose="02020603050405020304" pitchFamily="18" charset="0"/>
                <a:cs typeface="Times New Roman" panose="02020603050405020304" pitchFamily="18" charset="0"/>
              </a:rPr>
              <a:t>, the fracture site is opened through a standard surgical approach. </a:t>
            </a:r>
            <a:endParaRPr lang="en-IN" sz="2400" dirty="0" smtClean="0">
              <a:latin typeface="Times New Roman" panose="02020603050405020304" pitchFamily="18" charset="0"/>
              <a:cs typeface="Times New Roman" panose="02020603050405020304" pitchFamily="18" charset="0"/>
            </a:endParaRPr>
          </a:p>
          <a:p>
            <a:pPr lvl="0">
              <a:lnSpc>
                <a:spcPct val="150000"/>
              </a:lnSpc>
            </a:pPr>
            <a:r>
              <a:rPr lang="en-US" sz="2400" dirty="0" smtClean="0">
                <a:latin typeface="Times New Roman" panose="02020603050405020304" pitchFamily="18" charset="0"/>
                <a:cs typeface="Times New Roman" panose="02020603050405020304" pitchFamily="18" charset="0"/>
              </a:rPr>
              <a:t>Fracture fragments are exteriorized and reduction can be achieved, manually or with the help of bone clamps, by traction or toggling method.</a:t>
            </a:r>
            <a:endParaRPr lang="en-IN" sz="2400" dirty="0" smtClean="0">
              <a:latin typeface="Times New Roman" panose="02020603050405020304" pitchFamily="18" charset="0"/>
              <a:cs typeface="Times New Roman" panose="02020603050405020304" pitchFamily="18" charset="0"/>
            </a:endParaRPr>
          </a:p>
          <a:p>
            <a:pPr>
              <a:lnSpc>
                <a:spcPct val="150000"/>
              </a:lnSpc>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6430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71206"/>
          </a:xfrm>
        </p:spPr>
        <p:txBody>
          <a:bodyPr>
            <a:normAutofit/>
          </a:bodyPr>
          <a:lstStyle/>
          <a:p>
            <a:r>
              <a:rPr lang="en-IN" sz="100" dirty="0" smtClean="0"/>
              <a:t>.</a:t>
            </a:r>
            <a:endParaRPr lang="en-IN" sz="100" dirty="0"/>
          </a:p>
        </p:txBody>
      </p:sp>
      <p:sp>
        <p:nvSpPr>
          <p:cNvPr id="3" name="Content Placeholder 2"/>
          <p:cNvSpPr>
            <a:spLocks noGrp="1"/>
          </p:cNvSpPr>
          <p:nvPr>
            <p:ph idx="1"/>
          </p:nvPr>
        </p:nvSpPr>
        <p:spPr>
          <a:xfrm>
            <a:off x="1252487" y="1159903"/>
            <a:ext cx="10839429" cy="5568444"/>
          </a:xfrm>
        </p:spPr>
        <p:txBody>
          <a:bodyPr>
            <a:normAutofit/>
          </a:bodyPr>
          <a:lstStyle/>
          <a:p>
            <a:pPr>
              <a:lnSpc>
                <a:spcPct val="150000"/>
              </a:lnSpc>
            </a:pPr>
            <a:r>
              <a:rPr lang="en-US" sz="2800" b="1" dirty="0" smtClean="0">
                <a:latin typeface="Times New Roman" panose="02020603050405020304" pitchFamily="18" charset="0"/>
                <a:cs typeface="Times New Roman" panose="02020603050405020304" pitchFamily="18" charset="0"/>
              </a:rPr>
              <a:t>ADVANTAGES :</a:t>
            </a:r>
            <a:endParaRPr lang="en-IN" sz="2800" dirty="0" smtClean="0">
              <a:latin typeface="Times New Roman" panose="02020603050405020304" pitchFamily="18" charset="0"/>
              <a:cs typeface="Times New Roman" panose="02020603050405020304" pitchFamily="18" charset="0"/>
            </a:endParaRPr>
          </a:p>
          <a:p>
            <a:pPr lvl="1">
              <a:lnSpc>
                <a:spcPct val="150000"/>
              </a:lnSpc>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  Fracture fragments can be directly visualized</a:t>
            </a:r>
          </a:p>
          <a:p>
            <a:pPr lvl="1">
              <a:lnSpc>
                <a:spcPct val="150000"/>
              </a:lnSpc>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  Manipulation is easy </a:t>
            </a:r>
            <a:endParaRPr lang="en-US" sz="2400" dirty="0">
              <a:latin typeface="Times New Roman" panose="02020603050405020304" pitchFamily="18" charset="0"/>
              <a:cs typeface="Times New Roman" panose="02020603050405020304" pitchFamily="18" charset="0"/>
            </a:endParaRPr>
          </a:p>
          <a:p>
            <a:pPr lvl="1">
              <a:lnSpc>
                <a:spcPct val="150000"/>
              </a:lnSpc>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  Soft tissue interposition between the segments can be avoided. </a:t>
            </a:r>
          </a:p>
          <a:p>
            <a:pPr>
              <a:lnSpc>
                <a:spcPct val="150000"/>
              </a:lnSpc>
            </a:pPr>
            <a:r>
              <a:rPr lang="en-US" sz="2800" b="1" dirty="0" smtClean="0">
                <a:latin typeface="Times New Roman" panose="02020603050405020304" pitchFamily="18" charset="0"/>
                <a:cs typeface="Times New Roman" panose="02020603050405020304" pitchFamily="18" charset="0"/>
              </a:rPr>
              <a:t>DISADVANTAGES :</a:t>
            </a:r>
            <a:endParaRPr lang="en-IN" sz="2800" dirty="0" smtClean="0">
              <a:latin typeface="Times New Roman" panose="02020603050405020304" pitchFamily="18" charset="0"/>
              <a:cs typeface="Times New Roman" panose="02020603050405020304" pitchFamily="18" charset="0"/>
            </a:endParaRPr>
          </a:p>
          <a:p>
            <a:pPr lvl="1">
              <a:lnSpc>
                <a:spcPct val="150000"/>
              </a:lnSpc>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  Additional tissue trauma due to surgical incision.</a:t>
            </a:r>
            <a:endParaRPr lang="en-IN" sz="2400" dirty="0" smtClean="0">
              <a:latin typeface="Times New Roman" panose="02020603050405020304" pitchFamily="18" charset="0"/>
              <a:cs typeface="Times New Roman" panose="02020603050405020304" pitchFamily="18" charset="0"/>
            </a:endParaRPr>
          </a:p>
          <a:p>
            <a:pPr lvl="1">
              <a:lnSpc>
                <a:spcPct val="150000"/>
              </a:lnSpc>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  Chances of getting infection is also more. </a:t>
            </a:r>
            <a:endParaRPr lang="en-IN" sz="2400" dirty="0" smtClean="0">
              <a:latin typeface="Times New Roman" panose="02020603050405020304" pitchFamily="18" charset="0"/>
              <a:cs typeface="Times New Roman" panose="02020603050405020304" pitchFamily="18" charset="0"/>
            </a:endParaRPr>
          </a:p>
          <a:p>
            <a:endParaRPr lang="en-IN" sz="2800" dirty="0" smtClean="0">
              <a:latin typeface="Times New Roman" panose="02020603050405020304" pitchFamily="18" charset="0"/>
              <a:cs typeface="Times New Roman" panose="02020603050405020304" pitchFamily="18" charset="0"/>
            </a:endParaRPr>
          </a:p>
          <a:p>
            <a:pPr lvl="0"/>
            <a:endParaRPr lang="en-IN"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099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9143" y="973668"/>
            <a:ext cx="8783130" cy="706964"/>
          </a:xfrm>
          <a:prstGeom prst="rect">
            <a:avLst/>
          </a:prstGeom>
        </p:spPr>
        <p:txBody>
          <a:bodyPr vert="horz" lIns="91440" tIns="45720" rIns="91440" bIns="45720" rtlCol="0" anchor="t">
            <a:normAutofit fontScale="77500" lnSpcReduction="2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N" b="1" dirty="0" smtClean="0">
                <a:latin typeface="Times New Roman" pitchFamily="18" charset="0"/>
                <a:cs typeface="Times New Roman" pitchFamily="18" charset="0"/>
              </a:rPr>
              <a:t>            PRINCIPALOF FRACTURE MANAGEMENT</a:t>
            </a:r>
            <a:endParaRPr lang="en-US" b="1" dirty="0">
              <a:latin typeface="Times New Roman" pitchFamily="18" charset="0"/>
              <a:cs typeface="Times New Roman" pitchFamily="18" charset="0"/>
            </a:endParaRPr>
          </a:p>
        </p:txBody>
      </p:sp>
      <p:sp>
        <p:nvSpPr>
          <p:cNvPr id="5" name="Content Placeholder 2"/>
          <p:cNvSpPr txBox="1">
            <a:spLocks/>
          </p:cNvSpPr>
          <p:nvPr/>
        </p:nvSpPr>
        <p:spPr>
          <a:xfrm>
            <a:off x="2666762" y="2603500"/>
            <a:ext cx="8825659" cy="34163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en-IN" sz="2800" smtClean="0">
                <a:solidFill>
                  <a:srgbClr val="FF0000"/>
                </a:solidFill>
                <a:latin typeface="Times New Roman" pitchFamily="18" charset="0"/>
                <a:cs typeface="Times New Roman" pitchFamily="18" charset="0"/>
              </a:rPr>
              <a:t>4R</a:t>
            </a:r>
          </a:p>
          <a:p>
            <a:pPr marL="971550" lvl="1" indent="-571500" algn="just">
              <a:buFont typeface="+mj-lt"/>
              <a:buAutoNum type="romanUcPeriod"/>
            </a:pPr>
            <a:r>
              <a:rPr lang="en-IN" sz="2600" smtClean="0">
                <a:solidFill>
                  <a:srgbClr val="00B0F0"/>
                </a:solidFill>
                <a:latin typeface="Times New Roman" pitchFamily="18" charset="0"/>
                <a:cs typeface="Times New Roman" pitchFamily="18" charset="0"/>
              </a:rPr>
              <a:t>Recognition</a:t>
            </a:r>
          </a:p>
          <a:p>
            <a:pPr marL="971550" lvl="1" indent="-571500" algn="just">
              <a:buFont typeface="+mj-lt"/>
              <a:buAutoNum type="romanUcPeriod"/>
            </a:pPr>
            <a:r>
              <a:rPr lang="en-IN" sz="2600" smtClean="0">
                <a:solidFill>
                  <a:srgbClr val="00B050"/>
                </a:solidFill>
                <a:latin typeface="Times New Roman" pitchFamily="18" charset="0"/>
                <a:cs typeface="Times New Roman" pitchFamily="18" charset="0"/>
              </a:rPr>
              <a:t>Reduction</a:t>
            </a:r>
            <a:r>
              <a:rPr lang="en-IN" sz="2600" smtClean="0">
                <a:latin typeface="Times New Roman" pitchFamily="18" charset="0"/>
                <a:cs typeface="Times New Roman" pitchFamily="18" charset="0"/>
              </a:rPr>
              <a:t> </a:t>
            </a:r>
          </a:p>
          <a:p>
            <a:pPr marL="971550" lvl="1" indent="-571500" algn="just">
              <a:buFont typeface="+mj-lt"/>
              <a:buAutoNum type="romanUcPeriod"/>
            </a:pPr>
            <a:r>
              <a:rPr lang="en-IN" sz="2600" smtClean="0">
                <a:solidFill>
                  <a:schemeClr val="accent2">
                    <a:lumMod val="75000"/>
                  </a:schemeClr>
                </a:solidFill>
                <a:latin typeface="Times New Roman" pitchFamily="18" charset="0"/>
                <a:cs typeface="Times New Roman" pitchFamily="18" charset="0"/>
              </a:rPr>
              <a:t>Retention </a:t>
            </a:r>
          </a:p>
          <a:p>
            <a:pPr marL="971550" lvl="1" indent="-571500" algn="just">
              <a:buFont typeface="+mj-lt"/>
              <a:buAutoNum type="romanUcPeriod"/>
            </a:pPr>
            <a:r>
              <a:rPr lang="en-IN" sz="2600" smtClean="0">
                <a:latin typeface="Times New Roman" pitchFamily="18" charset="0"/>
                <a:cs typeface="Times New Roman" pitchFamily="18" charset="0"/>
              </a:rPr>
              <a:t>Rehabilitation</a:t>
            </a: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val="2481732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313" y="2554097"/>
            <a:ext cx="11549957"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lgerian" panose="04020705040A02060702" pitchFamily="82" charset="0"/>
              </a:rPr>
              <a:t>Methods of fracture reduction</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lgerian" panose="04020705040A02060702" pitchFamily="82" charset="0"/>
            </a:endParaRPr>
          </a:p>
        </p:txBody>
      </p:sp>
    </p:spTree>
    <p:extLst>
      <p:ext uri="{BB962C8B-B14F-4D97-AF65-F5344CB8AC3E}">
        <p14:creationId xmlns:p14="http://schemas.microsoft.com/office/powerpoint/2010/main" val="2523235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8452"/>
          </a:xfrm>
        </p:spPr>
        <p:txBody>
          <a:bodyPr>
            <a:normAutofit/>
          </a:bodyPr>
          <a:lstStyle/>
          <a:p>
            <a:r>
              <a:rPr lang="en-IN" sz="100" dirty="0" smtClean="0"/>
              <a:t>.</a:t>
            </a:r>
            <a:endParaRPr lang="en-IN" sz="100" dirty="0"/>
          </a:p>
        </p:txBody>
      </p:sp>
      <p:sp>
        <p:nvSpPr>
          <p:cNvPr id="3" name="Content Placeholder 2"/>
          <p:cNvSpPr>
            <a:spLocks noGrp="1"/>
          </p:cNvSpPr>
          <p:nvPr>
            <p:ph idx="1"/>
          </p:nvPr>
        </p:nvSpPr>
        <p:spPr>
          <a:xfrm>
            <a:off x="972140" y="1473959"/>
            <a:ext cx="10247719" cy="4121623"/>
          </a:xfrm>
        </p:spPr>
        <p:txBody>
          <a:bodyPr/>
          <a:lstStyle/>
          <a:p>
            <a:pPr>
              <a:buFont typeface="Wingdings" panose="05000000000000000000" pitchFamily="2" charset="2"/>
              <a:buChar char="v"/>
            </a:pP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smtClean="0">
                <a:solidFill>
                  <a:schemeClr val="accent1"/>
                </a:solidFill>
                <a:latin typeface="Times New Roman" panose="02020603050405020304" pitchFamily="18" charset="0"/>
                <a:cs typeface="Times New Roman" panose="02020603050405020304" pitchFamily="18" charset="0"/>
              </a:rPr>
              <a:t>  </a:t>
            </a:r>
            <a:r>
              <a:rPr lang="en-US" sz="3600" dirty="0" smtClean="0">
                <a:solidFill>
                  <a:schemeClr val="accent1"/>
                </a:solidFill>
                <a:latin typeface="Times New Roman" panose="02020603050405020304" pitchFamily="18" charset="0"/>
                <a:cs typeface="Times New Roman" panose="02020603050405020304" pitchFamily="18" charset="0"/>
              </a:rPr>
              <a:t>The </a:t>
            </a:r>
            <a:r>
              <a:rPr lang="en-US" sz="3600" dirty="0">
                <a:solidFill>
                  <a:schemeClr val="accent1"/>
                </a:solidFill>
                <a:latin typeface="Times New Roman" panose="02020603050405020304" pitchFamily="18" charset="0"/>
                <a:cs typeface="Times New Roman" panose="02020603050405020304" pitchFamily="18" charset="0"/>
              </a:rPr>
              <a:t>reduction of fracture can be done either by </a:t>
            </a:r>
            <a:endParaRPr lang="en-US" sz="3200" dirty="0" smtClean="0">
              <a:solidFill>
                <a:schemeClr val="accent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v"/>
            </a:pPr>
            <a:endParaRPr lang="en-US" dirty="0" smtClean="0">
              <a:solidFill>
                <a:schemeClr val="tx1"/>
              </a:solidFill>
              <a:latin typeface="Times New Roman" panose="02020603050405020304" pitchFamily="18" charset="0"/>
              <a:cs typeface="Times New Roman" panose="02020603050405020304" pitchFamily="18" charset="0"/>
            </a:endParaRPr>
          </a:p>
          <a:p>
            <a:pPr marL="3143250" lvl="6" indent="-400050">
              <a:lnSpc>
                <a:spcPct val="250000"/>
              </a:lnSpc>
              <a:buFont typeface="+mj-lt"/>
              <a:buAutoNum type="romanUcPeriod"/>
            </a:pPr>
            <a:r>
              <a:rPr lang="en-US" sz="2800" b="1" i="1" dirty="0" smtClean="0">
                <a:solidFill>
                  <a:schemeClr val="accent1"/>
                </a:solidFill>
                <a:latin typeface="Times New Roman" panose="02020603050405020304" pitchFamily="18" charset="0"/>
                <a:cs typeface="Times New Roman" panose="02020603050405020304" pitchFamily="18" charset="0"/>
              </a:rPr>
              <a:t>CLOSED REDUCTION</a:t>
            </a:r>
            <a:endParaRPr lang="en-IN" sz="2800" b="1" i="1" dirty="0" smtClean="0">
              <a:solidFill>
                <a:schemeClr val="accent1"/>
              </a:solidFill>
              <a:latin typeface="Times New Roman" panose="02020603050405020304" pitchFamily="18" charset="0"/>
              <a:cs typeface="Times New Roman" panose="02020603050405020304" pitchFamily="18" charset="0"/>
            </a:endParaRPr>
          </a:p>
          <a:p>
            <a:pPr marL="3143250" lvl="6" indent="-400050">
              <a:lnSpc>
                <a:spcPct val="250000"/>
              </a:lnSpc>
              <a:buFont typeface="+mj-lt"/>
              <a:buAutoNum type="romanUcPeriod"/>
            </a:pPr>
            <a:r>
              <a:rPr lang="en-IN" sz="2800" b="1" i="1" dirty="0" smtClean="0">
                <a:solidFill>
                  <a:schemeClr val="accent1"/>
                </a:solidFill>
                <a:latin typeface="Times New Roman" panose="02020603050405020304" pitchFamily="18" charset="0"/>
                <a:cs typeface="Times New Roman" panose="02020603050405020304" pitchFamily="18" charset="0"/>
              </a:rPr>
              <a:t> OPEN REDUCTION</a:t>
            </a:r>
            <a:endParaRPr lang="en-IN" sz="2800" b="1" i="1"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9622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800" b="1" dirty="0" smtClean="0">
                <a:latin typeface="Times New Roman" panose="02020603050405020304" pitchFamily="18" charset="0"/>
                <a:cs typeface="Times New Roman" panose="02020603050405020304" pitchFamily="18" charset="0"/>
              </a:rPr>
              <a:t>CLOSED REDUCTION</a:t>
            </a:r>
            <a:endParaRPr lang="en-IN"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96287" y="1542197"/>
            <a:ext cx="11013743" cy="4544704"/>
          </a:xfrm>
        </p:spPr>
        <p:txBody>
          <a:bodyPr>
            <a:normAutofit/>
          </a:bodyPr>
          <a:lstStyle/>
          <a:p>
            <a:pPr>
              <a:lnSpc>
                <a:spcPct val="200000"/>
              </a:lnSpc>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 Reduction </a:t>
            </a:r>
            <a:r>
              <a:rPr lang="en-US" sz="2400" dirty="0">
                <a:latin typeface="Times New Roman" panose="02020603050405020304" pitchFamily="18" charset="0"/>
                <a:cs typeface="Times New Roman" panose="02020603050405020304" pitchFamily="18" charset="0"/>
              </a:rPr>
              <a:t>of fracture without incising the skin or exposing the bone through </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external </a:t>
            </a:r>
            <a:r>
              <a:rPr lang="en-US" sz="2400" dirty="0">
                <a:latin typeface="Times New Roman" panose="02020603050405020304" pitchFamily="18" charset="0"/>
                <a:cs typeface="Times New Roman" panose="02020603050405020304" pitchFamily="18" charset="0"/>
              </a:rPr>
              <a:t>manipulation is called as </a:t>
            </a:r>
            <a:r>
              <a:rPr lang="en-US" sz="2400" i="1" dirty="0">
                <a:solidFill>
                  <a:srgbClr val="FF0000"/>
                </a:solidFill>
                <a:latin typeface="Times New Roman" panose="02020603050405020304" pitchFamily="18" charset="0"/>
                <a:cs typeface="Times New Roman" panose="02020603050405020304" pitchFamily="18" charset="0"/>
              </a:rPr>
              <a:t>closed reduction</a:t>
            </a:r>
            <a:r>
              <a:rPr lang="en-US" sz="2400" dirty="0" smtClean="0">
                <a:latin typeface="Times New Roman" panose="02020603050405020304" pitchFamily="18" charset="0"/>
                <a:cs typeface="Times New Roman" panose="02020603050405020304" pitchFamily="18" charset="0"/>
              </a:rPr>
              <a:t>.</a:t>
            </a:r>
          </a:p>
          <a:p>
            <a:pPr>
              <a:lnSpc>
                <a:spcPct val="200000"/>
              </a:lnSpc>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Normally after a closed reduction, fracture is immobilized with external fixation </a:t>
            </a:r>
            <a:r>
              <a:rPr lang="en-US" sz="2400" dirty="0" smtClean="0">
                <a:latin typeface="Times New Roman" panose="02020603050405020304" pitchFamily="18" charset="0"/>
                <a:cs typeface="Times New Roman" panose="02020603050405020304" pitchFamily="18" charset="0"/>
              </a:rPr>
              <a:t>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techniques</a:t>
            </a:r>
            <a:r>
              <a:rPr lang="en-US" sz="2400" dirty="0">
                <a:latin typeface="Times New Roman" panose="02020603050405020304" pitchFamily="18" charset="0"/>
                <a:cs typeface="Times New Roman" panose="02020603050405020304" pitchFamily="18" charset="0"/>
              </a:rPr>
              <a:t>, though sometimes intramedullary or external skeletal fixation is </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done.</a:t>
            </a:r>
          </a:p>
          <a:p>
            <a:pPr>
              <a:lnSpc>
                <a:spcPct val="200000"/>
              </a:lnSpc>
            </a:pPr>
            <a:endParaRPr lang="en-IN" sz="2400" dirty="0">
              <a:latin typeface="Times New Roman" panose="02020603050405020304" pitchFamily="18" charset="0"/>
              <a:cs typeface="Times New Roman" panose="02020603050405020304" pitchFamily="18" charset="0"/>
            </a:endParaRPr>
          </a:p>
          <a:p>
            <a:pPr>
              <a:lnSpc>
                <a:spcPct val="200000"/>
              </a:lnSpc>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745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7712" y="600502"/>
            <a:ext cx="7139936" cy="941695"/>
          </a:xfrm>
        </p:spPr>
        <p:txBody>
          <a:bodyPr>
            <a:normAutofit/>
          </a:bodyPr>
          <a:lstStyle/>
          <a:p>
            <a:r>
              <a:rPr lang="en-US" sz="4800" b="1" dirty="0" smtClean="0">
                <a:latin typeface="Times New Roman" panose="02020603050405020304" pitchFamily="18" charset="0"/>
                <a:cs typeface="Times New Roman" panose="02020603050405020304" pitchFamily="18" charset="0"/>
              </a:rPr>
              <a:t>INDICATIONS</a:t>
            </a:r>
            <a:endParaRPr lang="en-IN"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19970" y="1965276"/>
            <a:ext cx="10226035" cy="4067034"/>
          </a:xfrm>
        </p:spPr>
        <p:txBody>
          <a:bodyPr>
            <a:normAutofit/>
          </a:bodyPr>
          <a:lstStyle/>
          <a:p>
            <a:pPr>
              <a:lnSpc>
                <a:spcPct val="150000"/>
              </a:lnSpc>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 Fresh </a:t>
            </a:r>
            <a:r>
              <a:rPr lang="en-US" sz="2400" dirty="0">
                <a:latin typeface="Times New Roman" panose="02020603050405020304" pitchFamily="18" charset="0"/>
                <a:cs typeface="Times New Roman" panose="02020603050405020304" pitchFamily="18" charset="0"/>
              </a:rPr>
              <a:t>fractures in young animals, comprising only two pieces with little or no </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overriding </a:t>
            </a:r>
            <a:r>
              <a:rPr lang="en-US" sz="2400" dirty="0">
                <a:latin typeface="Times New Roman" panose="02020603050405020304" pitchFamily="18" charset="0"/>
                <a:cs typeface="Times New Roman" panose="02020603050405020304" pitchFamily="18" charset="0"/>
              </a:rPr>
              <a:t>of fragments</a:t>
            </a:r>
            <a:r>
              <a:rPr lang="en-US" sz="2400" dirty="0" smtClean="0">
                <a:latin typeface="Times New Roman" panose="02020603050405020304" pitchFamily="18" charset="0"/>
                <a:cs typeface="Times New Roman" panose="02020603050405020304" pitchFamily="18" charset="0"/>
              </a:rPr>
              <a:t>.</a:t>
            </a:r>
          </a:p>
          <a:p>
            <a:pPr>
              <a:lnSpc>
                <a:spcPct val="150000"/>
              </a:lnSpc>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Closed </a:t>
            </a:r>
            <a:r>
              <a:rPr lang="en-US" sz="2400" dirty="0" smtClean="0">
                <a:latin typeface="Times New Roman" panose="02020603050405020304" pitchFamily="18" charset="0"/>
                <a:cs typeface="Times New Roman" panose="02020603050405020304" pitchFamily="18" charset="0"/>
              </a:rPr>
              <a:t>reduction </a:t>
            </a:r>
            <a:r>
              <a:rPr lang="en-US" sz="2400" dirty="0">
                <a:latin typeface="Times New Roman" panose="02020603050405020304" pitchFamily="18" charset="0"/>
                <a:cs typeface="Times New Roman" panose="02020603050405020304" pitchFamily="18" charset="0"/>
              </a:rPr>
              <a:t>is generally done where bone segments can be easily palpable </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with </a:t>
            </a:r>
            <a:r>
              <a:rPr lang="en-US" sz="2400" dirty="0">
                <a:latin typeface="Times New Roman" panose="02020603050405020304" pitchFamily="18" charset="0"/>
                <a:cs typeface="Times New Roman" panose="02020603050405020304" pitchFamily="18" charset="0"/>
              </a:rPr>
              <a:t>less muscular coverage (radius and ulna). </a:t>
            </a:r>
            <a:endParaRPr lang="en-IN" sz="2400"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8622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ADVANTAGES</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49471" y="2256842"/>
            <a:ext cx="9982637" cy="4351338"/>
          </a:xfrm>
        </p:spPr>
        <p:txBody>
          <a:bodyPr>
            <a:normAutofit/>
          </a:bodyPr>
          <a:lstStyle/>
          <a:p>
            <a:pPr lvl="0">
              <a:lnSpc>
                <a:spcPct val="150000"/>
              </a:lnSpc>
            </a:pPr>
            <a:r>
              <a:rPr lang="en-US" sz="3200" dirty="0" smtClean="0">
                <a:latin typeface="Times New Roman" panose="02020603050405020304" pitchFamily="18" charset="0"/>
                <a:cs typeface="Times New Roman" panose="02020603050405020304" pitchFamily="18" charset="0"/>
              </a:rPr>
              <a:t> Reduces </a:t>
            </a:r>
            <a:r>
              <a:rPr lang="en-US" sz="3200" dirty="0">
                <a:latin typeface="Times New Roman" panose="02020603050405020304" pitchFamily="18" charset="0"/>
                <a:cs typeface="Times New Roman" panose="02020603050405020304" pitchFamily="18" charset="0"/>
              </a:rPr>
              <a:t>the risk of infection.</a:t>
            </a:r>
            <a:endParaRPr lang="en-IN" sz="3200" dirty="0">
              <a:latin typeface="Times New Roman" panose="02020603050405020304" pitchFamily="18" charset="0"/>
              <a:cs typeface="Times New Roman" panose="02020603050405020304" pitchFamily="18" charset="0"/>
            </a:endParaRPr>
          </a:p>
          <a:p>
            <a:pPr lvl="0">
              <a:lnSpc>
                <a:spcPct val="150000"/>
              </a:lnSpc>
            </a:pPr>
            <a:r>
              <a:rPr lang="en-US" sz="3200" dirty="0" smtClean="0">
                <a:latin typeface="Times New Roman" panose="02020603050405020304" pitchFamily="18" charset="0"/>
                <a:cs typeface="Times New Roman" panose="02020603050405020304" pitchFamily="18" charset="0"/>
              </a:rPr>
              <a:t> Trauma </a:t>
            </a:r>
            <a:r>
              <a:rPr lang="en-US" sz="3200" dirty="0">
                <a:latin typeface="Times New Roman" panose="02020603050405020304" pitchFamily="18" charset="0"/>
                <a:cs typeface="Times New Roman" panose="02020603050405020304" pitchFamily="18" charset="0"/>
              </a:rPr>
              <a:t>to soft tissues from surgical exposure is avoided.</a:t>
            </a:r>
            <a:endParaRPr lang="en-IN" sz="3200" dirty="0">
              <a:latin typeface="Times New Roman" panose="02020603050405020304" pitchFamily="18" charset="0"/>
              <a:cs typeface="Times New Roman" panose="02020603050405020304" pitchFamily="18" charset="0"/>
            </a:endParaRPr>
          </a:p>
          <a:p>
            <a:pPr lvl="0">
              <a:lnSpc>
                <a:spcPct val="150000"/>
              </a:lnSpc>
            </a:pPr>
            <a:r>
              <a:rPr lang="en-US" sz="3200" dirty="0" smtClean="0">
                <a:latin typeface="Times New Roman" panose="02020603050405020304" pitchFamily="18" charset="0"/>
                <a:cs typeface="Times New Roman" panose="02020603050405020304" pitchFamily="18" charset="0"/>
              </a:rPr>
              <a:t> The </a:t>
            </a:r>
            <a:r>
              <a:rPr lang="en-US" sz="3200" dirty="0">
                <a:latin typeface="Times New Roman" panose="02020603050405020304" pitchFamily="18" charset="0"/>
                <a:cs typeface="Times New Roman" panose="02020603050405020304" pitchFamily="18" charset="0"/>
              </a:rPr>
              <a:t>cost of initial treatment is less. </a:t>
            </a:r>
            <a:endParaRPr lang="en-IN" sz="3200" dirty="0">
              <a:latin typeface="Times New Roman" panose="02020603050405020304" pitchFamily="18" charset="0"/>
              <a:cs typeface="Times New Roman" panose="02020603050405020304" pitchFamily="18" charset="0"/>
            </a:endParaRPr>
          </a:p>
          <a:p>
            <a:pPr>
              <a:lnSpc>
                <a:spcPct val="150000"/>
              </a:lnSpc>
            </a:pP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3798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latin typeface="Times New Roman" panose="02020603050405020304" pitchFamily="18" charset="0"/>
                <a:cs typeface="Times New Roman" panose="02020603050405020304" pitchFamily="18" charset="0"/>
              </a:rPr>
              <a:t>TECHNIQUE </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14200" y="1787856"/>
            <a:ext cx="10290412" cy="4858603"/>
          </a:xfrm>
        </p:spPr>
        <p:txBody>
          <a:bodyPr>
            <a:normAutofit/>
          </a:bodyPr>
          <a:lstStyle/>
          <a:p>
            <a:pPr lvl="0"/>
            <a:r>
              <a:rPr lang="en-US" sz="2400" dirty="0" smtClean="0">
                <a:latin typeface="Times New Roman" panose="02020603050405020304" pitchFamily="18" charset="0"/>
                <a:cs typeface="Times New Roman" panose="02020603050405020304" pitchFamily="18" charset="0"/>
              </a:rPr>
              <a:t>Under </a:t>
            </a:r>
            <a:r>
              <a:rPr lang="en-US" sz="2400" dirty="0">
                <a:latin typeface="Times New Roman" panose="02020603050405020304" pitchFamily="18" charset="0"/>
                <a:cs typeface="Times New Roman" panose="02020603050405020304" pitchFamily="18" charset="0"/>
              </a:rPr>
              <a:t>sedation, the animal is secured in lateral </a:t>
            </a:r>
            <a:r>
              <a:rPr lang="en-US" sz="2400" dirty="0" err="1">
                <a:latin typeface="Times New Roman" panose="02020603050405020304" pitchFamily="18" charset="0"/>
                <a:cs typeface="Times New Roman" panose="02020603050405020304" pitchFamily="18" charset="0"/>
              </a:rPr>
              <a:t>recumbency</a:t>
            </a:r>
            <a:r>
              <a:rPr lang="en-US" sz="2400" dirty="0">
                <a:latin typeface="Times New Roman" panose="02020603050405020304" pitchFamily="18" charset="0"/>
                <a:cs typeface="Times New Roman" panose="02020603050405020304" pitchFamily="18" charset="0"/>
              </a:rPr>
              <a:t>, by keeping the affected limb uppermost. </a:t>
            </a:r>
            <a:endParaRPr lang="en-IN" sz="2400" dirty="0">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The test limb is held in lifted position for a few minutes, which helps in muscle relaxation and hence facilitate fracture reduction. </a:t>
            </a:r>
            <a:endParaRPr lang="en-IN" sz="2400" dirty="0">
              <a:latin typeface="Times New Roman" panose="02020603050405020304" pitchFamily="18" charset="0"/>
              <a:cs typeface="Times New Roman" panose="02020603050405020304" pitchFamily="18" charset="0"/>
            </a:endParaRPr>
          </a:p>
          <a:p>
            <a:pPr lvl="0"/>
            <a:r>
              <a:rPr lang="en-US" sz="2400" dirty="0">
                <a:latin typeface="Times New Roman" panose="02020603050405020304" pitchFamily="18" charset="0"/>
                <a:cs typeface="Times New Roman" panose="02020603050405020304" pitchFamily="18" charset="0"/>
              </a:rPr>
              <a:t>A rope or bandage is tied to the toe of the affected limb and straight traction is applied parallel to the long axis of the bone. This traction, counter traction and manipulation brings about reduction in some fresh cases with little overriding of fragments. </a:t>
            </a:r>
            <a:endParaRPr lang="en-US" sz="2400" dirty="0" smtClean="0">
              <a:latin typeface="Times New Roman" panose="02020603050405020304" pitchFamily="18" charset="0"/>
              <a:cs typeface="Times New Roman" panose="02020603050405020304" pitchFamily="18" charset="0"/>
            </a:endParaRPr>
          </a:p>
          <a:p>
            <a:pPr lvl="0"/>
            <a:r>
              <a:rPr lang="en-US" sz="2400" dirty="0" smtClean="0">
                <a:latin typeface="Times New Roman" panose="02020603050405020304" pitchFamily="18" charset="0"/>
                <a:cs typeface="Times New Roman" panose="02020603050405020304" pitchFamily="18" charset="0"/>
              </a:rPr>
              <a:t>In case of oblique and overlapping segments toggling or angulation method is used</a:t>
            </a:r>
            <a:endParaRPr lang="en-IN" sz="2400" dirty="0">
              <a:latin typeface="Times New Roman" panose="02020603050405020304" pitchFamily="18" charset="0"/>
              <a:cs typeface="Times New Roman" panose="02020603050405020304" pitchFamily="18" charset="0"/>
            </a:endParaRPr>
          </a:p>
          <a:p>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9088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89611" y="631967"/>
            <a:ext cx="4211849" cy="5188804"/>
          </a:xfrm>
          <a:prstGeom prst="rect">
            <a:avLst/>
          </a:prstGeom>
        </p:spPr>
      </p:pic>
      <p:sp>
        <p:nvSpPr>
          <p:cNvPr id="3" name="TextBox 2"/>
          <p:cNvSpPr txBox="1"/>
          <p:nvPr/>
        </p:nvSpPr>
        <p:spPr>
          <a:xfrm>
            <a:off x="3265982" y="6161122"/>
            <a:ext cx="5459105" cy="369332"/>
          </a:xfrm>
          <a:prstGeom prst="rect">
            <a:avLst/>
          </a:prstGeom>
          <a:noFill/>
        </p:spPr>
        <p:txBody>
          <a:bodyPr wrap="square" rtlCol="0">
            <a:spAutoFit/>
          </a:bodyPr>
          <a:lstStyle/>
          <a:p>
            <a:r>
              <a:rPr lang="en-US" b="1" dirty="0" smtClean="0">
                <a:solidFill>
                  <a:srgbClr val="FF0000"/>
                </a:solidFill>
              </a:rPr>
              <a:t>FRACTURE REDUCTION BY TOGGLING METHOD</a:t>
            </a:r>
            <a:endParaRPr lang="en-US" b="1" dirty="0">
              <a:solidFill>
                <a:srgbClr val="FF0000"/>
              </a:solidFill>
            </a:endParaRPr>
          </a:p>
        </p:txBody>
      </p:sp>
    </p:spTree>
    <p:extLst>
      <p:ext uri="{BB962C8B-B14F-4D97-AF65-F5344CB8AC3E}">
        <p14:creationId xmlns:p14="http://schemas.microsoft.com/office/powerpoint/2010/main" val="123036392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494</TotalTime>
  <Words>387</Words>
  <Application>Microsoft Office PowerPoint</Application>
  <PresentationFormat>Widescreen</PresentationFormat>
  <Paragraphs>56</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Algerian</vt:lpstr>
      <vt:lpstr>Arial</vt:lpstr>
      <vt:lpstr>Century Gothic</vt:lpstr>
      <vt:lpstr>Times New Roman</vt:lpstr>
      <vt:lpstr>Wingdings</vt:lpstr>
      <vt:lpstr>Wingdings 3</vt:lpstr>
      <vt:lpstr>Wisp</vt:lpstr>
      <vt:lpstr>Techniques of fracture  reduction            </vt:lpstr>
      <vt:lpstr>PowerPoint Presentation</vt:lpstr>
      <vt:lpstr>PowerPoint Presentation</vt:lpstr>
      <vt:lpstr>.</vt:lpstr>
      <vt:lpstr>CLOSED REDUCTION</vt:lpstr>
      <vt:lpstr>INDICATIONS</vt:lpstr>
      <vt:lpstr>ADVANTAGES</vt:lpstr>
      <vt:lpstr>TECHNIQUE </vt:lpstr>
      <vt:lpstr>PowerPoint Presentation</vt:lpstr>
      <vt:lpstr>DISADVANTAGES </vt:lpstr>
      <vt:lpstr>OPEN REDUCTION</vt:lpstr>
      <vt:lpstr>INDICATIONS </vt:lpstr>
      <vt:lpstr>TECHNIQUE </vt:lpstr>
      <vt:lpstr>.</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Techniques of fracture reduction &amp; fixation</dc:title>
  <dc:creator>HP</dc:creator>
  <cp:lastModifiedBy>Archana</cp:lastModifiedBy>
  <cp:revision>71</cp:revision>
  <dcterms:created xsi:type="dcterms:W3CDTF">2018-09-29T10:16:49Z</dcterms:created>
  <dcterms:modified xsi:type="dcterms:W3CDTF">2020-12-11T11:21:10Z</dcterms:modified>
</cp:coreProperties>
</file>