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293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88" r:id="rId11"/>
    <p:sldId id="302" r:id="rId12"/>
    <p:sldId id="286" r:id="rId13"/>
    <p:sldId id="300" r:id="rId14"/>
    <p:sldId id="289" r:id="rId15"/>
    <p:sldId id="294" r:id="rId16"/>
    <p:sldId id="306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8" autoAdjust="0"/>
    <p:restoredTop sz="94660"/>
  </p:normalViewPr>
  <p:slideViewPr>
    <p:cSldViewPr>
      <p:cViewPr varScale="1">
        <p:scale>
          <a:sx n="109" d="100"/>
          <a:sy n="109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A324A-8A48-4BD1-9CDF-4C24C54F9E74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AC1B6-8D50-42A0-8C45-7749FAB5D7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4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383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Berlin Sans FB Demi" pitchFamily="34" charset="0"/>
                <a:cs typeface="Aharoni" pitchFamily="2" charset="-79"/>
              </a:rPr>
              <a:t>GENERAL</a:t>
            </a:r>
            <a:r>
              <a:rPr lang="en-US" sz="3600" dirty="0">
                <a:solidFill>
                  <a:srgbClr val="FF0000"/>
                </a:solidFill>
                <a:latin typeface="Berlin Sans FB Demi" pitchFamily="34" charset="0"/>
                <a:cs typeface="Aharoni" pitchFamily="2" charset="-79"/>
              </a:rPr>
              <a:t> CHEMOTHERAPY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General Consideration Part  1</a:t>
            </a:r>
            <a:r>
              <a:rPr lang="en-US" sz="2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</a:t>
            </a:r>
            <a:r>
              <a:rPr lang="en-IN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Lecture-2)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</a:t>
            </a:r>
            <a:r>
              <a:rPr lang="en-IN" sz="2100" dirty="0" smtClean="0">
                <a:latin typeface="Comic Sans MS" panose="030F0702030302020204" pitchFamily="66" charset="0"/>
              </a:rPr>
              <a:t>Professor</a:t>
            </a:r>
            <a:endParaRPr lang="en-IN" sz="2100" dirty="0">
              <a:latin typeface="Comic Sans MS" panose="030F0702030302020204" pitchFamily="66" charset="0"/>
            </a:endParaRP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5874" y="3756115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Potency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Potency may be defined as the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antimicrobial activity per milligram </a:t>
            </a:r>
            <a:r>
              <a:rPr lang="en-US" dirty="0" smtClean="0">
                <a:latin typeface="Comic Sans MS" pitchFamily="66" charset="0"/>
              </a:rPr>
              <a:t>of a chemotherapeutic agent.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Potency is usually expressed on the basis of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MIC, MBC or MAC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Minimum inhibitory concentration: MIC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Minimum inhibitory concentration is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lowest concentration </a:t>
            </a:r>
            <a:r>
              <a:rPr lang="en-US" dirty="0">
                <a:latin typeface="Comic Sans MS" pitchFamily="66" charset="0"/>
              </a:rPr>
              <a:t>of an anti-microbial drug that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prevents visible growth of bacteria.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63821"/>
            <a:ext cx="4038600" cy="29987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575683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626209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Fig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: Plate showing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inhibition zone 	formation 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9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MIC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90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It is the MIC necessary to inhibit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90 percent </a:t>
            </a:r>
            <a:r>
              <a:rPr lang="en-US" dirty="0" smtClean="0">
                <a:latin typeface="Comic Sans MS" pitchFamily="66" charset="0"/>
              </a:rPr>
              <a:t>of the organisms tested.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MBC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92" y="1349426"/>
            <a:ext cx="8229600" cy="4517974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MBC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It is the lowest concentration of an anti-microbial drug that kills the 99.99 percent of bacteria.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3352800"/>
            <a:ext cx="5657850" cy="2447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641840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01976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Fig: Plate showing % inhibition of bacteria,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Minimum antibiotic  concentration MAC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 Minimum antibiotic  concentration :It is the concentration of an anti-microbial drug that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reduces the growth of an  organism </a:t>
            </a:r>
            <a:r>
              <a:rPr lang="en-US" i="1" dirty="0" smtClean="0">
                <a:solidFill>
                  <a:srgbClr val="92D050"/>
                </a:solidFill>
                <a:latin typeface="Comic Sans MS" pitchFamily="66" charset="0"/>
              </a:rPr>
              <a:t>in-vitro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by a factor of 10.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MAC may be 1/4 or  1/10 of the MIC </a:t>
            </a:r>
            <a:r>
              <a:rPr lang="en-US" dirty="0" smtClean="0">
                <a:latin typeface="Comic Sans MS" pitchFamily="66" charset="0"/>
              </a:rPr>
              <a:t>depending upon drug and the organism.</a:t>
            </a:r>
          </a:p>
          <a:p>
            <a:pPr marL="0" indent="0" algn="just"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/>
          </a:bodyPr>
          <a:lstStyle/>
          <a:p>
            <a:pPr marL="234950" indent="-234950" algn="just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After brief exposure with antibiotic, the organism is placed in an antibiotic free medium, it starts multiplying again after a lag period. </a:t>
            </a:r>
          </a:p>
          <a:p>
            <a:pPr marL="234950" indent="-234950"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234950" indent="-234950" algn="just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This lag period in growth resumption is known as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‘post antibiotic effect’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i="1" dirty="0" smtClean="0">
                <a:latin typeface="Comic Sans MS" pitchFamily="66" charset="0"/>
              </a:rPr>
              <a:t>e.g.</a:t>
            </a:r>
            <a:r>
              <a:rPr lang="en-US" sz="2400" dirty="0" smtClean="0">
                <a:latin typeface="Comic Sans MS" pitchFamily="66" charset="0"/>
              </a:rPr>
              <a:t> A long post antibiotic effect is noted with </a:t>
            </a:r>
            <a:r>
              <a:rPr lang="en-US" sz="2400" b="1" dirty="0" err="1" smtClean="0">
                <a:latin typeface="Comic Sans MS" pitchFamily="66" charset="0"/>
              </a:rPr>
              <a:t>fluoroquinolones</a:t>
            </a:r>
            <a:r>
              <a:rPr lang="en-US" sz="2400" b="1" dirty="0" smtClean="0">
                <a:latin typeface="Comic Sans MS" pitchFamily="66" charset="0"/>
              </a:rPr>
              <a:t>, </a:t>
            </a:r>
            <a:r>
              <a:rPr lang="en-US" sz="2400" b="1" dirty="0" err="1" smtClean="0">
                <a:latin typeface="Comic Sans MS" pitchFamily="66" charset="0"/>
              </a:rPr>
              <a:t>aminoglycosides</a:t>
            </a:r>
            <a:r>
              <a:rPr lang="en-US" sz="2400" b="1" dirty="0" smtClean="0">
                <a:latin typeface="Comic Sans MS" pitchFamily="66" charset="0"/>
              </a:rPr>
              <a:t>, β-</a:t>
            </a:r>
            <a:r>
              <a:rPr lang="en-US" sz="2400" b="1" dirty="0" err="1" smtClean="0">
                <a:latin typeface="Comic Sans MS" pitchFamily="66" charset="0"/>
              </a:rPr>
              <a:t>lactam</a:t>
            </a:r>
            <a:r>
              <a:rPr lang="en-US" sz="2400" b="1" dirty="0" smtClean="0">
                <a:latin typeface="Comic Sans MS" pitchFamily="66" charset="0"/>
              </a:rPr>
              <a:t> antibiotics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234950" indent="-234950" algn="just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marL="234950" indent="-234950" algn="just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Synergistic prolongation of post antibiotic effect has been demonstrated by combination of β-</a:t>
            </a:r>
            <a:r>
              <a:rPr lang="en-US" sz="2400" dirty="0" err="1" smtClean="0">
                <a:latin typeface="Comic Sans MS" pitchFamily="66" charset="0"/>
              </a:rPr>
              <a:t>lactam</a:t>
            </a:r>
            <a:r>
              <a:rPr lang="en-US" sz="2400" dirty="0" smtClean="0">
                <a:latin typeface="Comic Sans MS" pitchFamily="66" charset="0"/>
              </a:rPr>
              <a:t> with </a:t>
            </a:r>
            <a:r>
              <a:rPr lang="en-US" sz="2400" dirty="0" err="1" smtClean="0">
                <a:latin typeface="Comic Sans MS" pitchFamily="66" charset="0"/>
              </a:rPr>
              <a:t>aminoglycosides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Post antibiotic effect (PAE)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Biphasic effect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dirty="0" smtClean="0">
                <a:latin typeface="Comic Sans MS" panose="030F0702030302020204" pitchFamily="66" charset="0"/>
              </a:rPr>
              <a:t>It is a phenomena in which </a:t>
            </a:r>
            <a:r>
              <a:rPr lang="en-GB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low doses </a:t>
            </a:r>
            <a:r>
              <a:rPr lang="en-GB" sz="2800" dirty="0" smtClean="0">
                <a:latin typeface="Comic Sans MS" panose="030F0702030302020204" pitchFamily="66" charset="0"/>
              </a:rPr>
              <a:t>of an antibacterial in vitro against certain bacteria (e.g. Staphylococci and streptococci) produce </a:t>
            </a:r>
            <a:r>
              <a:rPr lang="en-GB" sz="28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lysis of organism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whereas high doses do not. </a:t>
            </a:r>
          </a:p>
          <a:p>
            <a:pPr marL="0" indent="0" algn="just"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itchFamily="66" charset="0"/>
              </a:rPr>
              <a:t>The Biphasic effect is associated with </a:t>
            </a:r>
          </a:p>
          <a:p>
            <a:pPr marL="0" indent="0" algn="just">
              <a:buNone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 	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Beta-lactam antibiotic, </a:t>
            </a:r>
            <a:r>
              <a:rPr lang="en-US" sz="2800" dirty="0" smtClean="0">
                <a:latin typeface="Comic Sans MS" pitchFamily="66" charset="0"/>
              </a:rPr>
              <a:t>it is due to     	differential sensitivity of the penicillin 	binding proteins to high doses of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Beta-	lactams that inhibit the 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autolysins</a:t>
            </a:r>
            <a:r>
              <a:rPr lang="en-US" sz="2800" dirty="0" smtClean="0">
                <a:latin typeface="Comic Sans MS" pitchFamily="66" charset="0"/>
              </a:rPr>
              <a:t>. 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81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Concentration dependent inhibition</a:t>
            </a:r>
            <a:r>
              <a:rPr lang="en-US" dirty="0" smtClean="0">
                <a:solidFill>
                  <a:srgbClr val="CC0099"/>
                </a:solidFill>
                <a:latin typeface="Centaur" pitchFamily="18" charset="0"/>
              </a:rPr>
              <a:t/>
            </a:r>
            <a:br>
              <a:rPr lang="en-US" dirty="0" smtClean="0">
                <a:solidFill>
                  <a:srgbClr val="CC0099"/>
                </a:solidFill>
                <a:latin typeface="Centaur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950" indent="-234950" algn="just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Inhibitory effect depends  on the ratio of peak concentration to the MIC, the same daily dose produces better action when given as single dose than if it is divided into 2-3 portion.</a:t>
            </a:r>
          </a:p>
          <a:p>
            <a:pPr marL="234950" indent="-234950"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234950" indent="-234950" algn="just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i="1" dirty="0" smtClean="0">
                <a:latin typeface="Comic Sans MS" pitchFamily="66" charset="0"/>
              </a:rPr>
              <a:t>e.g.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aminoglycoside</a:t>
            </a:r>
            <a:r>
              <a:rPr lang="en-US" sz="2800" dirty="0" smtClean="0">
                <a:latin typeface="Comic Sans MS" pitchFamily="66" charset="0"/>
              </a:rPr>
              <a:t> (rupture of cell membrane requires high concentration which leads to leakage of smaller ions).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Time dependent inhibition</a:t>
            </a:r>
            <a:r>
              <a:rPr lang="en-US" dirty="0" smtClean="0">
                <a:solidFill>
                  <a:srgbClr val="CC0099"/>
                </a:solidFill>
                <a:latin typeface="Centaur" pitchFamily="18" charset="0"/>
              </a:rPr>
              <a:t/>
            </a:r>
            <a:br>
              <a:rPr lang="en-US" dirty="0" smtClean="0">
                <a:solidFill>
                  <a:srgbClr val="CC0099"/>
                </a:solidFill>
                <a:latin typeface="Centaur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Antimicrobial action depends upon the length of time the concentration remains above MIC, division of daily dose has better effect.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The dose should be shaped that the surviving organism starts multiplying and </a:t>
            </a:r>
            <a:r>
              <a:rPr lang="en-US" dirty="0" err="1" smtClean="0">
                <a:latin typeface="Comic Sans MS" pitchFamily="66" charset="0"/>
              </a:rPr>
              <a:t>cidal</a:t>
            </a:r>
            <a:r>
              <a:rPr lang="en-US" dirty="0" smtClean="0">
                <a:latin typeface="Comic Sans MS" pitchFamily="66" charset="0"/>
              </a:rPr>
              <a:t> action is exerted </a:t>
            </a:r>
            <a:r>
              <a:rPr lang="en-US" i="1" dirty="0" smtClean="0">
                <a:latin typeface="Comic Sans MS" pitchFamily="66" charset="0"/>
              </a:rPr>
              <a:t>e.g.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fluoroquinolones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cephalosporins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Definition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Chemotherapy</a:t>
            </a:r>
            <a:endParaRPr lang="en-US" sz="22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Chemotherapeutic agents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Antibiotics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Antimicrobial Agents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Selective toxicity 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Bacteriostatic  activity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mic Sans MS" pitchFamily="66" charset="0"/>
              </a:rPr>
              <a:t>Bactericidal </a:t>
            </a:r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activity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Antibacterial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spectrum</a:t>
            </a:r>
            <a:endParaRPr lang="en-US" sz="2200" b="1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7338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Potency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of Chemotherapeutic agents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MIC</a:t>
            </a:r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MIC90</a:t>
            </a:r>
            <a:endParaRPr lang="en-US" sz="24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MAC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PAE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Biphasic effect</a:t>
            </a:r>
            <a:endParaRPr lang="en-US" sz="2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5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Chemotherapy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latin typeface="Comic Sans MS" pitchFamily="66" charset="0"/>
              </a:rPr>
              <a:t>It is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treatment</a:t>
            </a:r>
            <a:r>
              <a:rPr lang="en-US" dirty="0" smtClean="0">
                <a:latin typeface="Comic Sans MS" pitchFamily="66" charset="0"/>
              </a:rPr>
              <a:t> of systemic infection/ malignancy with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specific drugs </a:t>
            </a:r>
            <a:r>
              <a:rPr lang="en-US" dirty="0" smtClean="0">
                <a:latin typeface="Comic Sans MS" pitchFamily="66" charset="0"/>
              </a:rPr>
              <a:t>that have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selective toxicity </a:t>
            </a:r>
            <a:r>
              <a:rPr lang="en-US" dirty="0" smtClean="0">
                <a:latin typeface="Comic Sans MS" pitchFamily="66" charset="0"/>
              </a:rPr>
              <a:t>for the infecting organism/ malignant cell with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no/ minimal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effect on the host cells. 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Chemotherapeutic agents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Chemotherapeutic agents are the drugs used in   Chemotherapy to interfere with the functioning of foreign cells.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These include both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antibiotics</a:t>
            </a:r>
            <a:r>
              <a:rPr lang="en-US" dirty="0" smtClean="0">
                <a:latin typeface="Comic Sans MS" pitchFamily="66" charset="0"/>
              </a:rPr>
              <a:t> and synthetic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antimicrobials</a:t>
            </a:r>
            <a:r>
              <a:rPr lang="en-US" b="1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b="1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It cover all antibacterial, antifungal, antiviral, </a:t>
            </a:r>
            <a:r>
              <a:rPr lang="en-US" dirty="0" err="1" smtClean="0">
                <a:latin typeface="Comic Sans MS" pitchFamily="66" charset="0"/>
              </a:rPr>
              <a:t>antiprotozoal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anthelmintic</a:t>
            </a:r>
            <a:r>
              <a:rPr lang="en-US" dirty="0" smtClean="0">
                <a:latin typeface="Comic Sans MS" pitchFamily="66" charset="0"/>
              </a:rPr>
              <a:t> and anti- </a:t>
            </a:r>
            <a:r>
              <a:rPr lang="en-US" dirty="0" err="1" smtClean="0">
                <a:latin typeface="Comic Sans MS" pitchFamily="66" charset="0"/>
              </a:rPr>
              <a:t>neoplatic</a:t>
            </a:r>
            <a:r>
              <a:rPr lang="en-US" dirty="0" smtClean="0">
                <a:latin typeface="Comic Sans MS" pitchFamily="66" charset="0"/>
              </a:rPr>
              <a:t> drugs.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Antibiotics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Antibiotics constitute a large portion of chemotherapeutic agent.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Antibiotics are substances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produced by microorganism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fungi, </a:t>
            </a:r>
            <a:r>
              <a:rPr lang="en-US" dirty="0" err="1" smtClean="0">
                <a:solidFill>
                  <a:srgbClr val="92D050"/>
                </a:solidFill>
                <a:latin typeface="Comic Sans MS" pitchFamily="66" charset="0"/>
              </a:rPr>
              <a:t>Actinomycetes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or bacteria</a:t>
            </a:r>
            <a:r>
              <a:rPr lang="en-US" dirty="0" smtClean="0">
                <a:latin typeface="Comic Sans MS" pitchFamily="66" charset="0"/>
              </a:rPr>
              <a:t>), which selectively suppress the growth or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kill other microorganism at very low concentration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Antimicrobial Agents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Are term used to designate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synthetic</a:t>
            </a:r>
            <a:r>
              <a:rPr lang="en-US" dirty="0" smtClean="0">
                <a:latin typeface="Comic Sans MS" pitchFamily="66" charset="0"/>
              </a:rPr>
              <a:t> as well as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naturally</a:t>
            </a:r>
            <a:r>
              <a:rPr lang="en-US" dirty="0" smtClean="0">
                <a:latin typeface="Comic Sans MS" pitchFamily="66" charset="0"/>
              </a:rPr>
              <a:t> obtained drug that attenuate microorganism.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Selective toxicity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Selective toxicity is the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ability of an antimicrobial agent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to kill an invading microorganism</a:t>
            </a:r>
            <a:r>
              <a:rPr lang="en-US" dirty="0" smtClean="0">
                <a:latin typeface="Comic Sans MS" pitchFamily="66" charset="0"/>
              </a:rPr>
              <a:t> without harming the cells of the host.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Bacteriostatic  activity: </a:t>
            </a:r>
          </a:p>
          <a:p>
            <a:pPr algn="just">
              <a:buNone/>
            </a:pPr>
            <a:r>
              <a:rPr lang="en-US" sz="2800" dirty="0" smtClean="0">
                <a:latin typeface="Comic Sans MS" pitchFamily="66" charset="0"/>
              </a:rPr>
              <a:t>	It is ability of an antibacterial agent to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inhibit/suppress</a:t>
            </a:r>
            <a:r>
              <a:rPr lang="en-US" sz="2800" dirty="0" smtClean="0">
                <a:latin typeface="Comic Sans MS" pitchFamily="66" charset="0"/>
              </a:rPr>
              <a:t> the growth and multiplication of bacteria.</a:t>
            </a:r>
          </a:p>
          <a:p>
            <a:pPr marL="0" indent="0"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Bactericidal activity: </a:t>
            </a:r>
          </a:p>
          <a:p>
            <a:pPr algn="just">
              <a:buNone/>
            </a:pPr>
            <a:r>
              <a:rPr lang="en-US" sz="2800" dirty="0" smtClean="0">
                <a:latin typeface="Comic Sans MS" pitchFamily="66" charset="0"/>
              </a:rPr>
              <a:t>	It is ability of an antibacterial agent to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cause the death of bacteria.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Antibacterial spectrum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Comic Sans MS" pitchFamily="66" charset="0"/>
              </a:rPr>
              <a:t>Antibacterial spectrum refers to the range of pathogenic organisms against which an anti-microbial agent is active.</a:t>
            </a:r>
          </a:p>
          <a:p>
            <a:pPr algn="just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Broad spectrum anti-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microbials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latin typeface="Comic Sans MS" pitchFamily="66" charset="0"/>
              </a:rPr>
              <a:t>Effective against wide variety  (Gram positive &amp; Gram negative) of organism.</a:t>
            </a:r>
          </a:p>
          <a:p>
            <a:pPr algn="just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Narrow Spectrum anti-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microbials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  <a:r>
              <a:rPr lang="en-US" sz="2000" dirty="0" smtClean="0">
                <a:latin typeface="Comic Sans MS" pitchFamily="66" charset="0"/>
              </a:rPr>
              <a:t>Active against a few or a limited group of bacteria.</a:t>
            </a:r>
          </a:p>
          <a:p>
            <a:pPr algn="just">
              <a:buNone/>
            </a:pP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Extended Spectrum anti-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microbials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:  </a:t>
            </a:r>
            <a:r>
              <a:rPr lang="en-US" sz="2000" dirty="0" smtClean="0">
                <a:latin typeface="Comic Sans MS" pitchFamily="66" charset="0"/>
              </a:rPr>
              <a:t>Is the term applied to anti-</a:t>
            </a:r>
            <a:r>
              <a:rPr lang="en-US" sz="2000" dirty="0" err="1" smtClean="0">
                <a:latin typeface="Comic Sans MS" pitchFamily="66" charset="0"/>
              </a:rPr>
              <a:t>microbials</a:t>
            </a:r>
            <a:r>
              <a:rPr lang="en-US" sz="2000" dirty="0" smtClean="0">
                <a:latin typeface="Comic Sans MS" pitchFamily="66" charset="0"/>
              </a:rPr>
              <a:t> that are effective against Gram positive bacteria and also  against  a significant number of Gram negative bacteria.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650</Words>
  <Application>Microsoft Office PowerPoint</Application>
  <PresentationFormat>On-screen Show (4:3)</PresentationFormat>
  <Paragraphs>93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Aharoni</vt:lpstr>
      <vt:lpstr>Arial</vt:lpstr>
      <vt:lpstr>Arial Black</vt:lpstr>
      <vt:lpstr>Berlin Sans FB Demi</vt:lpstr>
      <vt:lpstr>Calibri</vt:lpstr>
      <vt:lpstr>Centaur</vt:lpstr>
      <vt:lpstr>Comic Sans MS</vt:lpstr>
      <vt:lpstr>Wingdings</vt:lpstr>
      <vt:lpstr>Office Theme</vt:lpstr>
      <vt:lpstr>GENERAL CHEMOTHERAPY   General Consideration Part  1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(Lecture-2)</vt:lpstr>
      <vt:lpstr>Content of the chapter</vt:lpstr>
      <vt:lpstr>Chemotherapy</vt:lpstr>
      <vt:lpstr>Chemotherapeutic agents</vt:lpstr>
      <vt:lpstr>Antibiotics</vt:lpstr>
      <vt:lpstr>Antimicrobial Agents</vt:lpstr>
      <vt:lpstr>Selective toxicity</vt:lpstr>
      <vt:lpstr>PowerPoint Presentation</vt:lpstr>
      <vt:lpstr>Antibacterial spectrum</vt:lpstr>
      <vt:lpstr>Potency</vt:lpstr>
      <vt:lpstr>Minimum inhibitory concentration: MIC</vt:lpstr>
      <vt:lpstr>MIC90</vt:lpstr>
      <vt:lpstr>MBC</vt:lpstr>
      <vt:lpstr>Minimum antibiotic  concentration MAC</vt:lpstr>
      <vt:lpstr>Post antibiotic effect (PAE)</vt:lpstr>
      <vt:lpstr>Biphasic effect </vt:lpstr>
      <vt:lpstr> Concentration dependent inhibition </vt:lpstr>
      <vt:lpstr>Time dependent inhibition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Anjana</cp:lastModifiedBy>
  <cp:revision>75</cp:revision>
  <dcterms:created xsi:type="dcterms:W3CDTF">2006-08-16T00:00:00Z</dcterms:created>
  <dcterms:modified xsi:type="dcterms:W3CDTF">2020-12-17T09:09:05Z</dcterms:modified>
</cp:coreProperties>
</file>