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73" r:id="rId3"/>
    <p:sldId id="257" r:id="rId4"/>
    <p:sldId id="258" r:id="rId5"/>
    <p:sldId id="272" r:id="rId6"/>
    <p:sldId id="274" r:id="rId7"/>
    <p:sldId id="275" r:id="rId8"/>
    <p:sldId id="276" r:id="rId9"/>
    <p:sldId id="277" r:id="rId10"/>
    <p:sldId id="259" r:id="rId11"/>
    <p:sldId id="279" r:id="rId12"/>
    <p:sldId id="270" r:id="rId13"/>
    <p:sldId id="261" r:id="rId14"/>
    <p:sldId id="262" r:id="rId15"/>
    <p:sldId id="263" r:id="rId16"/>
    <p:sldId id="264" r:id="rId17"/>
    <p:sldId id="265" r:id="rId18"/>
    <p:sldId id="26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98EFD-CA25-4FCC-A648-14F9732B518D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DD1F8-BC30-440F-AB6E-76922A3C6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450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36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143" y="1219200"/>
            <a:ext cx="6857999" cy="1314626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B0F0"/>
                </a:solidFill>
                <a:latin typeface="Berlin Sans FB Demi" pitchFamily="34" charset="0"/>
                <a:cs typeface="Aharoni" pitchFamily="2" charset="-79"/>
              </a:rPr>
              <a:t>GENERAL</a:t>
            </a:r>
            <a:r>
              <a:rPr lang="en-US" sz="2700" dirty="0">
                <a:solidFill>
                  <a:srgbClr val="FF0000"/>
                </a:solidFill>
                <a:latin typeface="Berlin Sans FB Demi" pitchFamily="34" charset="0"/>
                <a:cs typeface="Aharoni" pitchFamily="2" charset="-79"/>
              </a:rPr>
              <a:t> CHEMOTHERAPY </a:t>
            </a:r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27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165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General Consideration Part  </a:t>
            </a:r>
            <a:r>
              <a:rPr lang="en-US" sz="165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III</a:t>
            </a:r>
            <a:r>
              <a:rPr lang="en-US" sz="16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27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788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1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025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025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025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025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Lecture-4)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0181" y="3845597"/>
            <a:ext cx="6257925" cy="931367"/>
          </a:xfrm>
        </p:spPr>
        <p:txBody>
          <a:bodyPr>
            <a:noAutofit/>
          </a:bodyPr>
          <a:lstStyle/>
          <a:p>
            <a:r>
              <a:rPr lang="en-IN" sz="1575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1575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1575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1575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1575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1575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1575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1575" dirty="0" err="1">
                <a:latin typeface="Comic Sans MS" panose="030F0702030302020204" pitchFamily="66" charset="0"/>
              </a:rPr>
              <a:t>Deptt</a:t>
            </a:r>
            <a:r>
              <a:rPr lang="en-IN" sz="1575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1575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1575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1687" y="3602265"/>
            <a:ext cx="818421" cy="7406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2405" y="3674337"/>
            <a:ext cx="508628" cy="53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6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On the basis of the mechanism 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ofaction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993300"/>
              </a:solidFill>
              <a:latin typeface="Comic Sans MS" pitchFamily="66" charset="0"/>
              <a:cs typeface="Times New Roman" pitchFamily="18" charset="0"/>
            </a:endParaRPr>
          </a:p>
          <a:p>
            <a:pPr marL="514350" indent="-279400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Inhibitors of cell wall synthesis: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	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Penicillins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cephalosporins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, bacitracin,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	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vancomycin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, 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novobiocin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514350" indent="-27940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2. Cause leakage from cell membrane: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		Polymyxin,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Nystatin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Amphotericin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B,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Polyene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			antibiotics, 	Colistin, Cationic  detergent &amp; 		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Aminoglycosides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 marL="512763" indent="-277813">
              <a:spcBef>
                <a:spcPts val="0"/>
              </a:spcBef>
              <a:buNone/>
            </a:pPr>
            <a:r>
              <a:rPr lang="en-US" sz="2000" b="1" dirty="0" smtClean="0">
                <a:latin typeface="Comic Sans MS" pitchFamily="66" charset="0"/>
                <a:cs typeface="Times New Roman" pitchFamily="18" charset="0"/>
              </a:rPr>
              <a:t>3.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Inhibits of protein synthesis: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		Tetracyclines, Chloramphenicol, Erythromycin, 	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Tylosin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	(Macrolides)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Comic Sans MS" pitchFamily="66" charset="0"/>
                <a:cs typeface="Times New Roman" pitchFamily="18" charset="0"/>
              </a:rPr>
              <a:t>4.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Cause misreading of m-RNA code and affect permeability: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Aminoglycosides</a:t>
            </a:r>
            <a:r>
              <a:rPr lang="en-US" sz="2000" b="1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Targets of Antimicrobial Agents 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162800" cy="3657600"/>
          </a:xfrm>
        </p:spPr>
      </p:pic>
      <p:sp>
        <p:nvSpPr>
          <p:cNvPr id="5" name="TextBox 4"/>
          <p:cNvSpPr txBox="1"/>
          <p:nvPr/>
        </p:nvSpPr>
        <p:spPr>
          <a:xfrm>
            <a:off x="3200400" y="6172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Source: </a:t>
            </a:r>
            <a:r>
              <a:rPr lang="en-GB" dirty="0" err="1" smtClean="0">
                <a:latin typeface="Comic Sans MS" panose="030F0702030302020204" pitchFamily="66" charset="0"/>
              </a:rPr>
              <a:t>Mirobiology</a:t>
            </a:r>
            <a:r>
              <a:rPr lang="en-GB" dirty="0" smtClean="0">
                <a:latin typeface="Comic Sans MS" panose="030F0702030302020204" pitchFamily="66" charset="0"/>
              </a:rPr>
              <a:t>: A clinical Approach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3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rmAutofit lnSpcReduction="10000"/>
          </a:bodyPr>
          <a:lstStyle/>
          <a:p>
            <a:pPr marL="512763" indent="-277813">
              <a:spcBef>
                <a:spcPts val="0"/>
              </a:spcBef>
              <a:buNone/>
            </a:pP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5</a:t>
            </a:r>
            <a:r>
              <a:rPr lang="en-US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. Inhibit DNA </a:t>
            </a:r>
            <a:r>
              <a:rPr lang="en-US" sz="26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Gyrase</a:t>
            </a: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:        						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Fluoroquinolones</a:t>
            </a:r>
          </a:p>
          <a:p>
            <a:pPr marL="512763" indent="-277813">
              <a:spcBef>
                <a:spcPts val="0"/>
              </a:spcBef>
              <a:buNone/>
            </a:pPr>
            <a:endParaRPr lang="en-US" sz="2600" dirty="0" smtClean="0">
              <a:latin typeface="Comic Sans MS" pitchFamily="66" charset="0"/>
              <a:cs typeface="Times New Roman" pitchFamily="18" charset="0"/>
            </a:endParaRP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6. </a:t>
            </a:r>
            <a:r>
              <a:rPr lang="en-US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Interfere with DNA function:</a:t>
            </a: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    			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Rifampin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Metronidazole</a:t>
            </a:r>
            <a:endParaRPr lang="en-US" sz="2600" dirty="0" smtClean="0">
              <a:latin typeface="Comic Sans MS" pitchFamily="66" charset="0"/>
              <a:cs typeface="Times New Roman" pitchFamily="18" charset="0"/>
            </a:endParaRP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7. </a:t>
            </a:r>
            <a:r>
              <a:rPr lang="en-US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Interfere with DNA synthesis: </a:t>
            </a: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				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Acyclovir, 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Zidovudin</a:t>
            </a:r>
            <a:endParaRPr lang="en-US" sz="2600" dirty="0" smtClean="0">
              <a:latin typeface="Comic Sans MS" pitchFamily="66" charset="0"/>
              <a:cs typeface="Times New Roman" pitchFamily="18" charset="0"/>
            </a:endParaRPr>
          </a:p>
          <a:p>
            <a:pPr marL="512763" indent="-277813">
              <a:spcBef>
                <a:spcPts val="0"/>
              </a:spcBef>
              <a:buNone/>
            </a:pPr>
            <a:endParaRPr lang="en-US" sz="2600" dirty="0" smtClean="0">
              <a:latin typeface="Comic Sans MS" pitchFamily="66" charset="0"/>
              <a:cs typeface="Times New Roman" pitchFamily="18" charset="0"/>
            </a:endParaRPr>
          </a:p>
          <a:p>
            <a:pPr marL="512763" indent="-277813">
              <a:spcBef>
                <a:spcPts val="0"/>
              </a:spcBef>
              <a:buNone/>
            </a:pPr>
            <a:r>
              <a:rPr lang="en-US" sz="2600" b="1" dirty="0" smtClean="0">
                <a:latin typeface="Comic Sans MS" pitchFamily="66" charset="0"/>
                <a:cs typeface="Times New Roman" pitchFamily="18" charset="0"/>
              </a:rPr>
              <a:t>8</a:t>
            </a:r>
            <a:r>
              <a:rPr lang="en-US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. Interfere with intermediary metabolism: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				Sulfonamides, 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sulfones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, PAS,  				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Trimethoprim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Pyrimethamine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, 				</a:t>
            </a:r>
            <a:r>
              <a:rPr lang="en-US" sz="2600" dirty="0" err="1" smtClean="0">
                <a:latin typeface="Comic Sans MS" pitchFamily="66" charset="0"/>
                <a:cs typeface="Times New Roman" pitchFamily="18" charset="0"/>
              </a:rPr>
              <a:t>Ethambutol</a:t>
            </a:r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	Antibacterial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Penicillins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Aminoglycosides</a:t>
            </a:r>
            <a:r>
              <a:rPr lang="en-US" sz="2400" dirty="0" smtClean="0">
                <a:latin typeface="Comic Sans MS" pitchFamily="66" charset="0"/>
              </a:rPr>
              <a:t>, Erythromycin, etc.</a:t>
            </a:r>
            <a:endParaRPr lang="en-US" sz="2400" b="1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	Antifungal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Griseofulvin, </a:t>
            </a:r>
            <a:r>
              <a:rPr lang="en-US" sz="2400" dirty="0" err="1" smtClean="0">
                <a:latin typeface="Comic Sans MS" pitchFamily="66" charset="0"/>
              </a:rPr>
              <a:t>Amphotericin</a:t>
            </a:r>
            <a:r>
              <a:rPr lang="en-US" sz="2400" dirty="0" smtClean="0">
                <a:latin typeface="Comic Sans MS" pitchFamily="66" charset="0"/>
              </a:rPr>
              <a:t> B, </a:t>
            </a:r>
            <a:r>
              <a:rPr lang="en-US" sz="2400" dirty="0" err="1" smtClean="0">
                <a:latin typeface="Comic Sans MS" pitchFamily="66" charset="0"/>
              </a:rPr>
              <a:t>Ketoconazole</a:t>
            </a:r>
            <a:r>
              <a:rPr lang="en-US" sz="2400" dirty="0" smtClean="0">
                <a:latin typeface="Comic Sans MS" pitchFamily="66" charset="0"/>
              </a:rPr>
              <a:t>, etc.</a:t>
            </a:r>
            <a:r>
              <a:rPr lang="en-US" sz="2400" b="1" dirty="0" smtClean="0">
                <a:solidFill>
                  <a:srgbClr val="9933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	Antiviral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Acyclovir, </a:t>
            </a:r>
            <a:r>
              <a:rPr lang="en-US" sz="2400" dirty="0" err="1" smtClean="0">
                <a:latin typeface="Comic Sans MS" pitchFamily="66" charset="0"/>
              </a:rPr>
              <a:t>Amantadine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Zidovudine</a:t>
            </a:r>
            <a:r>
              <a:rPr lang="en-US" sz="2400" dirty="0" smtClean="0">
                <a:latin typeface="Comic Sans MS" pitchFamily="66" charset="0"/>
              </a:rPr>
              <a:t>, etc.</a:t>
            </a:r>
            <a:endParaRPr lang="en-US" sz="2400" b="1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	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Antiprotozoal</a:t>
            </a:r>
            <a:endParaRPr lang="en-US" sz="24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Chloroquine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Pyrimethamine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Metronidazole</a:t>
            </a:r>
            <a:r>
              <a:rPr lang="en-US" sz="2400" dirty="0" smtClean="0">
                <a:latin typeface="Comic Sans MS" pitchFamily="66" charset="0"/>
              </a:rPr>
              <a:t>, 	</a:t>
            </a:r>
            <a:r>
              <a:rPr lang="en-US" sz="2400" dirty="0" err="1" smtClean="0">
                <a:latin typeface="Comic Sans MS" pitchFamily="66" charset="0"/>
              </a:rPr>
              <a:t>Diloxanide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1400" b="1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	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Anthelmintic</a:t>
            </a:r>
            <a:r>
              <a:rPr lang="en-US" sz="2400" b="1" dirty="0" smtClean="0">
                <a:solidFill>
                  <a:srgbClr val="9933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Mebendazole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Pyrantel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Niclosamide,Diethyl</a:t>
            </a:r>
            <a:r>
              <a:rPr lang="en-US" sz="2400" dirty="0" smtClean="0">
                <a:latin typeface="Comic Sans MS" pitchFamily="66" charset="0"/>
              </a:rPr>
              <a:t> 	</a:t>
            </a:r>
            <a:r>
              <a:rPr lang="en-US" sz="2400" dirty="0" err="1" smtClean="0">
                <a:latin typeface="Comic Sans MS" pitchFamily="66" charset="0"/>
              </a:rPr>
              <a:t>carbamazine</a:t>
            </a:r>
            <a:r>
              <a:rPr lang="en-US" sz="2400" dirty="0" smtClean="0">
                <a:latin typeface="Comic Sans MS" pitchFamily="66" charset="0"/>
              </a:rPr>
              <a:t>, etc.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Classification on the basis of Type of  organism/Therapeutic uses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Narrow Spectrum </a:t>
            </a:r>
            <a:r>
              <a:rPr lang="en-US" dirty="0" smtClean="0">
                <a:latin typeface="Comic Sans MS" pitchFamily="66" charset="0"/>
              </a:rPr>
              <a:t>:-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Effective against a limited group of bacteria.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Gram positive </a:t>
            </a:r>
            <a:r>
              <a:rPr lang="en-US" dirty="0" smtClean="0">
                <a:latin typeface="Comic Sans MS" pitchFamily="66" charset="0"/>
              </a:rPr>
              <a:t>:- Penicillin G, erythromycin, lincomycin, bacitracin etc.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ii)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Gram negative</a:t>
            </a:r>
            <a:r>
              <a:rPr lang="en-US" dirty="0" smtClean="0">
                <a:latin typeface="Comic Sans MS" pitchFamily="66" charset="0"/>
              </a:rPr>
              <a:t>:- Streptomycin, gentamycin, polymyxin B etc.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Broad spectrum </a:t>
            </a:r>
            <a:r>
              <a:rPr lang="en-US" dirty="0" smtClean="0">
                <a:latin typeface="Comic Sans MS" pitchFamily="66" charset="0"/>
              </a:rPr>
              <a:t>:-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Effective against both Gram positive &amp; Gram negative bacteria E.g.:- Tetracyclines, chloramphenicol, fluoroquinolones, Sulfonamide.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Classification on the basis of </a:t>
            </a:r>
            <a:b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spectrum of activity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Bacteriostatic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Cause suppression of bacterial growth and 	multiplication.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Eg.Sulphonamides,tetracyclines</a:t>
            </a:r>
            <a:r>
              <a:rPr lang="en-US" dirty="0" smtClean="0">
                <a:latin typeface="Comic Sans MS" pitchFamily="66" charset="0"/>
              </a:rPr>
              <a:t>, 	erythromycin, </a:t>
            </a:r>
            <a:r>
              <a:rPr lang="en-US" dirty="0" err="1" smtClean="0">
                <a:latin typeface="Comic Sans MS" pitchFamily="66" charset="0"/>
              </a:rPr>
              <a:t>chloramphenicol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Bactericidal: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Cause death of bacteria.</a:t>
            </a:r>
          </a:p>
          <a:p>
            <a:pPr algn="just">
              <a:buNone/>
            </a:pPr>
            <a:r>
              <a:rPr lang="sv-SE" dirty="0" smtClean="0">
                <a:latin typeface="Comic Sans MS" pitchFamily="66" charset="0"/>
              </a:rPr>
              <a:t>   		Eg.Penicillin,cephalosporins, 	streptomycin, 	kanamycin, colistin, </a:t>
            </a:r>
            <a:r>
              <a:rPr lang="en-US" dirty="0" smtClean="0">
                <a:latin typeface="Comic Sans MS" pitchFamily="66" charset="0"/>
              </a:rPr>
              <a:t>bacitracin etc.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572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Classification on the basis of Type of action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00B0F0"/>
                </a:solidFill>
                <a:latin typeface="Comic Sans MS" pitchFamily="66" charset="0"/>
              </a:rPr>
              <a:t>Fungal Origin: 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		Penicillin, Cephalosporin and </a:t>
            </a:r>
            <a:r>
              <a:rPr lang="en-US" sz="3000" dirty="0" err="1" smtClean="0">
                <a:latin typeface="Comic Sans MS" pitchFamily="66" charset="0"/>
              </a:rPr>
              <a:t>Griseofulvin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Bacterial Origin: 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		Bacitracin, Polymyxin, </a:t>
            </a:r>
            <a:r>
              <a:rPr lang="en-US" sz="3000" dirty="0" err="1" smtClean="0">
                <a:latin typeface="Comic Sans MS" pitchFamily="66" charset="0"/>
              </a:rPr>
              <a:t>Colistin</a:t>
            </a:r>
            <a:r>
              <a:rPr lang="en-US" sz="3000" dirty="0" smtClean="0">
                <a:latin typeface="Comic Sans MS" pitchFamily="66" charset="0"/>
              </a:rPr>
              <a:t>, 	</a:t>
            </a:r>
            <a:r>
              <a:rPr lang="en-US" sz="3000" dirty="0" err="1" smtClean="0">
                <a:latin typeface="Comic Sans MS" pitchFamily="66" charset="0"/>
              </a:rPr>
              <a:t>tyrothricin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Actinomycetes Origin: </a:t>
            </a:r>
            <a:r>
              <a:rPr lang="en-US" sz="30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		Streptomycin, tetracyclines,    	chloramphenicol,  Macrolides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Classification on the basis of Source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Principle of chemotherapy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Comic Sans MS" pitchFamily="66" charset="0"/>
              </a:rPr>
              <a:t>The basic principle of chemotherapy is the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selective toxicity </a:t>
            </a:r>
            <a:r>
              <a:rPr lang="en-US" sz="3000" dirty="0" err="1" smtClean="0">
                <a:latin typeface="Comic Sans MS" pitchFamily="66" charset="0"/>
              </a:rPr>
              <a:t>i,e</a:t>
            </a:r>
            <a:r>
              <a:rPr lang="en-US" sz="3000" dirty="0" smtClean="0">
                <a:latin typeface="Comic Sans MS" pitchFamily="66" charset="0"/>
              </a:rPr>
              <a:t>.  the drug should selectively inhibit or kill the disease causing pathogenic organism.</a:t>
            </a:r>
          </a:p>
          <a:p>
            <a:pPr algn="just"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 algn="just"/>
            <a:r>
              <a:rPr lang="en-US" sz="3000" dirty="0" smtClean="0">
                <a:latin typeface="Comic Sans MS" pitchFamily="66" charset="0"/>
              </a:rPr>
              <a:t>Chemotherapy must be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rational</a:t>
            </a:r>
            <a:r>
              <a:rPr lang="en-US" sz="3000" dirty="0" smtClean="0">
                <a:latin typeface="Comic Sans MS" pitchFamily="66" charset="0"/>
              </a:rPr>
              <a:t> and needs to be supported by either a clinical or microbiological diagnosis to identify the pathogenic organisms.</a:t>
            </a:r>
          </a:p>
          <a:p>
            <a:pPr algn="just"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 algn="just"/>
            <a:r>
              <a:rPr lang="en-US" sz="3000" dirty="0" smtClean="0">
                <a:latin typeface="Comic Sans MS" pitchFamily="66" charset="0"/>
              </a:rPr>
              <a:t>Characterization of the pathogens including its sensitivity to an AMAs is essential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867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Selection of an appropriate drug based on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Pathogenic organism,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		Patient factors and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		Drug factors.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The drug should be used in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proper time</a:t>
            </a:r>
            <a:r>
              <a:rPr lang="en-US" sz="2400" dirty="0" smtClean="0">
                <a:latin typeface="Comic Sans MS" pitchFamily="66" charset="0"/>
              </a:rPr>
              <a:t>, </a:t>
            </a:r>
          </a:p>
          <a:p>
            <a:pPr algn="just">
              <a:buNone/>
            </a:pPr>
            <a:r>
              <a:rPr lang="en-US" sz="2400" dirty="0" smtClean="0">
                <a:latin typeface="Comic Sans MS" pitchFamily="66" charset="0"/>
              </a:rPr>
              <a:t>					by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proper route</a:t>
            </a:r>
            <a:r>
              <a:rPr lang="en-US" sz="2400" dirty="0" smtClean="0">
                <a:latin typeface="Comic Sans MS" pitchFamily="66" charset="0"/>
              </a:rPr>
              <a:t>, </a:t>
            </a:r>
          </a:p>
          <a:p>
            <a:pPr algn="just">
              <a:buNone/>
            </a:pPr>
            <a:r>
              <a:rPr lang="en-US" sz="2400" dirty="0" smtClean="0">
                <a:latin typeface="Comic Sans MS" pitchFamily="66" charset="0"/>
              </a:rPr>
              <a:t>					at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appropriate dose rate </a:t>
            </a:r>
            <a:r>
              <a:rPr lang="en-US" sz="2400" dirty="0" smtClean="0">
                <a:latin typeface="Comic Sans MS" pitchFamily="66" charset="0"/>
              </a:rPr>
              <a:t>and 				for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proper duration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Attainment of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effective concentration </a:t>
            </a:r>
            <a:r>
              <a:rPr lang="en-US" sz="2400" dirty="0" smtClean="0">
                <a:latin typeface="Comic Sans MS" pitchFamily="66" charset="0"/>
              </a:rPr>
              <a:t>of a chemotherapeutic agent for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sufficient period </a:t>
            </a:r>
            <a:r>
              <a:rPr lang="en-US" sz="2400" dirty="0" smtClean="0">
                <a:latin typeface="Comic Sans MS" pitchFamily="66" charset="0"/>
              </a:rPr>
              <a:t>at the site of infection (tissue or body fluid) is very important.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Specific and appropriate supportive therapy should be undertaken to overcome the infection.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cs typeface="Aharoni" pitchFamily="2" charset="-79"/>
              </a:rPr>
              <a:t>Properties of ideal antimicrobial agents.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Classification of Antimicrobials</a:t>
            </a:r>
            <a:endParaRPr lang="en-US" b="1" dirty="0" smtClean="0">
              <a:solidFill>
                <a:srgbClr val="00B050"/>
              </a:solidFill>
              <a:latin typeface="Comic Sans MS" pitchFamily="66" charset="0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Principle of chemotherapy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  <a:cs typeface="Aharoni" pitchFamily="2" charset="-79"/>
              </a:rPr>
              <a:t>Properties of ideal antimicrobial agents</a:t>
            </a:r>
            <a:endParaRPr lang="en-US" sz="3200" b="1" dirty="0">
              <a:solidFill>
                <a:srgbClr val="00B050"/>
              </a:solidFill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sz="2400" dirty="0" smtClean="0">
                <a:latin typeface="Comic Sans MS" pitchFamily="66" charset="0"/>
              </a:rPr>
              <a:t>It should exhibit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selective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effective</a:t>
            </a:r>
            <a:r>
              <a:rPr lang="en-US" sz="2400" dirty="0" smtClean="0">
                <a:latin typeface="Comic Sans MS" pitchFamily="66" charset="0"/>
              </a:rPr>
              <a:t> antimicrobial activity.</a:t>
            </a:r>
          </a:p>
          <a:p>
            <a:pPr lvl="0">
              <a:spcBef>
                <a:spcPts val="1200"/>
              </a:spcBef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0" algn="just">
              <a:spcBef>
                <a:spcPts val="1200"/>
              </a:spcBef>
            </a:pPr>
            <a:r>
              <a:rPr lang="en-US" sz="2400" dirty="0" smtClean="0">
                <a:latin typeface="Comic Sans MS" pitchFamily="66" charset="0"/>
              </a:rPr>
              <a:t>It should be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bactericidal</a:t>
            </a:r>
            <a:r>
              <a:rPr lang="en-US" sz="2400" dirty="0" smtClean="0">
                <a:latin typeface="Comic Sans MS" pitchFamily="66" charset="0"/>
              </a:rPr>
              <a:t> rather than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bacteriostatic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lvl="0" algn="just">
              <a:spcBef>
                <a:spcPts val="1200"/>
              </a:spcBef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0" algn="just">
              <a:spcBef>
                <a:spcPts val="1200"/>
              </a:spcBef>
            </a:pPr>
            <a:r>
              <a:rPr lang="en-US" sz="2400" dirty="0" smtClean="0">
                <a:latin typeface="Comic Sans MS" pitchFamily="66" charset="0"/>
              </a:rPr>
              <a:t>Bacteria should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develop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resistance</a:t>
            </a:r>
            <a:r>
              <a:rPr lang="en-US" sz="2400" dirty="0" smtClean="0">
                <a:latin typeface="Comic Sans MS" pitchFamily="66" charset="0"/>
              </a:rPr>
              <a:t> to the drug.</a:t>
            </a:r>
          </a:p>
          <a:p>
            <a:pPr lvl="0" algn="just">
              <a:spcBef>
                <a:spcPts val="1200"/>
              </a:spcBef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0" algn="just">
              <a:spcBef>
                <a:spcPts val="1200"/>
              </a:spcBef>
            </a:pPr>
            <a:r>
              <a:rPr lang="en-US" sz="2400" dirty="0" smtClean="0">
                <a:latin typeface="Comic Sans MS" pitchFamily="66" charset="0"/>
              </a:rPr>
              <a:t>It should be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effective</a:t>
            </a:r>
            <a:r>
              <a:rPr lang="en-US" sz="2400" dirty="0" smtClean="0">
                <a:latin typeface="Comic Sans MS" pitchFamily="66" charset="0"/>
              </a:rPr>
              <a:t> in the presence of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body fluids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exudates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Bactericidal levels </a:t>
            </a:r>
            <a:r>
              <a:rPr lang="en-US" sz="2800" dirty="0" smtClean="0">
                <a:latin typeface="Comic Sans MS" pitchFamily="66" charset="0"/>
              </a:rPr>
              <a:t>of the drug should be reached in the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blood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tissues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C.S.F.</a:t>
            </a:r>
            <a:r>
              <a:rPr lang="en-US" sz="2800" dirty="0" smtClean="0">
                <a:latin typeface="Comic Sans MS" pitchFamily="66" charset="0"/>
              </a:rPr>
              <a:t> immediately and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maintained for prolonged periods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algn="just">
              <a:spcBef>
                <a:spcPts val="1200"/>
              </a:spcBef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lvl="0" algn="just">
              <a:spcBef>
                <a:spcPts val="1200"/>
              </a:spcBef>
            </a:pPr>
            <a:r>
              <a:rPr lang="en-US" sz="2800" dirty="0" smtClean="0">
                <a:latin typeface="Comic Sans MS" pitchFamily="66" charset="0"/>
              </a:rPr>
              <a:t>The drug should be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non toxic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 lvl="0" algn="just">
              <a:spcBef>
                <a:spcPts val="1200"/>
              </a:spcBef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>
              <a:spcBef>
                <a:spcPts val="1200"/>
              </a:spcBef>
            </a:pPr>
            <a:r>
              <a:rPr lang="en-US" sz="2800" dirty="0" smtClean="0">
                <a:latin typeface="Comic Sans MS" pitchFamily="66" charset="0"/>
              </a:rPr>
              <a:t>Drug should be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excreted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urine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bactericidal concentration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4591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  <a:t>Classification </a:t>
            </a:r>
            <a:b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  <a:t>of </a:t>
            </a:r>
            <a:b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sz="4800" b="1" dirty="0" smtClean="0">
                <a:solidFill>
                  <a:srgbClr val="FFC000"/>
                </a:solidFill>
                <a:latin typeface="Comic Sans MS" pitchFamily="66" charset="0"/>
              </a:rPr>
              <a:t>Antimicrobials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On the basis of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Chemical structure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Sulfonamides and related drugs: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Sulfadiazine and others, </a:t>
            </a:r>
            <a:r>
              <a:rPr lang="en-US" sz="2800" dirty="0" err="1" smtClean="0">
                <a:latin typeface="Comic Sans MS" pitchFamily="66" charset="0"/>
              </a:rPr>
              <a:t>Sulfones</a:t>
            </a:r>
            <a:r>
              <a:rPr lang="en-US" sz="2800" dirty="0" smtClean="0">
                <a:latin typeface="Comic Sans MS" pitchFamily="66" charset="0"/>
              </a:rPr>
              <a:t>-	</a:t>
            </a:r>
            <a:r>
              <a:rPr lang="en-US" sz="2800" dirty="0" err="1" smtClean="0">
                <a:latin typeface="Comic Sans MS" pitchFamily="66" charset="0"/>
              </a:rPr>
              <a:t>Dapsone</a:t>
            </a:r>
            <a:r>
              <a:rPr lang="en-US" sz="2800" dirty="0" smtClean="0">
                <a:latin typeface="Comic Sans MS" pitchFamily="66" charset="0"/>
              </a:rPr>
              <a:t> 	(DDS), </a:t>
            </a:r>
            <a:r>
              <a:rPr lang="en-US" sz="2800" dirty="0" err="1" smtClean="0">
                <a:latin typeface="Comic Sans MS" pitchFamily="66" charset="0"/>
              </a:rPr>
              <a:t>Paraaminosalicylic</a:t>
            </a:r>
            <a:r>
              <a:rPr lang="en-US" sz="2800" dirty="0" smtClean="0">
                <a:latin typeface="Comic Sans MS" pitchFamily="66" charset="0"/>
              </a:rPr>
              <a:t> 	acid 	(PAS).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2.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Diaminopyrimidines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Trimethoprim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Pyrimethamine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3. </a:t>
            </a:r>
            <a:r>
              <a:rPr lang="es-ES" sz="2800" dirty="0" err="1" smtClean="0">
                <a:solidFill>
                  <a:srgbClr val="0070C0"/>
                </a:solidFill>
                <a:latin typeface="Comic Sans MS" pitchFamily="66" charset="0"/>
              </a:rPr>
              <a:t>Quinolones</a:t>
            </a:r>
            <a:r>
              <a:rPr lang="es-ES" sz="2800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		</a:t>
            </a:r>
            <a:r>
              <a:rPr lang="es-ES" sz="2800" dirty="0" err="1" smtClean="0">
                <a:latin typeface="Comic Sans MS" pitchFamily="66" charset="0"/>
              </a:rPr>
              <a:t>Nalidixic</a:t>
            </a:r>
            <a:r>
              <a:rPr lang="es-ES" sz="2800" dirty="0" smtClean="0">
                <a:latin typeface="Comic Sans MS" pitchFamily="66" charset="0"/>
              </a:rPr>
              <a:t> </a:t>
            </a:r>
            <a:r>
              <a:rPr lang="es-ES" sz="2800" dirty="0" err="1" smtClean="0">
                <a:latin typeface="Comic Sans MS" pitchFamily="66" charset="0"/>
              </a:rPr>
              <a:t>acid</a:t>
            </a:r>
            <a:r>
              <a:rPr lang="es-ES" sz="2800" dirty="0" smtClean="0">
                <a:latin typeface="Comic Sans MS" pitchFamily="66" charset="0"/>
              </a:rPr>
              <a:t>, </a:t>
            </a:r>
            <a:r>
              <a:rPr lang="es-ES" sz="2800" dirty="0" err="1" smtClean="0">
                <a:latin typeface="Comic Sans MS" pitchFamily="66" charset="0"/>
              </a:rPr>
              <a:t>Norfloxacin</a:t>
            </a:r>
            <a:r>
              <a:rPr lang="es-ES" sz="2800" dirty="0" smtClean="0">
                <a:latin typeface="Comic Sans MS" pitchFamily="66" charset="0"/>
              </a:rPr>
              <a:t>, 	</a:t>
            </a:r>
            <a:r>
              <a:rPr lang="en-US" sz="2800" dirty="0" smtClean="0">
                <a:latin typeface="Comic Sans MS" pitchFamily="66" charset="0"/>
              </a:rPr>
              <a:t>Ciprofloxacin, 	</a:t>
            </a:r>
            <a:r>
              <a:rPr lang="en-US" sz="2800" dirty="0" err="1" smtClean="0">
                <a:latin typeface="Comic Sans MS" pitchFamily="66" charset="0"/>
              </a:rPr>
              <a:t>Gatifloxacin</a:t>
            </a:r>
            <a:r>
              <a:rPr lang="en-US" sz="2800" dirty="0" smtClean="0">
                <a:latin typeface="Comic Sans MS" pitchFamily="66" charset="0"/>
              </a:rPr>
              <a:t>, etc.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1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</a:rPr>
              <a:t>β-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Lactam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antibiotics: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Penicillins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Cephalosporins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Monobactams</a:t>
            </a:r>
            <a:r>
              <a:rPr lang="en-US" dirty="0" smtClean="0">
                <a:latin typeface="Comic Sans MS" pitchFamily="66" charset="0"/>
              </a:rPr>
              <a:t>,	</a:t>
            </a:r>
            <a:r>
              <a:rPr lang="en-US" dirty="0" err="1" smtClean="0">
                <a:latin typeface="Comic Sans MS" pitchFamily="66" charset="0"/>
              </a:rPr>
              <a:t>Carbapenems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5.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Tetracyclines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Oxytetracycline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Doxycycline</a:t>
            </a:r>
            <a:r>
              <a:rPr lang="en-US" dirty="0" smtClean="0">
                <a:latin typeface="Comic Sans MS" pitchFamily="66" charset="0"/>
              </a:rPr>
              <a:t>, etc.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6.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Nitrobenzene derivative: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Chloramphenicol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7.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Aminoglycosides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Streptomycin, </a:t>
            </a:r>
            <a:r>
              <a:rPr lang="en-US" dirty="0" err="1" smtClean="0">
                <a:latin typeface="Comic Sans MS" pitchFamily="66" charset="0"/>
              </a:rPr>
              <a:t>Gentamicin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Amikacin</a:t>
            </a:r>
            <a:r>
              <a:rPr lang="en-US" dirty="0" smtClean="0">
                <a:latin typeface="Comic Sans MS" pitchFamily="66" charset="0"/>
              </a:rPr>
              <a:t>, 	</a:t>
            </a:r>
            <a:r>
              <a:rPr lang="en-US" dirty="0" err="1" smtClean="0">
                <a:latin typeface="Comic Sans MS" pitchFamily="66" charset="0"/>
              </a:rPr>
              <a:t>Neomycin,etc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8.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Macrolide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antibiotics: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Erythromycin, </a:t>
            </a:r>
            <a:r>
              <a:rPr lang="en-US" dirty="0" err="1" smtClean="0">
                <a:latin typeface="Comic Sans MS" pitchFamily="66" charset="0"/>
              </a:rPr>
              <a:t>Clarithromycin</a:t>
            </a:r>
            <a:r>
              <a:rPr lang="en-US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Azithromycin</a:t>
            </a:r>
            <a:r>
              <a:rPr lang="en-US" dirty="0" smtClean="0">
                <a:latin typeface="Comic Sans MS" pitchFamily="66" charset="0"/>
              </a:rPr>
              <a:t>, etc.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 smtClean="0"/>
              <a:t>9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Lincosamide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antibiotics: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Lincomycin, </a:t>
            </a:r>
            <a:r>
              <a:rPr lang="en-US" dirty="0" err="1" smtClean="0">
                <a:latin typeface="Comic Sans MS" pitchFamily="66" charset="0"/>
              </a:rPr>
              <a:t>Clindamycin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10.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Glycopeptide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antibiotics: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Vancomycin,Teicoplanin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11.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Oxazolidinone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 </a:t>
            </a:r>
            <a:r>
              <a:rPr lang="en-US" dirty="0" err="1" smtClean="0">
                <a:latin typeface="Comic Sans MS" pitchFamily="66" charset="0"/>
              </a:rPr>
              <a:t>Linezolid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12.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Polypeptide antibiotics: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	Polymyxin-B, </a:t>
            </a:r>
            <a:r>
              <a:rPr lang="en-US" dirty="0" err="1" smtClean="0">
                <a:latin typeface="Comic Sans MS" pitchFamily="66" charset="0"/>
              </a:rPr>
              <a:t>Colistin</a:t>
            </a:r>
            <a:r>
              <a:rPr lang="en-US" dirty="0" smtClean="0">
                <a:latin typeface="Comic Sans MS" pitchFamily="66" charset="0"/>
              </a:rPr>
              <a:t>, Bacitracin, </a:t>
            </a:r>
            <a:r>
              <a:rPr lang="en-US" dirty="0" err="1" smtClean="0">
                <a:latin typeface="Comic Sans MS" pitchFamily="66" charset="0"/>
              </a:rPr>
              <a:t>Tyrothricin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13. </a:t>
            </a:r>
            <a:r>
              <a:rPr lang="it-IT" b="1" dirty="0" smtClean="0">
                <a:solidFill>
                  <a:srgbClr val="0070C0"/>
                </a:solidFill>
                <a:latin typeface="Comic Sans MS" pitchFamily="66" charset="0"/>
              </a:rPr>
              <a:t>Nitrofuran derivatives: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		 Nitrofurantoin, Furazolidone.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14.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Nitroimidazoles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	</a:t>
            </a:r>
            <a:r>
              <a:rPr lang="en-US" dirty="0" err="1" smtClean="0">
                <a:latin typeface="Comic Sans MS" pitchFamily="66" charset="0"/>
              </a:rPr>
              <a:t>Metronidazole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Tinidazole</a:t>
            </a:r>
            <a:r>
              <a:rPr lang="en-US" dirty="0" smtClean="0">
                <a:latin typeface="Comic Sans MS" pitchFamily="66" charset="0"/>
              </a:rPr>
              <a:t>, etc.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15. Nicotinic acid derivatives: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 </a:t>
            </a:r>
            <a:r>
              <a:rPr lang="en-US" dirty="0" err="1" smtClean="0">
                <a:latin typeface="Comic Sans MS" pitchFamily="66" charset="0"/>
              </a:rPr>
              <a:t>Isoniazid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Pyrazinamide,Ethionamide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16.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Polyene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antibiotics: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Nystatin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Amphotericin</a:t>
            </a:r>
            <a:r>
              <a:rPr lang="en-US" dirty="0" smtClean="0">
                <a:latin typeface="Comic Sans MS" pitchFamily="66" charset="0"/>
              </a:rPr>
              <a:t>-B, </a:t>
            </a:r>
            <a:r>
              <a:rPr lang="en-US" dirty="0" err="1" smtClean="0">
                <a:latin typeface="Comic Sans MS" pitchFamily="66" charset="0"/>
              </a:rPr>
              <a:t>Hamycin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17.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Azole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derivatives: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Miconazole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Clotrimazole,Ketoconazole</a:t>
            </a:r>
            <a:r>
              <a:rPr lang="en-US" dirty="0" smtClean="0">
                <a:latin typeface="Comic Sans MS" pitchFamily="66" charset="0"/>
              </a:rPr>
              <a:t>, 	</a:t>
            </a:r>
            <a:r>
              <a:rPr lang="en-US" dirty="0" err="1" smtClean="0">
                <a:latin typeface="Comic Sans MS" pitchFamily="66" charset="0"/>
              </a:rPr>
              <a:t>Fluconazole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18. Others: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Rifampin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Spectinomycin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Sod.fusidate</a:t>
            </a:r>
            <a:r>
              <a:rPr lang="en-US" dirty="0" smtClean="0">
                <a:latin typeface="Comic Sans MS" pitchFamily="66" charset="0"/>
              </a:rPr>
              <a:t>, 	</a:t>
            </a:r>
            <a:r>
              <a:rPr lang="en-US" dirty="0" err="1" smtClean="0">
                <a:latin typeface="Comic Sans MS" pitchFamily="66" charset="0"/>
              </a:rPr>
              <a:t>Cycloserine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Viomycin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Ethambutol</a:t>
            </a:r>
            <a:r>
              <a:rPr lang="en-US" dirty="0" smtClean="0">
                <a:latin typeface="Comic Sans MS" pitchFamily="66" charset="0"/>
              </a:rPr>
              <a:t>, 	</a:t>
            </a:r>
            <a:r>
              <a:rPr lang="en-US" dirty="0" err="1" smtClean="0">
                <a:latin typeface="Comic Sans MS" pitchFamily="66" charset="0"/>
              </a:rPr>
              <a:t>Thiacetazone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Clofazimine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Griseofulvin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268</Words>
  <Application>Microsoft Office PowerPoint</Application>
  <PresentationFormat>On-screen Show (4:3)</PresentationFormat>
  <Paragraphs>157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Berlin Sans FB Demi</vt:lpstr>
      <vt:lpstr>Calibri</vt:lpstr>
      <vt:lpstr>Comic Sans MS</vt:lpstr>
      <vt:lpstr>Times New Roman</vt:lpstr>
      <vt:lpstr>Office Theme</vt:lpstr>
      <vt:lpstr>GENERAL CHEMOTHERAPY   General Consideration Part  III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(Lecture-4)</vt:lpstr>
      <vt:lpstr>Content of the chapter</vt:lpstr>
      <vt:lpstr>Properties of ideal antimicrobial agents</vt:lpstr>
      <vt:lpstr>PowerPoint Presentation</vt:lpstr>
      <vt:lpstr>Classification  of  Antimicrobials</vt:lpstr>
      <vt:lpstr>On the basis of Chemical structure</vt:lpstr>
      <vt:lpstr>PowerPoint Presentation</vt:lpstr>
      <vt:lpstr>PowerPoint Presentation</vt:lpstr>
      <vt:lpstr>PowerPoint Presentation</vt:lpstr>
      <vt:lpstr> On the basis of the mechanism ofaction </vt:lpstr>
      <vt:lpstr>Targets of Antimicrobial Agents </vt:lpstr>
      <vt:lpstr>PowerPoint Presentation</vt:lpstr>
      <vt:lpstr> Classification on the basis of Type of  organism/Therapeutic uses </vt:lpstr>
      <vt:lpstr> Classification on the basis of  spectrum of activity </vt:lpstr>
      <vt:lpstr>PowerPoint Presentation</vt:lpstr>
      <vt:lpstr>  Classification on the basis of Source  </vt:lpstr>
      <vt:lpstr>Principle of chemotherapy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ideal antimicrobial agents</dc:title>
  <dc:creator>user</dc:creator>
  <cp:lastModifiedBy>Dr. Anjana</cp:lastModifiedBy>
  <cp:revision>50</cp:revision>
  <dcterms:created xsi:type="dcterms:W3CDTF">2006-08-16T00:00:00Z</dcterms:created>
  <dcterms:modified xsi:type="dcterms:W3CDTF">2020-12-17T09:25:55Z</dcterms:modified>
</cp:coreProperties>
</file>