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6" r:id="rId21"/>
    <p:sldId id="276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4E8FF-7B12-4277-A199-0745D4D4E58D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41756-DDC7-4CE3-949D-46AEBF9C1F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382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83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Berlin Sans FB Demi" pitchFamily="34" charset="0"/>
                <a:cs typeface="Aharoni" pitchFamily="2" charset="-79"/>
              </a:rPr>
              <a:t>GENERAL</a:t>
            </a:r>
            <a:r>
              <a:rPr lang="en-US" sz="3600" dirty="0">
                <a:solidFill>
                  <a:srgbClr val="FF0000"/>
                </a:solidFill>
                <a:latin typeface="Berlin Sans FB Demi" pitchFamily="34" charset="0"/>
                <a:cs typeface="Aharoni" pitchFamily="2" charset="-79"/>
              </a:rPr>
              <a:t> CHEMOTHERAPY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General Consideration Part 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IV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</a:t>
            </a:r>
            <a:r>
              <a:rPr lang="en-IN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Lecture-5)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</a:t>
            </a:r>
            <a:r>
              <a:rPr lang="en-IN" sz="2100" dirty="0" smtClean="0">
                <a:latin typeface="Comic Sans MS" panose="030F0702030302020204" pitchFamily="66" charset="0"/>
              </a:rPr>
              <a:t>Professor</a:t>
            </a:r>
            <a:endParaRPr lang="en-IN" sz="2100" dirty="0">
              <a:latin typeface="Comic Sans MS" panose="030F0702030302020204" pitchFamily="66" charset="0"/>
            </a:endParaRP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45874" y="3756115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5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Impaired host </a:t>
            </a:r>
            <a:r>
              <a:rPr lang="en-US" sz="3600" dirty="0" err="1" smtClean="0">
                <a:solidFill>
                  <a:srgbClr val="FF0000"/>
                </a:solidFill>
                <a:latin typeface="Comic Sans MS" pitchFamily="66" charset="0"/>
              </a:rPr>
              <a:t>defence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In an individual with normal host </a:t>
            </a:r>
            <a:r>
              <a:rPr lang="en-US" sz="2400" dirty="0" err="1" smtClean="0">
                <a:latin typeface="Comic Sans MS" panose="030F0702030302020204" pitchFamily="66" charset="0"/>
              </a:rPr>
              <a:t>defence</a:t>
            </a:r>
            <a:r>
              <a:rPr lang="en-US" sz="2400" dirty="0" smtClean="0">
                <a:latin typeface="Comic Sans MS" panose="030F0702030302020204" pitchFamily="66" charset="0"/>
              </a:rPr>
              <a:t>, a bacteriostatic AMA may achieve cure.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while intensive therapy with </a:t>
            </a:r>
            <a:r>
              <a:rPr lang="en-US" sz="2400" dirty="0" err="1" smtClean="0">
                <a:latin typeface="Comic Sans MS" panose="030F0702030302020204" pitchFamily="66" charset="0"/>
              </a:rPr>
              <a:t>cidal</a:t>
            </a:r>
            <a:r>
              <a:rPr lang="en-US" sz="2400" dirty="0" smtClean="0">
                <a:latin typeface="Comic Sans MS" panose="030F0702030302020204" pitchFamily="66" charset="0"/>
              </a:rPr>
              <a:t> drugs is required in those with impaired host </a:t>
            </a:r>
            <a:r>
              <a:rPr lang="en-US" sz="2400" dirty="0" err="1" smtClean="0">
                <a:latin typeface="Comic Sans MS" panose="030F0702030302020204" pitchFamily="66" charset="0"/>
              </a:rPr>
              <a:t>defence</a:t>
            </a:r>
            <a:r>
              <a:rPr lang="en-US" sz="2400" dirty="0" smtClean="0">
                <a:latin typeface="Comic Sans MS" panose="030F0702030302020204" pitchFamily="66" charset="0"/>
              </a:rPr>
              <a:t> or when the organisms are protected by a barrier—as in SABE. 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Even then complete eradication of the organism may not occur.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Pregnancy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All AMAs </a:t>
            </a:r>
            <a:r>
              <a:rPr lang="en-US" i="1" dirty="0" smtClean="0">
                <a:latin typeface="Comic Sans MS" panose="030F0702030302020204" pitchFamily="66" charset="0"/>
              </a:rPr>
              <a:t>should be avoided in </a:t>
            </a:r>
            <a:r>
              <a:rPr lang="en-US" dirty="0" smtClean="0">
                <a:latin typeface="Comic Sans MS" panose="030F0702030302020204" pitchFamily="66" charset="0"/>
              </a:rPr>
              <a:t>the pregnant because of risk to the </a:t>
            </a:r>
            <a:r>
              <a:rPr lang="en-US" dirty="0" err="1" smtClean="0">
                <a:latin typeface="Comic Sans MS" panose="030F0702030302020204" pitchFamily="66" charset="0"/>
              </a:rPr>
              <a:t>foetus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Penicillins</a:t>
            </a:r>
            <a:r>
              <a:rPr lang="en-US" dirty="0" smtClean="0">
                <a:latin typeface="Comic Sans MS" panose="030F0702030302020204" pitchFamily="66" charset="0"/>
              </a:rPr>
              <a:t>, many </a:t>
            </a:r>
            <a:r>
              <a:rPr lang="en-US" dirty="0" err="1" smtClean="0">
                <a:latin typeface="Comic Sans MS" panose="030F0702030302020204" pitchFamily="66" charset="0"/>
              </a:rPr>
              <a:t>cephalosporins</a:t>
            </a:r>
            <a:r>
              <a:rPr lang="en-US" dirty="0" smtClean="0">
                <a:latin typeface="Comic Sans MS" panose="030F0702030302020204" pitchFamily="66" charset="0"/>
              </a:rPr>
              <a:t> and erythromycin are safe.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latin typeface="Comic Sans MS" panose="030F0702030302020204" pitchFamily="66" charset="0"/>
              </a:rPr>
              <a:t>Tetracyclines</a:t>
            </a:r>
            <a:r>
              <a:rPr lang="en-US" dirty="0" smtClean="0">
                <a:latin typeface="Comic Sans MS" panose="030F0702030302020204" pitchFamily="66" charset="0"/>
              </a:rPr>
              <a:t> carry risk of acute yellow atrophy of liver, pancreatitis and kidney damage in the mother. They also cause teeth and bone deformities in the offspring.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Aminoglycosides</a:t>
            </a:r>
            <a:r>
              <a:rPr lang="en-US" dirty="0" smtClean="0">
                <a:latin typeface="Comic Sans MS" panose="030F0702030302020204" pitchFamily="66" charset="0"/>
              </a:rPr>
              <a:t> can cause foetal ear damage.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Animal studies indicate increased risk to the </a:t>
            </a:r>
            <a:r>
              <a:rPr lang="en-US" dirty="0" err="1" smtClean="0">
                <a:latin typeface="Comic Sans MS" panose="030F0702030302020204" pitchFamily="66" charset="0"/>
              </a:rPr>
              <a:t>foetus</a:t>
            </a:r>
            <a:r>
              <a:rPr lang="en-US" dirty="0" smtClean="0">
                <a:latin typeface="Comic Sans MS" panose="030F0702030302020204" pitchFamily="66" charset="0"/>
              </a:rPr>
              <a:t>, especially with fluoroquinolones, </a:t>
            </a:r>
            <a:r>
              <a:rPr lang="en-US" dirty="0" err="1" smtClean="0">
                <a:latin typeface="Comic Sans MS" panose="030F0702030302020204" pitchFamily="66" charset="0"/>
              </a:rPr>
              <a:t>cotrimoxazole</a:t>
            </a:r>
            <a:r>
              <a:rPr lang="en-US" dirty="0" smtClean="0">
                <a:latin typeface="Comic Sans MS" panose="030F0702030302020204" pitchFamily="66" charset="0"/>
              </a:rPr>
              <a:t>, chloramphenicol, sulfonamides and nitrofurantoin. 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Though </a:t>
            </a:r>
            <a:r>
              <a:rPr lang="en-US" dirty="0" err="1" smtClean="0">
                <a:latin typeface="Comic Sans MS" panose="030F0702030302020204" pitchFamily="66" charset="0"/>
              </a:rPr>
              <a:t>metronidazole</a:t>
            </a:r>
            <a:r>
              <a:rPr lang="en-US" dirty="0" smtClean="0">
                <a:latin typeface="Comic Sans MS" panose="030F0702030302020204" pitchFamily="66" charset="0"/>
              </a:rPr>
              <a:t> has not been found </a:t>
            </a:r>
            <a:r>
              <a:rPr lang="en-US" dirty="0" err="1" smtClean="0">
                <a:latin typeface="Comic Sans MS" panose="030F0702030302020204" pitchFamily="66" charset="0"/>
              </a:rPr>
              <a:t>teratogenic</a:t>
            </a:r>
            <a:r>
              <a:rPr lang="en-US" dirty="0" smtClean="0">
                <a:latin typeface="Comic Sans MS" panose="030F0702030302020204" pitchFamily="66" charset="0"/>
              </a:rPr>
              <a:t>, its mutagenic potential warrants caution in its use during pregnancy.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factors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err="1" smtClean="0">
                <a:latin typeface="Comic Sans MS" panose="030F0702030302020204" pitchFamily="66" charset="0"/>
              </a:rPr>
              <a:t>Primaquine</a:t>
            </a:r>
            <a:r>
              <a:rPr lang="en-US" sz="2800" i="1" dirty="0" smtClean="0">
                <a:latin typeface="Comic Sans MS" panose="030F0702030302020204" pitchFamily="66" charset="0"/>
              </a:rPr>
              <a:t>, </a:t>
            </a:r>
          </a:p>
          <a:p>
            <a:pPr marL="0" indent="0">
              <a:buNone/>
            </a:pPr>
            <a:r>
              <a:rPr lang="en-US" sz="2800" i="1" dirty="0" smtClean="0">
                <a:latin typeface="Comic Sans MS" panose="030F0702030302020204" pitchFamily="66" charset="0"/>
              </a:rPr>
              <a:t>   nitrofurantoin, 		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haemolysis</a:t>
            </a:r>
            <a:endParaRPr lang="en-US" sz="2800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i="1" dirty="0" smtClean="0">
                <a:latin typeface="Comic Sans MS" panose="030F0702030302020204" pitchFamily="66" charset="0"/>
              </a:rPr>
              <a:t>   </a:t>
            </a:r>
            <a:r>
              <a:rPr lang="en-US" sz="2800" dirty="0" smtClean="0">
                <a:latin typeface="Comic Sans MS" panose="030F0702030302020204" pitchFamily="66" charset="0"/>
              </a:rPr>
              <a:t>sulfonamides, 			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G-6-PD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deficient  </a:t>
            </a:r>
            <a:r>
              <a:rPr lang="en-US" sz="2800" dirty="0" smtClean="0">
                <a:latin typeface="Comic Sans MS" panose="030F0702030302020204" pitchFamily="66" charset="0"/>
              </a:rPr>
              <a:t>        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   chloramphenicol 		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patient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 fluoroquinolones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648200" y="1676400"/>
            <a:ext cx="4572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Organism-related considerations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Clinical diagnosis itself directs choice of the</a:t>
            </a:r>
          </a:p>
          <a:p>
            <a:pPr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	AMA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 good guess can be made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Choice to be based on bacteriological examination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Bacteriological services not available.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Bacteriological services available, but treatment cannot be delayed.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Bacteriological services are available and treatment can be delayed for a few days.</a:t>
            </a:r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Drug factors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Spectrum of activity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Type of activity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Sensitivity of the organism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Relative toxicity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Pharmacokinetic profile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Route of administration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Evidence of clinical efficacy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Cost</a:t>
            </a:r>
            <a:endParaRPr 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Spectrum of activity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For definitive therapy,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 narrow-spectrum drug </a:t>
            </a:r>
            <a:r>
              <a:rPr lang="en-US" sz="2400" dirty="0" smtClean="0">
                <a:latin typeface="Comic Sans MS" panose="030F0702030302020204" pitchFamily="66" charset="0"/>
              </a:rPr>
              <a:t>which selectively affects the concerned organism is preferred. </a:t>
            </a:r>
          </a:p>
          <a:p>
            <a:pPr marL="0" indent="0" algn="just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However, for empirical therapy, often a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broad-spectrum drug</a:t>
            </a:r>
            <a:r>
              <a:rPr lang="en-US" sz="2400" dirty="0" smtClean="0">
                <a:latin typeface="Comic Sans MS" panose="030F0702030302020204" pitchFamily="66" charset="0"/>
              </a:rPr>
              <a:t> has to be used to cover all likely pathogens.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Type of activity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Patient with normal host defence: </a:t>
            </a:r>
            <a:r>
              <a:rPr lang="en-IN" sz="2800" dirty="0" smtClean="0">
                <a:latin typeface="Comic Sans MS" panose="030F0702030302020204" pitchFamily="66" charset="0"/>
              </a:rPr>
              <a:t>either bacteriostatic or bacteriocidal drug may be used.</a:t>
            </a:r>
          </a:p>
          <a:p>
            <a:pPr marL="0" indent="0" algn="just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Severe acute infection: </a:t>
            </a:r>
            <a:r>
              <a:rPr lang="en-IN" sz="2800" dirty="0" smtClean="0">
                <a:latin typeface="Comic Sans MS" panose="030F0702030302020204" pitchFamily="66" charset="0"/>
              </a:rPr>
              <a:t>Resolve faster with </a:t>
            </a:r>
            <a:r>
              <a:rPr lang="en-IN" sz="2800" dirty="0">
                <a:latin typeface="Comic Sans MS" panose="030F0702030302020204" pitchFamily="66" charset="0"/>
              </a:rPr>
              <a:t>Bactericidal </a:t>
            </a:r>
            <a:r>
              <a:rPr lang="en-IN" sz="2800" dirty="0" smtClean="0">
                <a:latin typeface="Comic Sans MS" panose="030F0702030302020204" pitchFamily="66" charset="0"/>
              </a:rPr>
              <a:t>AMA.</a:t>
            </a:r>
          </a:p>
          <a:p>
            <a:pPr marL="0" indent="0" algn="just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Impaired host defence: </a:t>
            </a:r>
            <a:r>
              <a:rPr lang="en-IN" sz="2800" dirty="0" smtClean="0">
                <a:latin typeface="Comic Sans MS" panose="030F0702030302020204" pitchFamily="66" charset="0"/>
              </a:rPr>
              <a:t>Bactericidal AMA.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Sensitivity of organism</a:t>
            </a:r>
            <a:r>
              <a:rPr lang="en-IN" dirty="0" smtClean="0">
                <a:latin typeface="Comic Sans MS" pitchFamily="66" charset="0"/>
              </a:rPr>
              <a:t>: Accessed on the basis MIC value and consideration of their post antibiotic effect. 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Relative Toxicity</a:t>
            </a:r>
            <a:r>
              <a:rPr lang="en-IN" dirty="0" smtClean="0">
                <a:latin typeface="Comic Sans MS" pitchFamily="66" charset="0"/>
              </a:rPr>
              <a:t>: Less Toxic antibiotic should be preferred, e.g. a </a:t>
            </a:r>
            <a:r>
              <a:rPr lang="el-GR" dirty="0" smtClean="0">
                <a:latin typeface="Comic Sans MS" pitchFamily="66" charset="0"/>
              </a:rPr>
              <a:t>β</a:t>
            </a:r>
            <a:r>
              <a:rPr lang="en-IN" dirty="0" smtClean="0">
                <a:latin typeface="Comic Sans MS" pitchFamily="66" charset="0"/>
              </a:rPr>
              <a:t>-</a:t>
            </a:r>
            <a:r>
              <a:rPr lang="en-IN" dirty="0" err="1" smtClean="0">
                <a:latin typeface="Comic Sans MS" pitchFamily="66" charset="0"/>
              </a:rPr>
              <a:t>lactam</a:t>
            </a:r>
            <a:r>
              <a:rPr lang="en-IN" dirty="0" smtClean="0">
                <a:latin typeface="Comic Sans MS" pitchFamily="66" charset="0"/>
              </a:rPr>
              <a:t> over an </a:t>
            </a:r>
            <a:r>
              <a:rPr lang="en-IN" dirty="0" err="1" smtClean="0">
                <a:latin typeface="Comic Sans MS" pitchFamily="66" charset="0"/>
              </a:rPr>
              <a:t>aminoglycosides</a:t>
            </a:r>
            <a:r>
              <a:rPr lang="en-IN" dirty="0" smtClean="0">
                <a:latin typeface="Comic Sans MS" pitchFamily="66" charset="0"/>
              </a:rPr>
              <a:t> or erythromycin over </a:t>
            </a:r>
            <a:r>
              <a:rPr lang="en-IN" dirty="0" err="1" smtClean="0">
                <a:latin typeface="Comic Sans MS" pitchFamily="66" charset="0"/>
              </a:rPr>
              <a:t>clindamycin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Pharmacokinetic Profile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Pharmacokinetic Profile</a:t>
            </a:r>
            <a:r>
              <a:rPr lang="en-IN" dirty="0" smtClean="0">
                <a:latin typeface="Comic Sans MS" panose="030F0702030302020204" pitchFamily="66" charset="0"/>
              </a:rPr>
              <a:t>: Most antibiotic are given at 2-4 half life intervals – thus attaining therapeutic concentrations only intermittently.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For many organism, </a:t>
            </a:r>
            <a:r>
              <a:rPr lang="en-IN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aminoglycosides and fluoroquinolones </a:t>
            </a:r>
            <a:r>
              <a:rPr lang="en-IN" dirty="0" smtClean="0">
                <a:latin typeface="Comic Sans MS" panose="030F0702030302020204" pitchFamily="66" charset="0"/>
              </a:rPr>
              <a:t>produce </a:t>
            </a:r>
            <a:r>
              <a:rPr lang="en-IN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concentration dependent inhibition </a:t>
            </a:r>
            <a:r>
              <a:rPr lang="en-IN" dirty="0" smtClean="0">
                <a:latin typeface="Comic Sans MS" panose="030F0702030302020204" pitchFamily="66" charset="0"/>
              </a:rPr>
              <a:t>– inhibitory effect depends on the ratio of peak concentration to MIC.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same daily dose of Gentamicin produces better action when given as a single dose than if it is divided into 2-3 portion.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While Some other antibiotic produce ‘Time dependent action’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tabLst>
                <a:tab pos="987425" algn="l"/>
                <a:tab pos="6634163" algn="l"/>
              </a:tabLst>
            </a:pPr>
            <a:r>
              <a:rPr lang="en-IN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Time dependent inhibition</a:t>
            </a:r>
            <a:r>
              <a:rPr lang="en-IN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: </a:t>
            </a:r>
            <a:r>
              <a:rPr lang="en-IN" dirty="0" smtClean="0">
                <a:latin typeface="Comic Sans MS" panose="030F0702030302020204" pitchFamily="66" charset="0"/>
              </a:rPr>
              <a:t>Antimicrobial action depends on the length of time the concentration remains above MIC; division of daily dose have better effect.</a:t>
            </a:r>
          </a:p>
          <a:p>
            <a:pPr marL="0" indent="0">
              <a:buNone/>
              <a:tabLst>
                <a:tab pos="987425" algn="l"/>
                <a:tab pos="6634163" algn="l"/>
              </a:tabLst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</a:p>
          <a:p>
            <a:pPr>
              <a:tabLst>
                <a:tab pos="987425" algn="l"/>
                <a:tab pos="6634163" algn="l"/>
              </a:tabLst>
            </a:pPr>
            <a:r>
              <a:rPr lang="el-GR" dirty="0" smtClean="0">
                <a:latin typeface="Comic Sans MS" panose="030F0702030302020204" pitchFamily="66" charset="0"/>
              </a:rPr>
              <a:t>β</a:t>
            </a:r>
            <a:r>
              <a:rPr lang="en-IN" dirty="0" smtClean="0">
                <a:latin typeface="Comic Sans MS" panose="030F0702030302020204" pitchFamily="66" charset="0"/>
              </a:rPr>
              <a:t> lactam antibiotic, glycopeptides, and </a:t>
            </a:r>
            <a:r>
              <a:rPr lang="en-IN" dirty="0" err="1" smtClean="0">
                <a:latin typeface="Comic Sans MS" panose="030F0702030302020204" pitchFamily="66" charset="0"/>
              </a:rPr>
              <a:t>macrolid</a:t>
            </a:r>
            <a:r>
              <a:rPr lang="en-IN" dirty="0" smtClean="0">
                <a:latin typeface="Comic Sans MS" panose="030F0702030302020204" pitchFamily="66" charset="0"/>
              </a:rPr>
              <a:t> produce time dependent inhibition.</a:t>
            </a:r>
          </a:p>
          <a:p>
            <a:pPr marL="0" indent="0">
              <a:buNone/>
              <a:tabLst>
                <a:tab pos="987425" algn="l"/>
                <a:tab pos="6634163" algn="l"/>
              </a:tabLst>
            </a:pPr>
            <a:endParaRPr lang="en-IN" dirty="0" smtClean="0">
              <a:latin typeface="Comic Sans MS" panose="030F0702030302020204" pitchFamily="66" charset="0"/>
            </a:endParaRPr>
          </a:p>
          <a:p>
            <a:pPr>
              <a:tabLst>
                <a:tab pos="987425" algn="l"/>
                <a:tab pos="6634163" algn="l"/>
              </a:tabLst>
            </a:pPr>
            <a:r>
              <a:rPr lang="en-IN" dirty="0" smtClean="0">
                <a:latin typeface="Comic Sans MS" panose="030F0702030302020204" pitchFamily="66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fluoroquinolones have excellent tissue penetration </a:t>
            </a:r>
            <a:r>
              <a:rPr lang="en-IN" dirty="0" smtClean="0">
                <a:latin typeface="Comic Sans MS" panose="030F0702030302020204" pitchFamily="66" charset="0"/>
              </a:rPr>
              <a:t>– attain high concentration in soft tissue, lungs, prostrate, joints, etc.</a:t>
            </a:r>
          </a:p>
          <a:p>
            <a:pPr marL="0" indent="0">
              <a:buNone/>
              <a:tabLst>
                <a:tab pos="987425" algn="l"/>
                <a:tab pos="6634163" algn="l"/>
              </a:tabLst>
            </a:pPr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tabLst>
                <a:tab pos="987425" algn="l"/>
                <a:tab pos="6634163" algn="l"/>
              </a:tabLst>
            </a:pPr>
            <a:r>
              <a:rPr lang="en-IN" dirty="0" smtClean="0">
                <a:latin typeface="Comic Sans MS" panose="030F0702030302020204" pitchFamily="66" charset="0"/>
              </a:rPr>
              <a:t>Ciprofloxacin and </a:t>
            </a:r>
            <a:r>
              <a:rPr lang="en-IN" dirty="0" err="1" smtClean="0">
                <a:latin typeface="Comic Sans MS" panose="030F0702030302020204" pitchFamily="66" charset="0"/>
              </a:rPr>
              <a:t>rifampin</a:t>
            </a:r>
            <a:r>
              <a:rPr lang="en-IN" dirty="0" smtClean="0">
                <a:latin typeface="Comic Sans MS" panose="030F0702030302020204" pitchFamily="66" charset="0"/>
              </a:rPr>
              <a:t> have very good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intracellular penetration.</a:t>
            </a:r>
          </a:p>
          <a:p>
            <a:pPr marL="0" indent="0">
              <a:buNone/>
              <a:tabLst>
                <a:tab pos="987425" algn="l"/>
                <a:tab pos="6634163" algn="l"/>
              </a:tabLst>
            </a:pPr>
            <a:endParaRPr lang="en-IN" dirty="0" smtClean="0">
              <a:latin typeface="Comic Sans MS" panose="030F0702030302020204" pitchFamily="66" charset="0"/>
            </a:endParaRPr>
          </a:p>
          <a:p>
            <a:pPr>
              <a:tabLst>
                <a:tab pos="987425" algn="l"/>
                <a:tab pos="6634163" algn="l"/>
              </a:tabLst>
            </a:pPr>
            <a:r>
              <a:rPr lang="en-IN" dirty="0" err="1" smtClean="0">
                <a:latin typeface="Comic Sans MS" panose="030F0702030302020204" pitchFamily="66" charset="0"/>
              </a:rPr>
              <a:t>Cefuroxime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ceftriaxone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latin typeface="Comic Sans MS" panose="030F0702030302020204" pitchFamily="66" charset="0"/>
              </a:rPr>
              <a:t>chloramphenicol</a:t>
            </a:r>
            <a:r>
              <a:rPr lang="en-IN" dirty="0" smtClean="0">
                <a:latin typeface="Comic Sans MS" panose="030F0702030302020204" pitchFamily="66" charset="0"/>
              </a:rPr>
              <a:t>, ciprofloxacin attain high CSF concentration.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Patient factors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Organism-related considerations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Drug factors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Tissue </a:t>
            </a:r>
            <a:r>
              <a:rPr lang="en-GB" sz="3100" dirty="0">
                <a:solidFill>
                  <a:srgbClr val="FF0000"/>
                </a:solidFill>
                <a:latin typeface="Comic Sans MS" panose="030F0702030302020204" pitchFamily="66" charset="0"/>
              </a:rPr>
              <a:t>distribution pattern of selected AMA</a:t>
            </a:r>
            <a:r>
              <a:rPr lang="en-GB" dirty="0"/>
              <a:t/>
            </a:r>
            <a:br>
              <a:rPr lang="en-GB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1800" dirty="0">
              <a:latin typeface="Comic Sans MS" panose="030F0702030302020204" pitchFamily="66" charset="0"/>
            </a:endParaRPr>
          </a:p>
          <a:p>
            <a:pPr lvl="0" fontAlgn="base"/>
            <a:r>
              <a:rPr lang="en-IN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Drugs distributed to total body water</a:t>
            </a: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Fluoroquinolones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Chloramphenicol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Doxycycline/Minocycline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Sulphonamides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Erythromycin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Clindamycin</a:t>
            </a:r>
          </a:p>
          <a:p>
            <a:pPr marL="0" indent="0">
              <a:buNone/>
            </a:pPr>
            <a:endParaRPr lang="en-IN" sz="1800" dirty="0">
              <a:latin typeface="Comic Sans MS" panose="030F0702030302020204" pitchFamily="66" charset="0"/>
            </a:endParaRPr>
          </a:p>
          <a:p>
            <a:pPr lvl="0" fontAlgn="base"/>
            <a:r>
              <a:rPr lang="en-IN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Drugs distributed to CSF</a:t>
            </a: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Sulphonamides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Fluoroquinolones</a:t>
            </a: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Doxycycline/Minocycline</a:t>
            </a: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>
                <a:latin typeface="Comic Sans MS" panose="030F0702030302020204" pitchFamily="66" charset="0"/>
              </a:rPr>
              <a:t>	Metronidazole</a:t>
            </a:r>
          </a:p>
          <a:p>
            <a:pPr marL="0" indent="0">
              <a:buNone/>
            </a:pPr>
            <a:r>
              <a:rPr lang="en-IN" sz="1800" dirty="0">
                <a:latin typeface="Comic Sans MS" panose="030F0702030302020204" pitchFamily="66" charset="0"/>
              </a:rPr>
              <a:t>	Rifampicin</a:t>
            </a:r>
          </a:p>
          <a:p>
            <a:pPr marL="0" indent="0">
              <a:buNone/>
            </a:pPr>
            <a:endParaRPr lang="en-IN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 smtClean="0"/>
              <a:t>	</a:t>
            </a:r>
            <a:endParaRPr lang="en-IN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410200"/>
          </a:xfrm>
        </p:spPr>
        <p:txBody>
          <a:bodyPr>
            <a:normAutofit fontScale="47500" lnSpcReduction="20000"/>
          </a:bodyPr>
          <a:lstStyle/>
          <a:p>
            <a:r>
              <a:rPr lang="en-IN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Drugs </a:t>
            </a:r>
            <a:r>
              <a:rPr lang="en-IN" sz="3800" dirty="0">
                <a:solidFill>
                  <a:srgbClr val="0070C0"/>
                </a:solidFill>
                <a:latin typeface="Comic Sans MS" panose="030F0702030302020204" pitchFamily="66" charset="0"/>
              </a:rPr>
              <a:t>distributed to ECF</a:t>
            </a:r>
            <a:r>
              <a:rPr lang="en-IN" sz="3800" dirty="0">
                <a:latin typeface="Comic Sans MS" panose="030F0702030302020204" pitchFamily="66" charset="0"/>
              </a:rPr>
              <a:t>	</a:t>
            </a:r>
          </a:p>
          <a:p>
            <a:pPr marL="0" lvl="0" indent="0" fontAlgn="base">
              <a:buNone/>
            </a:pPr>
            <a:r>
              <a:rPr lang="en-IN" sz="3800" dirty="0">
                <a:latin typeface="Comic Sans MS" panose="030F0702030302020204" pitchFamily="66" charset="0"/>
              </a:rPr>
              <a:t>	Penicillins</a:t>
            </a:r>
          </a:p>
          <a:p>
            <a:pPr marL="0" indent="0">
              <a:buNone/>
            </a:pPr>
            <a:r>
              <a:rPr lang="en-IN" sz="3800" dirty="0">
                <a:latin typeface="Comic Sans MS" panose="030F0702030302020204" pitchFamily="66" charset="0"/>
              </a:rPr>
              <a:t>	Cephalosporins</a:t>
            </a:r>
          </a:p>
          <a:p>
            <a:pPr marL="0" indent="0">
              <a:buNone/>
            </a:pPr>
            <a:r>
              <a:rPr lang="en-IN" sz="3800" dirty="0">
                <a:latin typeface="Comic Sans MS" panose="030F0702030302020204" pitchFamily="66" charset="0"/>
              </a:rPr>
              <a:t>	</a:t>
            </a:r>
            <a:r>
              <a:rPr lang="en-IN" sz="3800" dirty="0" smtClean="0">
                <a:latin typeface="Comic Sans MS" panose="030F0702030302020204" pitchFamily="66" charset="0"/>
              </a:rPr>
              <a:t>Aminoglycosides</a:t>
            </a:r>
          </a:p>
          <a:p>
            <a:pPr marL="0" indent="0">
              <a:buNone/>
            </a:pPr>
            <a:endParaRPr lang="en-IN" sz="3800" dirty="0">
              <a:latin typeface="Comic Sans MS" panose="030F0702030302020204" pitchFamily="66" charset="0"/>
            </a:endParaRPr>
          </a:p>
          <a:p>
            <a:pPr lvl="0" fontAlgn="base"/>
            <a:r>
              <a:rPr lang="en-IN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Drugs </a:t>
            </a:r>
            <a:r>
              <a:rPr lang="en-IN" sz="3800" dirty="0">
                <a:solidFill>
                  <a:srgbClr val="0070C0"/>
                </a:solidFill>
                <a:latin typeface="Comic Sans MS" panose="030F0702030302020204" pitchFamily="66" charset="0"/>
              </a:rPr>
              <a:t>concentrated in bile</a:t>
            </a: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Doxycycline/minocycline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Erythromycin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Clindamycin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Rifampicin</a:t>
            </a:r>
          </a:p>
          <a:p>
            <a:pPr marL="0" indent="0">
              <a:buNone/>
            </a:pPr>
            <a:endParaRPr lang="en-IN" sz="3800" dirty="0">
              <a:latin typeface="Comic Sans MS" panose="030F0702030302020204" pitchFamily="66" charset="0"/>
            </a:endParaRPr>
          </a:p>
          <a:p>
            <a:pPr lvl="0" fontAlgn="base"/>
            <a:r>
              <a:rPr lang="en-IN" sz="3800" dirty="0">
                <a:solidFill>
                  <a:srgbClr val="0070C0"/>
                </a:solidFill>
                <a:latin typeface="Comic Sans MS" panose="030F0702030302020204" pitchFamily="66" charset="0"/>
              </a:rPr>
              <a:t>Drugs concentrated in urine</a:t>
            </a: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Fluoroquinolones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Sulphonamides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Nalidixic </a:t>
            </a:r>
            <a:r>
              <a:rPr lang="en-IN" sz="3800" dirty="0">
                <a:latin typeface="Comic Sans MS" panose="030F0702030302020204" pitchFamily="66" charset="0"/>
              </a:rPr>
              <a:t>acid</a:t>
            </a: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Nitrofurantoin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Cephalosporins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Penicillins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800" dirty="0" smtClean="0">
                <a:latin typeface="Comic Sans MS" panose="030F0702030302020204" pitchFamily="66" charset="0"/>
              </a:rPr>
              <a:t>	Vancomycin</a:t>
            </a:r>
            <a:endParaRPr lang="en-IN" sz="3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8915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Route of administration</a:t>
            </a:r>
            <a:r>
              <a:rPr lang="en-IN" sz="2800" dirty="0" smtClean="0">
                <a:latin typeface="Comic Sans MS" panose="030F0702030302020204" pitchFamily="66" charset="0"/>
              </a:rPr>
              <a:t>: Aminoglycosides, Penicillin G, </a:t>
            </a:r>
            <a:r>
              <a:rPr lang="en-IN" sz="2800" dirty="0" err="1" smtClean="0">
                <a:latin typeface="Comic Sans MS" panose="030F0702030302020204" pitchFamily="66" charset="0"/>
              </a:rPr>
              <a:t>carbenicillin</a:t>
            </a:r>
            <a:r>
              <a:rPr lang="en-IN" sz="2800" dirty="0" smtClean="0">
                <a:latin typeface="Comic Sans MS" panose="030F0702030302020204" pitchFamily="66" charset="0"/>
              </a:rPr>
              <a:t> and many </a:t>
            </a:r>
            <a:r>
              <a:rPr lang="en-IN" sz="2800" dirty="0" err="1" smtClean="0">
                <a:latin typeface="Comic Sans MS" panose="030F0702030302020204" pitchFamily="66" charset="0"/>
              </a:rPr>
              <a:t>cephalosporins</a:t>
            </a:r>
            <a:r>
              <a:rPr lang="en-IN" sz="2800" dirty="0" smtClean="0">
                <a:latin typeface="Comic Sans MS" panose="030F0702030302020204" pitchFamily="66" charset="0"/>
              </a:rPr>
              <a:t>, Vancomycin, etc have to be given by injection only.</a:t>
            </a:r>
          </a:p>
          <a:p>
            <a:pPr marL="0" indent="0" algn="just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800" dirty="0" smtClean="0">
                <a:latin typeface="Comic Sans MS" panose="030F0702030302020204" pitchFamily="66" charset="0"/>
              </a:rPr>
              <a:t>For less severe infection: oral formulations are preferred.</a:t>
            </a:r>
          </a:p>
          <a:p>
            <a:pPr marL="0" indent="0" algn="just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800" dirty="0" smtClean="0">
                <a:latin typeface="Comic Sans MS" panose="030F0702030302020204" pitchFamily="66" charset="0"/>
              </a:rPr>
              <a:t>For Severe infection (meningitis, septicaemia) : parenteral antibiotic may be chosen.</a:t>
            </a:r>
          </a:p>
          <a:p>
            <a:pPr marL="0" indent="0" algn="just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Cost</a:t>
            </a:r>
            <a:r>
              <a:rPr lang="en-IN" sz="2800" dirty="0" smtClean="0">
                <a:latin typeface="Comic Sans MS" panose="030F0702030302020204" pitchFamily="66" charset="0"/>
              </a:rPr>
              <a:t>: Less expensive drugs are to be preferred.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Patient factors :</a:t>
            </a:r>
            <a:r>
              <a:rPr lang="en-US" sz="36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Affecting the choice of </a:t>
            </a:r>
            <a:r>
              <a:rPr lang="en-IN" sz="36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Antimicrobial  Agent</a:t>
            </a:r>
            <a:r>
              <a:rPr lang="en-U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Age</a:t>
            </a:r>
          </a:p>
          <a:p>
            <a:r>
              <a:rPr lang="en-US" dirty="0" smtClean="0">
                <a:latin typeface="Comic Sans MS" pitchFamily="66" charset="0"/>
              </a:rPr>
              <a:t>Renal and hepatic function</a:t>
            </a:r>
          </a:p>
          <a:p>
            <a:r>
              <a:rPr lang="en-US" dirty="0" smtClean="0">
                <a:latin typeface="Comic Sans MS" pitchFamily="66" charset="0"/>
              </a:rPr>
              <a:t>Local factors</a:t>
            </a:r>
          </a:p>
          <a:p>
            <a:r>
              <a:rPr lang="en-US" dirty="0" smtClean="0">
                <a:latin typeface="Comic Sans MS" pitchFamily="66" charset="0"/>
              </a:rPr>
              <a:t>Drug allergy</a:t>
            </a:r>
          </a:p>
          <a:p>
            <a:r>
              <a:rPr lang="en-US" dirty="0" smtClean="0">
                <a:latin typeface="Comic Sans MS" pitchFamily="66" charset="0"/>
              </a:rPr>
              <a:t>Impaired host defense</a:t>
            </a:r>
          </a:p>
          <a:p>
            <a:r>
              <a:rPr lang="en-US" dirty="0" smtClean="0">
                <a:latin typeface="Comic Sans MS" pitchFamily="66" charset="0"/>
              </a:rPr>
              <a:t>Pregnancy</a:t>
            </a:r>
          </a:p>
          <a:p>
            <a:r>
              <a:rPr lang="en-US" dirty="0" smtClean="0">
                <a:latin typeface="Comic Sans MS" pitchFamily="66" charset="0"/>
              </a:rPr>
              <a:t>Genetic factors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Age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Affect kinetics of many AMAs.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Conjugation and excretion of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chloramphenicol</a:t>
            </a:r>
            <a:r>
              <a:rPr lang="en-US" sz="2400" dirty="0" smtClean="0">
                <a:latin typeface="Comic Sans MS" panose="030F0702030302020204" pitchFamily="66" charset="0"/>
              </a:rPr>
              <a:t> is inefficient in the newborn: larger doses produce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gray baby syndrome.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Sulfonamides displace </a:t>
            </a:r>
            <a:r>
              <a:rPr lang="en-US" sz="2400" i="1" dirty="0" smtClean="0">
                <a:latin typeface="Comic Sans MS" panose="030F0702030302020204" pitchFamily="66" charset="0"/>
              </a:rPr>
              <a:t>-</a:t>
            </a:r>
            <a:r>
              <a:rPr lang="en-US" sz="2400" dirty="0" smtClean="0">
                <a:latin typeface="Comic Sans MS" panose="030F0702030302020204" pitchFamily="66" charset="0"/>
              </a:rPr>
              <a:t>bilirubin from protein binding sites—can cause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kernicterus in the neonate </a:t>
            </a:r>
            <a:r>
              <a:rPr lang="en-US" sz="2400" dirty="0" smtClean="0">
                <a:latin typeface="Comic Sans MS" panose="030F0702030302020204" pitchFamily="66" charset="0"/>
              </a:rPr>
              <a:t>because their blood brain barrier is more permeable.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 t½ of 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aminoglycosides </a:t>
            </a:r>
            <a:r>
              <a:rPr lang="en-US" sz="2400" dirty="0" smtClean="0">
                <a:latin typeface="Comic Sans MS" panose="030F0702030302020204" pitchFamily="66" charset="0"/>
              </a:rPr>
              <a:t>is prolonged in the elderly and they are more prone to develop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VIII nerve toxicity.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Tetracycline </a:t>
            </a:r>
            <a:r>
              <a:rPr lang="en-US" sz="2400" dirty="0" smtClean="0">
                <a:latin typeface="Comic Sans MS" panose="030F0702030302020204" pitchFamily="66" charset="0"/>
              </a:rPr>
              <a:t>deposit in the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developing teeth and bone—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discolour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and weaken them</a:t>
            </a:r>
            <a:r>
              <a:rPr lang="en-US" sz="2400" dirty="0" smtClean="0">
                <a:latin typeface="Comic Sans MS" panose="030F0702030302020204" pitchFamily="66" charset="0"/>
              </a:rPr>
              <a:t>—are contraindicated below the age of 6 years.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Antimicrobials needing dose reduction/</a:t>
            </a:r>
            <a:b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avoidance in renal failure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Reduce dose even in mild failure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Aminoglycosides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Amphotericin</a:t>
            </a:r>
            <a:r>
              <a:rPr lang="en-US" dirty="0" smtClean="0">
                <a:latin typeface="Comic Sans MS" panose="030F0702030302020204" pitchFamily="66" charset="0"/>
              </a:rPr>
              <a:t> B,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Cephalosporins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Ethambutol</a:t>
            </a:r>
            <a:r>
              <a:rPr lang="en-US" dirty="0" smtClean="0">
                <a:latin typeface="Comic Sans MS" panose="030F0702030302020204" pitchFamily="66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Vancomycin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Flucytosine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Reduce dose only in moderate-severe failure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Metronidazole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Carbenicillin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Cotrimoxazole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Fluoroquinolones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Aztreonam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Clarithromycin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Meropenem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Imipenem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Drugs to be avoided</a:t>
            </a: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Cephalothin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Talampicillin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Nalidixic</a:t>
            </a:r>
            <a:r>
              <a:rPr lang="en-US" dirty="0" smtClean="0">
                <a:latin typeface="Comic Sans MS" panose="030F0702030302020204" pitchFamily="66" charset="0"/>
              </a:rPr>
              <a:t> acid, </a:t>
            </a:r>
            <a:r>
              <a:rPr lang="en-US" dirty="0" err="1" smtClean="0">
                <a:latin typeface="Comic Sans MS" panose="030F0702030302020204" pitchFamily="66" charset="0"/>
              </a:rPr>
              <a:t>Tetracyclines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	</a:t>
            </a:r>
            <a:r>
              <a:rPr lang="en-US" dirty="0" err="1" smtClean="0">
                <a:latin typeface="Comic Sans MS" panose="030F0702030302020204" pitchFamily="66" charset="0"/>
              </a:rPr>
              <a:t>Nitrofurantoin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(except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doxycycline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Antimicrobials in liver disease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Drugs to be avoided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Erythromycin </a:t>
            </a:r>
            <a:r>
              <a:rPr lang="en-US" sz="2800" dirty="0" err="1" smtClean="0">
                <a:latin typeface="Comic Sans MS" pitchFamily="66" charset="0"/>
              </a:rPr>
              <a:t>estolate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Tetracyclines</a:t>
            </a:r>
            <a:r>
              <a:rPr lang="en-US" sz="2800" dirty="0" smtClean="0"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Pyrazinamide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Nalidixic</a:t>
            </a:r>
            <a:r>
              <a:rPr lang="en-US" sz="2800" dirty="0" smtClean="0">
                <a:latin typeface="Comic Sans MS" pitchFamily="66" charset="0"/>
              </a:rPr>
              <a:t> acid,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Talampicillin</a:t>
            </a:r>
            <a:r>
              <a:rPr lang="en-US" sz="2800" dirty="0" smtClean="0">
                <a:latin typeface="Comic Sans MS" pitchFamily="66" charset="0"/>
              </a:rPr>
              <a:t> , </a:t>
            </a:r>
            <a:r>
              <a:rPr lang="en-US" sz="2800" dirty="0" err="1" smtClean="0">
                <a:latin typeface="Comic Sans MS" pitchFamily="66" charset="0"/>
              </a:rPr>
              <a:t>Pefloxacin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Dose reduction needed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Chloramphenicol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Isoniazid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Metronidazole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Rifampin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err="1" smtClean="0">
                <a:latin typeface="Comic Sans MS" pitchFamily="66" charset="0"/>
              </a:rPr>
              <a:t>Clindamycin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Local factors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334000"/>
          </a:xfrm>
        </p:spPr>
        <p:txBody>
          <a:bodyPr>
            <a:normAutofit fontScale="77500" lnSpcReduction="20000"/>
          </a:bodyPr>
          <a:lstStyle/>
          <a:p>
            <a:pPr marL="514350" indent="-514350"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Presence of pus </a:t>
            </a:r>
            <a:r>
              <a:rPr lang="en-US" dirty="0" smtClean="0">
                <a:latin typeface="Comic Sans MS" pitchFamily="66" charset="0"/>
              </a:rPr>
              <a:t>and secretions decrease the efficacy of most AMAs, especially sulfonamides and aminoglycosides. </a:t>
            </a:r>
          </a:p>
          <a:p>
            <a:pPr marL="514350" indent="-51435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Presence of necrotic material or foreign body makes eradication of infection practically impossible.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 smtClean="0">
                <a:latin typeface="Comic Sans MS" pitchFamily="66" charset="0"/>
              </a:rPr>
              <a:t>Haematomas</a:t>
            </a:r>
            <a:r>
              <a:rPr lang="en-US" dirty="0" smtClean="0">
                <a:latin typeface="Comic Sans MS" pitchFamily="66" charset="0"/>
              </a:rPr>
              <a:t> foster bacterial growth; </a:t>
            </a:r>
            <a:r>
              <a:rPr lang="en-US" dirty="0" err="1" smtClean="0">
                <a:latin typeface="Comic Sans MS" pitchFamily="66" charset="0"/>
              </a:rPr>
              <a:t>tetracyclines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penicillins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cephalosporins</a:t>
            </a:r>
            <a:r>
              <a:rPr lang="en-US" dirty="0" smtClean="0">
                <a:latin typeface="Comic Sans MS" pitchFamily="66" charset="0"/>
              </a:rPr>
              <a:t> get bound to the degraded </a:t>
            </a:r>
            <a:r>
              <a:rPr lang="en-US" dirty="0" err="1" smtClean="0">
                <a:latin typeface="Comic Sans MS" pitchFamily="66" charset="0"/>
              </a:rPr>
              <a:t>haemoglobin</a:t>
            </a:r>
            <a:r>
              <a:rPr lang="en-US" dirty="0" smtClean="0">
                <a:latin typeface="Comic Sans MS" pitchFamily="66" charset="0"/>
              </a:rPr>
              <a:t> in the </a:t>
            </a:r>
            <a:r>
              <a:rPr lang="en-US" dirty="0" err="1" smtClean="0">
                <a:latin typeface="Comic Sans MS" pitchFamily="66" charset="0"/>
              </a:rPr>
              <a:t>haematoma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Lowering of pH at the site of infection reduces activity of </a:t>
            </a:r>
            <a:r>
              <a:rPr lang="en-US" dirty="0" err="1" smtClean="0">
                <a:latin typeface="Comic Sans MS" pitchFamily="66" charset="0"/>
              </a:rPr>
              <a:t>macrolide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aminoglycoside</a:t>
            </a:r>
            <a:r>
              <a:rPr lang="en-US" dirty="0" smtClean="0">
                <a:latin typeface="Comic Sans MS" pitchFamily="66" charset="0"/>
              </a:rPr>
              <a:t> antibiotics.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Anaerobic environment in the centre of an abscess impairs bacterial transport processes which concentrate aminoglycosides in the bacterial cell, rendering them less susceptible.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Penetration barriers may hamper the access of the AMA to the site of infection in sub-acute bacterial </a:t>
            </a:r>
            <a:r>
              <a:rPr lang="en-US" dirty="0" err="1" smtClean="0"/>
              <a:t>endocarditis</a:t>
            </a:r>
            <a:r>
              <a:rPr lang="en-US" dirty="0" smtClean="0"/>
              <a:t> (SABE), </a:t>
            </a:r>
            <a:r>
              <a:rPr lang="en-US" dirty="0" err="1" smtClean="0"/>
              <a:t>endophthalmitis</a:t>
            </a:r>
            <a:r>
              <a:rPr lang="en-US" dirty="0" smtClean="0"/>
              <a:t>, </a:t>
            </a:r>
            <a:r>
              <a:rPr lang="en-US" dirty="0" err="1" smtClean="0"/>
              <a:t>prostatitis</a:t>
            </a:r>
            <a:r>
              <a:rPr lang="en-US" dirty="0" smtClean="0"/>
              <a:t>. However, </a:t>
            </a:r>
            <a:r>
              <a:rPr lang="en-US" dirty="0" err="1" smtClean="0"/>
              <a:t>trimethoprim</a:t>
            </a:r>
            <a:r>
              <a:rPr lang="en-US" dirty="0" smtClean="0"/>
              <a:t> and </a:t>
            </a:r>
            <a:r>
              <a:rPr lang="en-US" dirty="0" err="1" smtClean="0"/>
              <a:t>fluoroquinolones</a:t>
            </a:r>
            <a:r>
              <a:rPr lang="en-US" dirty="0" smtClean="0"/>
              <a:t> attain high concentration in prostate due to ion trapping.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Drug allergy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History of previous exposure to an AMA should be obtained.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If a drug has caused allergic reaction —it has to be avoided in that patient, e.g. drug of choice for syphilis in a patient allergic to penicillin is tetracycline.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β-</a:t>
            </a:r>
            <a:r>
              <a:rPr lang="en-US" dirty="0" err="1" smtClean="0">
                <a:latin typeface="Comic Sans MS" pitchFamily="66" charset="0"/>
              </a:rPr>
              <a:t>lactams</a:t>
            </a:r>
            <a:r>
              <a:rPr lang="en-US" dirty="0" smtClean="0">
                <a:latin typeface="Comic Sans MS" pitchFamily="66" charset="0"/>
              </a:rPr>
              <a:t>, sulfonamides, </a:t>
            </a:r>
            <a:r>
              <a:rPr lang="en-US" dirty="0" err="1" smtClean="0">
                <a:latin typeface="Comic Sans MS" pitchFamily="66" charset="0"/>
              </a:rPr>
              <a:t>fluoroquinolones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nitrofurantoin</a:t>
            </a:r>
            <a:r>
              <a:rPr lang="en-US" dirty="0" smtClean="0">
                <a:latin typeface="Comic Sans MS" pitchFamily="66" charset="0"/>
              </a:rPr>
              <a:t> frequently cause allergy.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856</Words>
  <Application>Microsoft Office PowerPoint</Application>
  <PresentationFormat>On-screen Show (4:3)</PresentationFormat>
  <Paragraphs>186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Aharoni</vt:lpstr>
      <vt:lpstr>Arial</vt:lpstr>
      <vt:lpstr>Berlin Sans FB Demi</vt:lpstr>
      <vt:lpstr>Calibri</vt:lpstr>
      <vt:lpstr>Comic Sans MS</vt:lpstr>
      <vt:lpstr>Courier New</vt:lpstr>
      <vt:lpstr>Office Theme</vt:lpstr>
      <vt:lpstr>GENERAL CHEMOTHERAPY   General Consideration Part IV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(Lecture-5)</vt:lpstr>
      <vt:lpstr>Content of the chapter</vt:lpstr>
      <vt:lpstr> Patient factors :Affecting the choice of Antimicrobial  Agent  </vt:lpstr>
      <vt:lpstr>Age</vt:lpstr>
      <vt:lpstr>Antimicrobials needing dose reduction/ avoidance in renal failure</vt:lpstr>
      <vt:lpstr>Antimicrobials in liver disease</vt:lpstr>
      <vt:lpstr>Local factors</vt:lpstr>
      <vt:lpstr>PowerPoint Presentation</vt:lpstr>
      <vt:lpstr>Drug allergy</vt:lpstr>
      <vt:lpstr>Impaired host defence</vt:lpstr>
      <vt:lpstr>Pregnancy</vt:lpstr>
      <vt:lpstr>Genetic factors</vt:lpstr>
      <vt:lpstr>Organism-related considerations</vt:lpstr>
      <vt:lpstr>Drug factors</vt:lpstr>
      <vt:lpstr>Spectrum of activity </vt:lpstr>
      <vt:lpstr>Type of activity </vt:lpstr>
      <vt:lpstr>PowerPoint Presentation</vt:lpstr>
      <vt:lpstr>Pharmacokinetic Profile</vt:lpstr>
      <vt:lpstr>PowerPoint Presentation</vt:lpstr>
      <vt:lpstr> Tissue distribution pattern of selected AMA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Anjana</cp:lastModifiedBy>
  <cp:revision>56</cp:revision>
  <dcterms:created xsi:type="dcterms:W3CDTF">2006-08-16T00:00:00Z</dcterms:created>
  <dcterms:modified xsi:type="dcterms:W3CDTF">2020-12-17T09:27:29Z</dcterms:modified>
</cp:coreProperties>
</file>