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1"/>
  </p:sldMasterIdLst>
  <p:sldIdLst>
    <p:sldId id="256" r:id="rId2"/>
    <p:sldId id="295" r:id="rId3"/>
    <p:sldId id="268" r:id="rId4"/>
    <p:sldId id="277" r:id="rId5"/>
    <p:sldId id="278" r:id="rId6"/>
    <p:sldId id="280" r:id="rId7"/>
    <p:sldId id="279" r:id="rId8"/>
    <p:sldId id="281" r:id="rId9"/>
    <p:sldId id="282" r:id="rId10"/>
    <p:sldId id="296" r:id="rId11"/>
    <p:sldId id="283" r:id="rId12"/>
    <p:sldId id="285" r:id="rId13"/>
    <p:sldId id="284" r:id="rId14"/>
    <p:sldId id="291" r:id="rId15"/>
    <p:sldId id="292" r:id="rId16"/>
    <p:sldId id="293" r:id="rId17"/>
    <p:sldId id="286" r:id="rId18"/>
    <p:sldId id="287" r:id="rId19"/>
    <p:sldId id="297" r:id="rId20"/>
    <p:sldId id="288" r:id="rId21"/>
    <p:sldId id="289" r:id="rId22"/>
    <p:sldId id="29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1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32FAB8D-932A-472C-A7FA-09F28D283433}" type="datetimeFigureOut">
              <a:rPr lang="en-IN" smtClean="0"/>
              <a:t>11-12-2020</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3284270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2FAB8D-932A-472C-A7FA-09F28D283433}" type="datetimeFigureOut">
              <a:rPr lang="en-IN" smtClean="0"/>
              <a:t>11-12-2020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4028366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2FAB8D-932A-472C-A7FA-09F28D283433}" type="datetimeFigureOut">
              <a:rPr lang="en-IN" smtClean="0"/>
              <a:t>11-12-2020</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24B5F2-7040-4B61-8F38-4483C26B09B8}"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97350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32FAB8D-932A-472C-A7FA-09F28D283433}" type="datetimeFigureOut">
              <a:rPr lang="en-IN" smtClean="0"/>
              <a:t>11-12-2020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3966354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32FAB8D-932A-472C-A7FA-09F28D283433}" type="datetimeFigureOut">
              <a:rPr lang="en-IN" smtClean="0"/>
              <a:t>11-12-2020</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24B5F2-7040-4B61-8F38-4483C26B09B8}"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02081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32FAB8D-932A-472C-A7FA-09F28D283433}" type="datetimeFigureOut">
              <a:rPr lang="en-IN" smtClean="0"/>
              <a:t>11-12-2020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1698762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2FAB8D-932A-472C-A7FA-09F28D283433}" type="datetimeFigureOut">
              <a:rPr lang="en-IN" smtClean="0"/>
              <a:t>11-12-2020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29522837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2FAB8D-932A-472C-A7FA-09F28D283433}" type="datetimeFigureOut">
              <a:rPr lang="en-IN" smtClean="0"/>
              <a:t>11-12-2020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3254348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2FAB8D-932A-472C-A7FA-09F28D283433}" type="datetimeFigureOut">
              <a:rPr lang="en-IN" smtClean="0"/>
              <a:t>11-12-2020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3753025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2FAB8D-932A-472C-A7FA-09F28D283433}" type="datetimeFigureOut">
              <a:rPr lang="en-IN" smtClean="0"/>
              <a:t>11-12-2020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344685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32FAB8D-932A-472C-A7FA-09F28D283433}" type="datetimeFigureOut">
              <a:rPr lang="en-IN" smtClean="0"/>
              <a:t>11-12-2020</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1187257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2FAB8D-932A-472C-A7FA-09F28D283433}" type="datetimeFigureOut">
              <a:rPr lang="en-IN" smtClean="0"/>
              <a:t>11-12-2020</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2405449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32FAB8D-932A-472C-A7FA-09F28D283433}" type="datetimeFigureOut">
              <a:rPr lang="en-IN" smtClean="0"/>
              <a:t>11-12-2020</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4239676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FAB8D-932A-472C-A7FA-09F28D283433}" type="datetimeFigureOut">
              <a:rPr lang="en-IN" smtClean="0"/>
              <a:t>11-12-2020</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3502277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2FAB8D-932A-472C-A7FA-09F28D283433}" type="datetimeFigureOut">
              <a:rPr lang="en-IN" smtClean="0"/>
              <a:t>11-12-2020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3606202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2FAB8D-932A-472C-A7FA-09F28D283433}" type="datetimeFigureOut">
              <a:rPr lang="en-IN" smtClean="0"/>
              <a:t>11-12-2020</a:t>
            </a:fld>
            <a:endParaRPr lang="en-IN"/>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285422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32FAB8D-932A-472C-A7FA-09F28D283433}" type="datetimeFigureOut">
              <a:rPr lang="en-IN" smtClean="0"/>
              <a:t>11-12-2020</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524B5F2-7040-4B61-8F38-4483C26B09B8}" type="slidenum">
              <a:rPr lang="en-IN" smtClean="0"/>
              <a:t>‹#›</a:t>
            </a:fld>
            <a:endParaRPr lang="en-IN"/>
          </a:p>
        </p:txBody>
      </p:sp>
    </p:spTree>
    <p:extLst>
      <p:ext uri="{BB962C8B-B14F-4D97-AF65-F5344CB8AC3E}">
        <p14:creationId xmlns:p14="http://schemas.microsoft.com/office/powerpoint/2010/main" val="2583643573"/>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86" r:id="rId12"/>
    <p:sldLayoutId id="2147483887" r:id="rId13"/>
    <p:sldLayoutId id="2147483888" r:id="rId14"/>
    <p:sldLayoutId id="2147483889" r:id="rId15"/>
    <p:sldLayoutId id="214748389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8698" y="661093"/>
            <a:ext cx="10422341" cy="2041163"/>
          </a:xfrm>
        </p:spPr>
        <p:txBody>
          <a:bodyPr>
            <a:normAutofit/>
          </a:bodyPr>
          <a:lstStyle/>
          <a:p>
            <a:pPr algn="ctr"/>
            <a:r>
              <a:rPr lang="en-US" sz="4800" b="1" cap="all" dirty="0">
                <a:latin typeface="Times New Roman" panose="02020603050405020304" pitchFamily="18" charset="0"/>
                <a:cs typeface="Times New Roman" panose="02020603050405020304" pitchFamily="18" charset="0"/>
              </a:rPr>
              <a:t>Techniques of </a:t>
            </a:r>
            <a:r>
              <a:rPr lang="en-US" sz="4800" b="1" cap="all" dirty="0" smtClean="0">
                <a:latin typeface="Times New Roman" panose="02020603050405020304" pitchFamily="18" charset="0"/>
                <a:cs typeface="Times New Roman" panose="02020603050405020304" pitchFamily="18" charset="0"/>
              </a:rPr>
              <a:t>external fracture fixation</a:t>
            </a:r>
            <a:endParaRPr lang="en-IN" sz="4800" dirty="0">
              <a:latin typeface="Times New Roman" panose="02020603050405020304" pitchFamily="18" charset="0"/>
              <a:cs typeface="Times New Roman" panose="02020603050405020304" pitchFamily="18" charset="0"/>
            </a:endParaRPr>
          </a:p>
        </p:txBody>
      </p:sp>
      <p:sp>
        <p:nvSpPr>
          <p:cNvPr id="4" name="Subtitle 3"/>
          <p:cNvSpPr>
            <a:spLocks noGrp="1"/>
          </p:cNvSpPr>
          <p:nvPr>
            <p:ph type="subTitle" idx="1"/>
          </p:nvPr>
        </p:nvSpPr>
        <p:spPr>
          <a:xfrm>
            <a:off x="8610600" y="4960137"/>
            <a:ext cx="2430439" cy="171421"/>
          </a:xfrm>
        </p:spPr>
        <p:txBody>
          <a:bodyPr>
            <a:normAutofit fontScale="32500" lnSpcReduction="20000"/>
          </a:bodyPr>
          <a:lstStyle/>
          <a:p>
            <a:r>
              <a:rPr lang="en-US" dirty="0" smtClean="0"/>
              <a:t>.</a:t>
            </a:r>
            <a:endParaRPr lang="en-US" dirty="0"/>
          </a:p>
        </p:txBody>
      </p:sp>
      <p:sp>
        <p:nvSpPr>
          <p:cNvPr id="3" name="Rectangle 2"/>
          <p:cNvSpPr/>
          <p:nvPr/>
        </p:nvSpPr>
        <p:spPr>
          <a:xfrm>
            <a:off x="3048000" y="5323384"/>
            <a:ext cx="6096000" cy="1200329"/>
          </a:xfrm>
          <a:prstGeom prst="rect">
            <a:avLst/>
          </a:prstGeom>
        </p:spPr>
        <p:txBody>
          <a:bodyPr wrap="square">
            <a:spAutoFit/>
          </a:bodyPr>
          <a:lstStyle/>
          <a:p>
            <a:pPr algn="ctr"/>
            <a:r>
              <a:rPr lang="en-US" dirty="0">
                <a:solidFill>
                  <a:srgbClr val="FF0000"/>
                </a:solidFill>
              </a:rPr>
              <a:t>Dr. Archana </a:t>
            </a:r>
            <a:r>
              <a:rPr lang="en-US" dirty="0" err="1">
                <a:solidFill>
                  <a:srgbClr val="FF0000"/>
                </a:solidFill>
              </a:rPr>
              <a:t>Kumari</a:t>
            </a:r>
            <a:endParaRPr lang="en-US" dirty="0">
              <a:solidFill>
                <a:srgbClr val="FF0000"/>
              </a:solidFill>
            </a:endParaRPr>
          </a:p>
          <a:p>
            <a:pPr algn="ctr"/>
            <a:r>
              <a:rPr lang="en-US" dirty="0" err="1">
                <a:solidFill>
                  <a:srgbClr val="FF0000"/>
                </a:solidFill>
              </a:rPr>
              <a:t>Asstt</a:t>
            </a:r>
            <a:r>
              <a:rPr lang="en-US" dirty="0">
                <a:solidFill>
                  <a:srgbClr val="FF0000"/>
                </a:solidFill>
              </a:rPr>
              <a:t>. Professor cum Junior Scientist</a:t>
            </a:r>
          </a:p>
          <a:p>
            <a:pPr algn="ctr"/>
            <a:r>
              <a:rPr lang="en-US" dirty="0">
                <a:solidFill>
                  <a:srgbClr val="FF0000"/>
                </a:solidFill>
              </a:rPr>
              <a:t>Veterinary Surgery and Radiology</a:t>
            </a:r>
          </a:p>
          <a:p>
            <a:pPr algn="ctr"/>
            <a:r>
              <a:rPr lang="en-US" dirty="0">
                <a:solidFill>
                  <a:srgbClr val="FF0000"/>
                </a:solidFill>
              </a:rPr>
              <a:t>BVC, BASU, Patna</a:t>
            </a:r>
            <a:endParaRPr lang="en-IN" dirty="0">
              <a:solidFill>
                <a:srgbClr val="FF0000"/>
              </a:solidFill>
            </a:endParaRPr>
          </a:p>
        </p:txBody>
      </p:sp>
    </p:spTree>
    <p:extLst>
      <p:ext uri="{BB962C8B-B14F-4D97-AF65-F5344CB8AC3E}">
        <p14:creationId xmlns:p14="http://schemas.microsoft.com/office/powerpoint/2010/main" val="369373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123" y="556195"/>
            <a:ext cx="9711520" cy="917764"/>
          </a:xfrm>
        </p:spPr>
        <p:txBody>
          <a:bodyPr>
            <a:normAutofit/>
          </a:bodyPr>
          <a:lstStyle/>
          <a:p>
            <a:r>
              <a:rPr lang="en-US" b="1" dirty="0" smtClean="0">
                <a:latin typeface="Times New Roman" panose="02020603050405020304" pitchFamily="18" charset="0"/>
                <a:cs typeface="Times New Roman" panose="02020603050405020304" pitchFamily="18" charset="0"/>
              </a:rPr>
              <a:t>Limitations of walking cast/hanging pin cast </a:t>
            </a:r>
            <a:endParaRPr lang="en-IN" dirty="0"/>
          </a:p>
        </p:txBody>
      </p:sp>
      <p:sp>
        <p:nvSpPr>
          <p:cNvPr id="3" name="Content Placeholder 2"/>
          <p:cNvSpPr>
            <a:spLocks noGrp="1"/>
          </p:cNvSpPr>
          <p:nvPr>
            <p:ph idx="1"/>
          </p:nvPr>
        </p:nvSpPr>
        <p:spPr>
          <a:xfrm>
            <a:off x="982639" y="2133600"/>
            <a:ext cx="10521973" cy="2957015"/>
          </a:xfrm>
        </p:spPr>
        <p:txBody>
          <a:bodyPr>
            <a:normAutofit/>
          </a:bodyPr>
          <a:lstStyle/>
          <a:p>
            <a:pPr lvl="0"/>
            <a:r>
              <a:rPr lang="en-US" sz="2800" dirty="0" smtClean="0">
                <a:latin typeface="Times New Roman" panose="02020603050405020304" pitchFamily="18" charset="0"/>
                <a:cs typeface="Times New Roman" panose="02020603050405020304" pitchFamily="18" charset="0"/>
              </a:rPr>
              <a:t>Generally it is not possible to prevent over ding of fracture fragments incases of oblique/comminuted fractures.</a:t>
            </a:r>
            <a:endParaRPr lang="en-IN" sz="2800" dirty="0" smtClean="0">
              <a:latin typeface="Times New Roman" panose="02020603050405020304" pitchFamily="18" charset="0"/>
              <a:cs typeface="Times New Roman" panose="02020603050405020304" pitchFamily="18" charset="0"/>
            </a:endParaRPr>
          </a:p>
          <a:p>
            <a:pPr lvl="0"/>
            <a:r>
              <a:rPr lang="en-US" sz="2800" dirty="0" smtClean="0">
                <a:latin typeface="Times New Roman" panose="02020603050405020304" pitchFamily="18" charset="0"/>
                <a:cs typeface="Times New Roman" panose="02020603050405020304" pitchFamily="18" charset="0"/>
              </a:rPr>
              <a:t>In compound fractures, cast cannot be applied or a window should be provided at the site, which weakens the cast strength. </a:t>
            </a:r>
            <a:endParaRPr lang="en-IN" sz="2800" dirty="0" smtClean="0">
              <a:latin typeface="Times New Roman" panose="02020603050405020304" pitchFamily="18" charset="0"/>
              <a:cs typeface="Times New Roman" panose="02020603050405020304" pitchFamily="18" charset="0"/>
            </a:endParaRPr>
          </a:p>
          <a:p>
            <a:endParaRPr lang="en-IN" sz="2800" dirty="0"/>
          </a:p>
        </p:txBody>
      </p:sp>
    </p:spTree>
    <p:extLst>
      <p:ext uri="{BB962C8B-B14F-4D97-AF65-F5344CB8AC3E}">
        <p14:creationId xmlns:p14="http://schemas.microsoft.com/office/powerpoint/2010/main" val="1989030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latin typeface="Times New Roman" panose="02020603050405020304" pitchFamily="18" charset="0"/>
                <a:cs typeface="Times New Roman" panose="02020603050405020304" pitchFamily="18" charset="0"/>
              </a:rPr>
              <a:t>EXTERNAL SKELETAL FIXATION :</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52501" y="2238864"/>
            <a:ext cx="9679106" cy="2415023"/>
          </a:xfrm>
        </p:spPr>
        <p:txBody>
          <a:bodyPr>
            <a:normAutofit fontScale="92500" lnSpcReduction="10000"/>
          </a:bodyPr>
          <a:lstStyle/>
          <a:p>
            <a:pPr>
              <a:lnSpc>
                <a:spcPct val="150000"/>
              </a:lnSpc>
            </a:pPr>
            <a:r>
              <a:rPr lang="en-US" sz="2800" dirty="0" smtClean="0">
                <a:latin typeface="Times New Roman" panose="02020603050405020304" pitchFamily="18" charset="0"/>
                <a:cs typeface="Times New Roman" panose="02020603050405020304" pitchFamily="18" charset="0"/>
              </a:rPr>
              <a:t>External skeletal fixation is a method of fracture stabilization using percutaneous fixation (</a:t>
            </a:r>
            <a:r>
              <a:rPr lang="en-US" sz="2800" dirty="0" err="1" smtClean="0">
                <a:latin typeface="Times New Roman" panose="02020603050405020304" pitchFamily="18" charset="0"/>
                <a:cs typeface="Times New Roman" panose="02020603050405020304" pitchFamily="18" charset="0"/>
              </a:rPr>
              <a:t>transfixation</a:t>
            </a:r>
            <a:r>
              <a:rPr lang="en-US" sz="2800" dirty="0" smtClean="0">
                <a:latin typeface="Times New Roman" panose="02020603050405020304" pitchFamily="18" charset="0"/>
                <a:cs typeface="Times New Roman" panose="02020603050405020304" pitchFamily="18" charset="0"/>
              </a:rPr>
              <a:t>) pins that penetrate the major bone fragments internally and are externally connected to form a rigid frame. </a:t>
            </a:r>
            <a:endParaRPr lang="en-IN" sz="2800" dirty="0" smtClean="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44502" y="3944203"/>
            <a:ext cx="1996407" cy="2797791"/>
          </a:xfrm>
          <a:prstGeom prst="rect">
            <a:avLst/>
          </a:prstGeom>
        </p:spPr>
      </p:pic>
    </p:spTree>
    <p:extLst>
      <p:ext uri="{BB962C8B-B14F-4D97-AF65-F5344CB8AC3E}">
        <p14:creationId xmlns:p14="http://schemas.microsoft.com/office/powerpoint/2010/main" val="1673251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INDICATIONS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91996" y="1872018"/>
            <a:ext cx="10800004" cy="4177956"/>
          </a:xfrm>
        </p:spPr>
        <p:txBody>
          <a:bodyPr>
            <a:noAutofit/>
          </a:bodyPr>
          <a:lstStyle/>
          <a:p>
            <a:pPr lvl="0">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  Open, comminuted or infected fractures of long bones with gross soft tissue damage. </a:t>
            </a:r>
            <a:endParaRPr lang="en-IN" sz="2800" dirty="0" smtClean="0">
              <a:latin typeface="Times New Roman" panose="02020603050405020304" pitchFamily="18" charset="0"/>
              <a:cs typeface="Times New Roman" panose="02020603050405020304" pitchFamily="18" charset="0"/>
            </a:endParaRPr>
          </a:p>
          <a:p>
            <a:pPr lvl="0">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  Corrective osteotomy </a:t>
            </a:r>
            <a:endParaRPr lang="en-IN" sz="2800" dirty="0" smtClean="0">
              <a:latin typeface="Times New Roman" panose="02020603050405020304" pitchFamily="18" charset="0"/>
              <a:cs typeface="Times New Roman" panose="02020603050405020304" pitchFamily="18" charset="0"/>
            </a:endParaRPr>
          </a:p>
          <a:p>
            <a:pPr lvl="0">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  Limb lengthening procedures </a:t>
            </a:r>
            <a:endParaRPr lang="en-IN" sz="2800" dirty="0" smtClean="0">
              <a:latin typeface="Times New Roman" panose="02020603050405020304" pitchFamily="18" charset="0"/>
              <a:cs typeface="Times New Roman" panose="02020603050405020304" pitchFamily="18" charset="0"/>
            </a:endParaRPr>
          </a:p>
          <a:p>
            <a:pPr lvl="0">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Transarticular</a:t>
            </a:r>
            <a:r>
              <a:rPr lang="en-US" sz="2800" dirty="0" smtClean="0">
                <a:latin typeface="Times New Roman" panose="02020603050405020304" pitchFamily="18" charset="0"/>
                <a:cs typeface="Times New Roman" panose="02020603050405020304" pitchFamily="18" charset="0"/>
              </a:rPr>
              <a:t> application</a:t>
            </a:r>
            <a:endParaRPr lang="en-IN" sz="2800" dirty="0" smtClean="0">
              <a:latin typeface="Times New Roman" panose="02020603050405020304" pitchFamily="18" charset="0"/>
              <a:cs typeface="Times New Roman" panose="02020603050405020304" pitchFamily="18" charset="0"/>
            </a:endParaRPr>
          </a:p>
          <a:p>
            <a:pPr lvl="0">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  Mandibular/maxillary fractures</a:t>
            </a:r>
            <a:endParaRPr lang="en-IN" sz="2800" dirty="0" smtClean="0">
              <a:latin typeface="Times New Roman" panose="02020603050405020304" pitchFamily="18" charset="0"/>
              <a:cs typeface="Times New Roman" panose="02020603050405020304" pitchFamily="18" charset="0"/>
            </a:endParaRPr>
          </a:p>
          <a:p>
            <a:pPr lvl="0">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  Lumbosacral fractures /</a:t>
            </a:r>
            <a:r>
              <a:rPr lang="en-US" sz="2800" dirty="0" err="1" smtClean="0">
                <a:latin typeface="Times New Roman" panose="02020603050405020304" pitchFamily="18" charset="0"/>
                <a:cs typeface="Times New Roman" panose="02020603050405020304" pitchFamily="18" charset="0"/>
              </a:rPr>
              <a:t>luxations</a:t>
            </a:r>
            <a:endParaRPr lang="en-IN" sz="2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6419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ADVANTAGES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69242" y="1624084"/>
            <a:ext cx="10235370" cy="4287138"/>
          </a:xfrm>
        </p:spPr>
        <p:txBody>
          <a:bodyPr>
            <a:noAutofit/>
          </a:bodyPr>
          <a:lstStyle/>
          <a:p>
            <a:pPr lvl="0"/>
            <a:r>
              <a:rPr lang="en-US" sz="2400" dirty="0" smtClean="0">
                <a:latin typeface="Times New Roman" panose="02020603050405020304" pitchFamily="18" charset="0"/>
                <a:cs typeface="Times New Roman" panose="02020603050405020304" pitchFamily="18" charset="0"/>
              </a:rPr>
              <a:t>External skeletal fixation can be  used as a closed technique that maximally preserves sources of blood supply to the fracture. </a:t>
            </a:r>
            <a:endParaRPr lang="en-IN" sz="2400" dirty="0" smtClean="0">
              <a:latin typeface="Times New Roman" panose="02020603050405020304" pitchFamily="18" charset="0"/>
              <a:cs typeface="Times New Roman" panose="02020603050405020304" pitchFamily="18" charset="0"/>
            </a:endParaRPr>
          </a:p>
          <a:p>
            <a:pPr lvl="0"/>
            <a:r>
              <a:rPr lang="en-US" sz="2400" dirty="0" smtClean="0">
                <a:latin typeface="Times New Roman" panose="02020603050405020304" pitchFamily="18" charset="0"/>
                <a:cs typeface="Times New Roman" panose="02020603050405020304" pitchFamily="18" charset="0"/>
              </a:rPr>
              <a:t>Fracture fixation can be achieved without placing the fixation devices directly through or on the area of injury, which preserves blood supply and increases resistance to infection. </a:t>
            </a:r>
            <a:endParaRPr lang="en-IN" sz="2400" dirty="0" smtClean="0">
              <a:latin typeface="Times New Roman" panose="02020603050405020304" pitchFamily="18" charset="0"/>
              <a:cs typeface="Times New Roman" panose="02020603050405020304" pitchFamily="18" charset="0"/>
            </a:endParaRPr>
          </a:p>
          <a:p>
            <a:pPr lvl="0"/>
            <a:r>
              <a:rPr lang="en-US" sz="2400" dirty="0" smtClean="0">
                <a:latin typeface="Times New Roman" panose="02020603050405020304" pitchFamily="18" charset="0"/>
                <a:cs typeface="Times New Roman" panose="02020603050405020304" pitchFamily="18" charset="0"/>
              </a:rPr>
              <a:t>It helps better wound management. </a:t>
            </a:r>
            <a:endParaRPr lang="en-IN" sz="2400" dirty="0" smtClean="0">
              <a:latin typeface="Times New Roman" panose="02020603050405020304" pitchFamily="18" charset="0"/>
              <a:cs typeface="Times New Roman" panose="02020603050405020304" pitchFamily="18" charset="0"/>
            </a:endParaRPr>
          </a:p>
          <a:p>
            <a:pPr lvl="0"/>
            <a:r>
              <a:rPr lang="en-US" sz="2400" dirty="0" smtClean="0">
                <a:latin typeface="Times New Roman" panose="02020603050405020304" pitchFamily="18" charset="0"/>
                <a:cs typeface="Times New Roman" panose="02020603050405020304" pitchFamily="18" charset="0"/>
              </a:rPr>
              <a:t>Rigidity of the external fixation device can be adjusted/ </a:t>
            </a:r>
            <a:r>
              <a:rPr lang="en-US" sz="2400" dirty="0" err="1" smtClean="0">
                <a:latin typeface="Times New Roman" panose="02020603050405020304" pitchFamily="18" charset="0"/>
                <a:cs typeface="Times New Roman" panose="02020603050405020304" pitchFamily="18" charset="0"/>
              </a:rPr>
              <a:t>dynamized</a:t>
            </a:r>
            <a:r>
              <a:rPr lang="en-US" sz="2400" dirty="0" smtClean="0">
                <a:latin typeface="Times New Roman" panose="02020603050405020304" pitchFamily="18" charset="0"/>
                <a:cs typeface="Times New Roman" panose="02020603050405020304" pitchFamily="18" charset="0"/>
              </a:rPr>
              <a:t> to increase load bearing in late stages. </a:t>
            </a:r>
            <a:endParaRPr lang="en-IN" sz="2400" dirty="0" smtClean="0">
              <a:latin typeface="Times New Roman" panose="02020603050405020304" pitchFamily="18" charset="0"/>
              <a:cs typeface="Times New Roman" panose="02020603050405020304" pitchFamily="18" charset="0"/>
            </a:endParaRPr>
          </a:p>
          <a:p>
            <a:pPr lvl="0"/>
            <a:r>
              <a:rPr lang="en-US" sz="2400" dirty="0" smtClean="0">
                <a:latin typeface="Times New Roman" panose="02020603050405020304" pitchFamily="18" charset="0"/>
                <a:cs typeface="Times New Roman" panose="02020603050405020304" pitchFamily="18" charset="0"/>
              </a:rPr>
              <a:t>The technique maintains bone length in the presence of bone defect.</a:t>
            </a:r>
            <a:endParaRPr lang="en-IN" sz="2400" dirty="0" smtClean="0">
              <a:latin typeface="Times New Roman" panose="02020603050405020304" pitchFamily="18" charset="0"/>
              <a:cs typeface="Times New Roman" panose="02020603050405020304" pitchFamily="18" charset="0"/>
            </a:endParaRPr>
          </a:p>
          <a:p>
            <a:pPr lvl="0"/>
            <a:r>
              <a:rPr lang="en-US" sz="2400" dirty="0" smtClean="0">
                <a:latin typeface="Times New Roman" panose="02020603050405020304" pitchFamily="18" charset="0"/>
                <a:cs typeface="Times New Roman" panose="02020603050405020304" pitchFamily="18" charset="0"/>
              </a:rPr>
              <a:t>Removal of implant is easy.</a:t>
            </a:r>
            <a:endParaRPr lang="en-IN" sz="2400" dirty="0" smtClean="0">
              <a:latin typeface="Times New Roman" panose="02020603050405020304" pitchFamily="18" charset="0"/>
              <a:cs typeface="Times New Roman" panose="02020603050405020304" pitchFamily="18" charset="0"/>
            </a:endParaRPr>
          </a:p>
          <a:p>
            <a:pPr lvl="0"/>
            <a:r>
              <a:rPr lang="en-US" sz="2400" dirty="0" smtClean="0">
                <a:latin typeface="Times New Roman" panose="02020603050405020304" pitchFamily="18" charset="0"/>
                <a:cs typeface="Times New Roman" panose="02020603050405020304" pitchFamily="18" charset="0"/>
              </a:rPr>
              <a:t>The device is reusable.</a:t>
            </a:r>
            <a:endParaRPr lang="en-IN"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0277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POSTOPERATIVE CARE IN ESF </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5469" y="2006222"/>
            <a:ext cx="10494678" cy="4177956"/>
          </a:xfrm>
        </p:spPr>
        <p:txBody>
          <a:bodyPr>
            <a:noAutofit/>
          </a:bodyPr>
          <a:lstStyle/>
          <a:p>
            <a:pPr lvl="0">
              <a:buFont typeface="Wingdings" panose="05000000000000000000" pitchFamily="2" charset="2"/>
              <a:buChar char="ü"/>
            </a:pPr>
            <a:r>
              <a:rPr lang="en-US" sz="2800" dirty="0" smtClean="0">
                <a:latin typeface="Times New Roman" panose="02020603050405020304" pitchFamily="18" charset="0"/>
                <a:cs typeface="Times New Roman" panose="02020603050405020304" pitchFamily="18" charset="0"/>
              </a:rPr>
              <a:t> Physical </a:t>
            </a:r>
            <a:r>
              <a:rPr lang="en-US" sz="2800" dirty="0">
                <a:latin typeface="Times New Roman" panose="02020603050405020304" pitchFamily="18" charset="0"/>
                <a:cs typeface="Times New Roman" panose="02020603050405020304" pitchFamily="18" charset="0"/>
              </a:rPr>
              <a:t>activity is restricted and the animal is confined to reduce the </a:t>
            </a: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likelihood </a:t>
            </a:r>
            <a:r>
              <a:rPr lang="en-US" sz="2800" dirty="0">
                <a:latin typeface="Times New Roman" panose="02020603050405020304" pitchFamily="18" charset="0"/>
                <a:cs typeface="Times New Roman" panose="02020603050405020304" pitchFamily="18" charset="0"/>
              </a:rPr>
              <a:t>of fixator entanglement. </a:t>
            </a:r>
            <a:endParaRPr lang="en-IN" sz="28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en-US" sz="2800" dirty="0" smtClean="0">
                <a:latin typeface="Times New Roman" panose="02020603050405020304" pitchFamily="18" charset="0"/>
                <a:cs typeface="Times New Roman" panose="02020603050405020304" pitchFamily="18" charset="0"/>
              </a:rPr>
              <a:t> Pin-skin </a:t>
            </a:r>
            <a:r>
              <a:rPr lang="en-US" sz="2800" dirty="0">
                <a:latin typeface="Times New Roman" panose="02020603050405020304" pitchFamily="18" charset="0"/>
                <a:cs typeface="Times New Roman" panose="02020603050405020304" pitchFamily="18" charset="0"/>
              </a:rPr>
              <a:t>junctions are regularly monitored for evidence of pin tract </a:t>
            </a: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sepsis</a:t>
            </a:r>
            <a:r>
              <a:rPr lang="en-US" sz="2800" dirty="0">
                <a:latin typeface="Times New Roman" panose="02020603050405020304" pitchFamily="18" charset="0"/>
                <a:cs typeface="Times New Roman" panose="02020603050405020304" pitchFamily="18" charset="0"/>
              </a:rPr>
              <a:t>.</a:t>
            </a:r>
            <a:endParaRPr lang="en-IN" sz="28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fixator is removed once there is radiographic evidence of </a:t>
            </a: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healing</a:t>
            </a:r>
            <a:r>
              <a:rPr lang="en-US" sz="2800" dirty="0">
                <a:latin typeface="Times New Roman" panose="02020603050405020304" pitchFamily="18" charset="0"/>
                <a:cs typeface="Times New Roman" panose="02020603050405020304" pitchFamily="18" charset="0"/>
              </a:rPr>
              <a:t>.</a:t>
            </a:r>
            <a:endParaRPr lang="en-IN"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6744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COMPLICATIONS OF ESF</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17431" y="1632195"/>
            <a:ext cx="7373816" cy="4351338"/>
          </a:xfrm>
        </p:spPr>
        <p:txBody>
          <a:bodyPr>
            <a:normAutofit/>
          </a:bodyPr>
          <a:lstStyle/>
          <a:p>
            <a:pPr lvl="0">
              <a:lnSpc>
                <a:spcPct val="150000"/>
              </a:lnSpc>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 Pin tract infection</a:t>
            </a:r>
            <a:endParaRPr lang="en-IN" sz="2800" dirty="0" smtClean="0">
              <a:latin typeface="Times New Roman" panose="02020603050405020304" pitchFamily="18" charset="0"/>
              <a:cs typeface="Times New Roman" panose="02020603050405020304" pitchFamily="18" charset="0"/>
            </a:endParaRPr>
          </a:p>
          <a:p>
            <a:pPr lvl="0">
              <a:lnSpc>
                <a:spcPct val="150000"/>
              </a:lnSpc>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 Loosening of pins</a:t>
            </a:r>
            <a:endParaRPr lang="en-IN" sz="2800" dirty="0" smtClean="0">
              <a:latin typeface="Times New Roman" panose="02020603050405020304" pitchFamily="18" charset="0"/>
              <a:cs typeface="Times New Roman" panose="02020603050405020304" pitchFamily="18" charset="0"/>
            </a:endParaRPr>
          </a:p>
          <a:p>
            <a:pPr lvl="0">
              <a:lnSpc>
                <a:spcPct val="150000"/>
              </a:lnSpc>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 Implant failure</a:t>
            </a:r>
            <a:endParaRPr lang="en-IN" sz="2800" dirty="0" smtClean="0">
              <a:latin typeface="Times New Roman" panose="02020603050405020304" pitchFamily="18" charset="0"/>
              <a:cs typeface="Times New Roman" panose="02020603050405020304" pitchFamily="18" charset="0"/>
            </a:endParaRPr>
          </a:p>
          <a:p>
            <a:pPr lvl="0">
              <a:lnSpc>
                <a:spcPct val="150000"/>
              </a:lnSpc>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 Pressure necrosis of the skin</a:t>
            </a:r>
            <a:endParaRPr lang="en-IN" sz="2800" dirty="0" smtClean="0">
              <a:latin typeface="Times New Roman" panose="02020603050405020304" pitchFamily="18" charset="0"/>
              <a:cs typeface="Times New Roman" panose="02020603050405020304" pitchFamily="18" charset="0"/>
            </a:endParaRPr>
          </a:p>
          <a:p>
            <a:pPr lvl="0">
              <a:lnSpc>
                <a:spcPct val="150000"/>
              </a:lnSpc>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 Soft tissue impalement</a:t>
            </a:r>
            <a:endParaRPr lang="en-IN"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012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CONTRAINDICATIONS OF ESF</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0377" y="1825625"/>
            <a:ext cx="11639046" cy="3483354"/>
          </a:xfrm>
        </p:spPr>
        <p:txBody>
          <a:bodyPr>
            <a:normAutofit/>
          </a:bodyPr>
          <a:lstStyle/>
          <a:p>
            <a:pPr lvl="0">
              <a:lnSpc>
                <a:spcPct val="150000"/>
              </a:lnSpc>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In cases where proper postoperative care of the fixator and animal is not possible.</a:t>
            </a:r>
            <a:endParaRPr lang="en-IN" sz="2800" dirty="0" smtClean="0">
              <a:latin typeface="Times New Roman" panose="02020603050405020304" pitchFamily="18" charset="0"/>
              <a:cs typeface="Times New Roman" panose="02020603050405020304" pitchFamily="18" charset="0"/>
            </a:endParaRPr>
          </a:p>
          <a:p>
            <a:pPr lvl="0">
              <a:lnSpc>
                <a:spcPct val="150000"/>
              </a:lnSpc>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In cases where more simpler and less- invasive method (external </a:t>
            </a:r>
            <a:r>
              <a:rPr lang="en-US" sz="2800" dirty="0" err="1" smtClean="0">
                <a:latin typeface="Times New Roman" panose="02020603050405020304" pitchFamily="18" charset="0"/>
                <a:cs typeface="Times New Roman" panose="02020603050405020304" pitchFamily="18" charset="0"/>
              </a:rPr>
              <a:t>coaptation</a:t>
            </a:r>
            <a:r>
              <a:rPr lang="en-US" sz="2800" dirty="0" smtClean="0">
                <a:latin typeface="Times New Roman" panose="02020603050405020304" pitchFamily="18" charset="0"/>
                <a:cs typeface="Times New Roman" panose="02020603050405020304" pitchFamily="18" charset="0"/>
              </a:rPr>
              <a:t>) would enable successful bone healing.  </a:t>
            </a:r>
            <a:endParaRPr lang="en-IN" sz="2800" dirty="0" smtClean="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
            </a:pPr>
            <a:endParaRPr lang="en-IN" sz="2800" dirty="0" smtClean="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
            </a:pP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8068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Times New Roman" panose="02020603050405020304" pitchFamily="18" charset="0"/>
                <a:cs typeface="Times New Roman" panose="02020603050405020304" pitchFamily="18" charset="0"/>
              </a:rPr>
              <a:t>Kirschner-Ehmer</a:t>
            </a:r>
            <a:r>
              <a:rPr lang="en-US" b="1" dirty="0" smtClean="0">
                <a:latin typeface="Times New Roman" panose="02020603050405020304" pitchFamily="18" charset="0"/>
                <a:cs typeface="Times New Roman" panose="02020603050405020304" pitchFamily="18" charset="0"/>
              </a:rPr>
              <a:t> (KE) splints :</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14651" y="1705970"/>
            <a:ext cx="10289961" cy="4708478"/>
          </a:xfrm>
        </p:spPr>
        <p:txBody>
          <a:bodyPr>
            <a:noAutofit/>
          </a:bodyPr>
          <a:lstStyle/>
          <a:p>
            <a:pPr lvl="1">
              <a:lnSpc>
                <a:spcPct val="150000"/>
              </a:lnSpc>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 Most </a:t>
            </a:r>
            <a:r>
              <a:rPr lang="en-US" sz="2800" dirty="0">
                <a:latin typeface="Times New Roman" panose="02020603050405020304" pitchFamily="18" charset="0"/>
                <a:cs typeface="Times New Roman" panose="02020603050405020304" pitchFamily="18" charset="0"/>
              </a:rPr>
              <a:t>commonly used in cats and dogs</a:t>
            </a:r>
            <a:r>
              <a:rPr lang="en-US" sz="2800" dirty="0" smtClean="0">
                <a:latin typeface="Times New Roman" panose="02020603050405020304" pitchFamily="18" charset="0"/>
                <a:cs typeface="Times New Roman" panose="02020603050405020304" pitchFamily="18" charset="0"/>
              </a:rPr>
              <a:t>,</a:t>
            </a:r>
          </a:p>
          <a:p>
            <a:pPr lvl="1">
              <a:lnSpc>
                <a:spcPct val="150000"/>
              </a:lnSpc>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 Also </a:t>
            </a:r>
            <a:r>
              <a:rPr lang="en-US" sz="2800" dirty="0">
                <a:latin typeface="Times New Roman" panose="02020603050405020304" pitchFamily="18" charset="0"/>
                <a:cs typeface="Times New Roman" panose="02020603050405020304" pitchFamily="18" charset="0"/>
              </a:rPr>
              <a:t>used in calves and goats. </a:t>
            </a:r>
            <a:endParaRPr lang="en-IN" sz="2800" dirty="0">
              <a:latin typeface="Times New Roman" panose="02020603050405020304" pitchFamily="18" charset="0"/>
              <a:cs typeface="Times New Roman" panose="02020603050405020304" pitchFamily="18" charset="0"/>
            </a:endParaRPr>
          </a:p>
          <a:p>
            <a:pPr marL="0" lvl="0" indent="0">
              <a:lnSpc>
                <a:spcPct val="150000"/>
              </a:lnSpc>
              <a:buNone/>
            </a:pPr>
            <a:r>
              <a:rPr lang="en-US" sz="3200"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Materials </a:t>
            </a:r>
            <a:r>
              <a:rPr lang="en-US" sz="3200" b="1" dirty="0">
                <a:latin typeface="Times New Roman" panose="02020603050405020304" pitchFamily="18" charset="0"/>
                <a:cs typeface="Times New Roman" panose="02020603050405020304" pitchFamily="18" charset="0"/>
              </a:rPr>
              <a:t>required </a:t>
            </a:r>
            <a:endParaRPr lang="en-US" sz="3200" b="1" dirty="0" smtClean="0">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Steinmann </a:t>
            </a:r>
            <a:r>
              <a:rPr lang="en-US" sz="2800" dirty="0">
                <a:latin typeface="Times New Roman" panose="02020603050405020304" pitchFamily="18" charset="0"/>
                <a:cs typeface="Times New Roman" panose="02020603050405020304" pitchFamily="18" charset="0"/>
              </a:rPr>
              <a:t>pins</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Krischner</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wires </a:t>
            </a:r>
            <a:endParaRPr lang="en-IN" sz="2800" dirty="0">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 Connecting </a:t>
            </a:r>
            <a:r>
              <a:rPr lang="en-US" sz="2800" dirty="0">
                <a:latin typeface="Times New Roman" panose="02020603050405020304" pitchFamily="18" charset="0"/>
                <a:cs typeface="Times New Roman" panose="02020603050405020304" pitchFamily="18" charset="0"/>
              </a:rPr>
              <a:t>bars.</a:t>
            </a:r>
            <a:endParaRPr lang="en-IN" sz="2800" dirty="0">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 Clamps</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2194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TYPES OF K-E SPLINTS </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60594" y="1905000"/>
            <a:ext cx="10490128" cy="4491855"/>
          </a:xfrm>
        </p:spPr>
        <p:txBody>
          <a:bodyPr>
            <a:normAutofit/>
          </a:bodyPr>
          <a:lstStyle/>
          <a:p>
            <a:pPr>
              <a:buFont typeface="Wingdings" panose="05000000000000000000" pitchFamily="2" charset="2"/>
              <a:buChar char="§"/>
            </a:pPr>
            <a:r>
              <a:rPr lang="en-US" sz="3200" dirty="0" smtClean="0">
                <a:latin typeface="Times New Roman" panose="02020603050405020304" pitchFamily="18" charset="0"/>
                <a:cs typeface="Times New Roman" panose="02020603050405020304" pitchFamily="18" charset="0"/>
              </a:rPr>
              <a:t>The </a:t>
            </a:r>
            <a:r>
              <a:rPr lang="en-US" sz="3200" dirty="0" err="1" smtClean="0">
                <a:latin typeface="Times New Roman" panose="02020603050405020304" pitchFamily="18" charset="0"/>
                <a:cs typeface="Times New Roman" panose="02020603050405020304" pitchFamily="18" charset="0"/>
              </a:rPr>
              <a:t>Kirschner</a:t>
            </a:r>
            <a:r>
              <a:rPr lang="en-US" sz="3200" dirty="0" smtClean="0">
                <a:latin typeface="Times New Roman" panose="02020603050405020304" pitchFamily="18" charset="0"/>
                <a:cs typeface="Times New Roman" panose="02020603050405020304" pitchFamily="18" charset="0"/>
              </a:rPr>
              <a:t> splint is available in </a:t>
            </a:r>
            <a:r>
              <a:rPr lang="en-US" sz="3200" dirty="0" smtClean="0">
                <a:solidFill>
                  <a:srgbClr val="FF0000"/>
                </a:solidFill>
                <a:latin typeface="Times New Roman" panose="02020603050405020304" pitchFamily="18" charset="0"/>
                <a:cs typeface="Times New Roman" panose="02020603050405020304" pitchFamily="18" charset="0"/>
              </a:rPr>
              <a:t>3 sizes :</a:t>
            </a:r>
          </a:p>
          <a:p>
            <a:pPr marL="971550" lvl="1" indent="-514350">
              <a:lnSpc>
                <a:spcPct val="150000"/>
              </a:lnSpc>
              <a:buFont typeface="+mj-lt"/>
              <a:buAutoNum type="arabicParenR"/>
            </a:pPr>
            <a:r>
              <a:rPr lang="en-US" sz="2800" i="1" dirty="0" smtClean="0">
                <a:latin typeface="Times New Roman" panose="02020603050405020304" pitchFamily="18" charset="0"/>
                <a:cs typeface="Times New Roman" panose="02020603050405020304" pitchFamily="18" charset="0"/>
              </a:rPr>
              <a:t> Small for cats and miniature breed dogs,</a:t>
            </a:r>
          </a:p>
          <a:p>
            <a:pPr marL="971550" lvl="1" indent="-514350">
              <a:lnSpc>
                <a:spcPct val="150000"/>
              </a:lnSpc>
              <a:buFont typeface="+mj-lt"/>
              <a:buAutoNum type="arabicParenR"/>
            </a:pPr>
            <a:r>
              <a:rPr lang="en-US" sz="2800" i="1" dirty="0" smtClean="0">
                <a:latin typeface="Times New Roman" panose="02020603050405020304" pitchFamily="18" charset="0"/>
                <a:cs typeface="Times New Roman" panose="02020603050405020304" pitchFamily="18" charset="0"/>
              </a:rPr>
              <a:t> Medium-for most canines,</a:t>
            </a:r>
          </a:p>
          <a:p>
            <a:pPr marL="971550" lvl="1" indent="-514350">
              <a:lnSpc>
                <a:spcPct val="150000"/>
              </a:lnSpc>
              <a:buFont typeface="+mj-lt"/>
              <a:buAutoNum type="arabicParenR"/>
            </a:pPr>
            <a:r>
              <a:rPr lang="en-US" sz="2800" i="1" dirty="0" smtClean="0">
                <a:latin typeface="Times New Roman" panose="02020603050405020304" pitchFamily="18" charset="0"/>
                <a:cs typeface="Times New Roman" panose="02020603050405020304" pitchFamily="18" charset="0"/>
              </a:rPr>
              <a:t> Large-for giant breed dogs and </a:t>
            </a:r>
          </a:p>
          <a:p>
            <a:pPr marL="971550" lvl="1" indent="-514350">
              <a:lnSpc>
                <a:spcPct val="150000"/>
              </a:lnSpc>
              <a:buFont typeface="+mj-lt"/>
              <a:buAutoNum type="arabicParenR"/>
            </a:pPr>
            <a:r>
              <a:rPr lang="en-US" sz="2800" i="1" dirty="0" smtClean="0">
                <a:latin typeface="Times New Roman" panose="02020603050405020304" pitchFamily="18" charset="0"/>
                <a:cs typeface="Times New Roman" panose="02020603050405020304" pitchFamily="18" charset="0"/>
              </a:rPr>
              <a:t> Extra large-for calves and foals.</a:t>
            </a:r>
            <a:endParaRPr lang="en-IN" sz="2800" i="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0296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latin typeface="Times New Roman" panose="02020603050405020304" pitchFamily="18" charset="0"/>
                <a:cs typeface="Times New Roman" panose="02020603050405020304" pitchFamily="18" charset="0"/>
              </a:rPr>
              <a:t>CONT. </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23582" y="1905000"/>
            <a:ext cx="10740337" cy="3777622"/>
          </a:xfrm>
        </p:spPr>
        <p:txBody>
          <a:bodyPr>
            <a:noAutofit/>
          </a:bodyPr>
          <a:lstStyle/>
          <a:p>
            <a:r>
              <a:rPr lang="en-US" sz="3200" b="1" dirty="0" smtClean="0">
                <a:latin typeface="Times New Roman" panose="02020603050405020304" pitchFamily="18" charset="0"/>
                <a:cs typeface="Times New Roman" panose="02020603050405020304" pitchFamily="18" charset="0"/>
              </a:rPr>
              <a:t>Available in 2 basic frame configurations : </a:t>
            </a:r>
          </a:p>
          <a:p>
            <a:pPr lvl="1">
              <a:buFont typeface="Wingdings" panose="05000000000000000000" pitchFamily="2" charset="2"/>
              <a:buChar char="v"/>
            </a:pPr>
            <a:r>
              <a:rPr lang="en-US" sz="2800" b="1" i="1" dirty="0" smtClean="0">
                <a:latin typeface="Times New Roman" panose="02020603050405020304" pitchFamily="18" charset="0"/>
                <a:cs typeface="Times New Roman" panose="02020603050405020304" pitchFamily="18" charset="0"/>
              </a:rPr>
              <a:t> UNILATERAL</a:t>
            </a:r>
            <a:r>
              <a:rPr lang="en-US" sz="2800" dirty="0" smtClean="0">
                <a:latin typeface="Times New Roman" panose="02020603050405020304" pitchFamily="18" charset="0"/>
                <a:cs typeface="Times New Roman" panose="02020603050405020304" pitchFamily="18" charset="0"/>
              </a:rPr>
              <a:t>-  have one or more rods connected to 2 or more clamps that are attached to half pins (a half pin penetrates near cutaneous surface and both the near and far cortices of the bone)</a:t>
            </a:r>
          </a:p>
          <a:p>
            <a:pPr lvl="1">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  </a:t>
            </a:r>
            <a:r>
              <a:rPr lang="en-US" sz="2800" b="1" i="1" dirty="0" smtClean="0">
                <a:latin typeface="Times New Roman" panose="02020603050405020304" pitchFamily="18" charset="0"/>
                <a:cs typeface="Times New Roman" panose="02020603050405020304" pitchFamily="18" charset="0"/>
              </a:rPr>
              <a:t>BILATERAL</a:t>
            </a:r>
            <a:r>
              <a:rPr lang="en-US" sz="2800" dirty="0" smtClean="0">
                <a:latin typeface="Times New Roman" panose="02020603050405020304" pitchFamily="18" charset="0"/>
                <a:cs typeface="Times New Roman" panose="02020603050405020304" pitchFamily="18" charset="0"/>
              </a:rPr>
              <a:t> – have a connecting rod on both sides of the limb (medial and lateral), connected to 2 or more full pins that transfix the bone (a full pin penetrates both cortices of the bone and the both near and far cutaneous surfaces of the limb).</a:t>
            </a:r>
            <a:endParaRPr lang="en-IN" sz="2800" dirty="0" smtClean="0">
              <a:latin typeface="Times New Roman" panose="02020603050405020304" pitchFamily="18" charset="0"/>
              <a:cs typeface="Times New Roman" panose="02020603050405020304" pitchFamily="18" charset="0"/>
            </a:endParaRPr>
          </a:p>
          <a:p>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2290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8763" y="2558562"/>
            <a:ext cx="11843237" cy="1446550"/>
          </a:xfrm>
          <a:prstGeom prst="rect">
            <a:avLst/>
          </a:prstGeom>
        </p:spPr>
        <p:txBody>
          <a:bodyPr wrap="square">
            <a:spAutoFit/>
          </a:bodyPr>
          <a:lstStyle/>
          <a:p>
            <a:r>
              <a:rPr lang="en-US" sz="4400" b="1" dirty="0" smtClean="0">
                <a:latin typeface="Algerian" panose="04020705040A02060702" pitchFamily="82" charset="0"/>
                <a:cs typeface="Times New Roman" panose="02020603050405020304" pitchFamily="18" charset="0"/>
              </a:rPr>
              <a:t>METHOD OF EXTERNAL FRACTURE FIXATION </a:t>
            </a:r>
            <a:endParaRPr lang="en-IN" sz="4400" b="1" dirty="0" smtClean="0">
              <a:latin typeface="Algerian" panose="04020705040A02060702" pitchFamily="82" charset="0"/>
              <a:cs typeface="Times New Roman" panose="02020603050405020304" pitchFamily="18" charset="0"/>
            </a:endParaRPr>
          </a:p>
          <a:p>
            <a:endParaRPr lang="en-IN" sz="4400" b="1" dirty="0">
              <a:latin typeface="Algerian" panose="04020705040A02060702" pitchFamily="82" charset="0"/>
              <a:cs typeface="Times New Roman" panose="02020603050405020304" pitchFamily="18" charset="0"/>
            </a:endParaRPr>
          </a:p>
        </p:txBody>
      </p:sp>
    </p:spTree>
    <p:extLst>
      <p:ext uri="{BB962C8B-B14F-4D97-AF65-F5344CB8AC3E}">
        <p14:creationId xmlns:p14="http://schemas.microsoft.com/office/powerpoint/2010/main" val="618530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INDICATIONS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91570" y="1905000"/>
            <a:ext cx="10808576" cy="4259843"/>
          </a:xfrm>
        </p:spPr>
        <p:txBody>
          <a:bodyPr>
            <a:noAutofit/>
          </a:bodyPr>
          <a:lstStyle/>
          <a:p>
            <a:pPr lvl="1"/>
            <a:r>
              <a:rPr lang="en-US" sz="2400" dirty="0" smtClean="0">
                <a:latin typeface="Times New Roman" panose="02020603050405020304" pitchFamily="18" charset="0"/>
                <a:cs typeface="Times New Roman" panose="02020603050405020304" pitchFamily="18" charset="0"/>
              </a:rPr>
              <a:t>Unilateral</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uniplanar </a:t>
            </a:r>
            <a:r>
              <a:rPr lang="en-US" sz="2400" dirty="0">
                <a:latin typeface="Times New Roman" panose="02020603050405020304" pitchFamily="18" charset="0"/>
                <a:cs typeface="Times New Roman" panose="02020603050405020304" pitchFamily="18" charset="0"/>
              </a:rPr>
              <a:t>type is generally used for primary fixation of simple fractures and as a supplement to basic </a:t>
            </a:r>
            <a:r>
              <a:rPr lang="en-US" sz="2400" dirty="0" smtClean="0">
                <a:latin typeface="Times New Roman" panose="02020603050405020304" pitchFamily="18" charset="0"/>
                <a:cs typeface="Times New Roman" panose="02020603050405020304" pitchFamily="18" charset="0"/>
              </a:rPr>
              <a:t>internal </a:t>
            </a:r>
            <a:r>
              <a:rPr lang="en-US" sz="2400" dirty="0">
                <a:latin typeface="Times New Roman" panose="02020603050405020304" pitchFamily="18" charset="0"/>
                <a:cs typeface="Times New Roman" panose="02020603050405020304" pitchFamily="18" charset="0"/>
              </a:rPr>
              <a:t>fixation methods, </a:t>
            </a:r>
            <a:endParaRPr lang="en-IN" sz="2400" dirty="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Unilateral, </a:t>
            </a:r>
            <a:r>
              <a:rPr lang="en-US" sz="2400" dirty="0" err="1" smtClean="0">
                <a:latin typeface="Times New Roman" panose="02020603050405020304" pitchFamily="18" charset="0"/>
                <a:cs typeface="Times New Roman" panose="02020603050405020304" pitchFamily="18" charset="0"/>
              </a:rPr>
              <a:t>biplanar</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type is useful for stabilizing fractures of the femur and </a:t>
            </a:r>
            <a:r>
              <a:rPr lang="en-US" sz="2400" dirty="0" err="1">
                <a:latin typeface="Times New Roman" panose="02020603050405020304" pitchFamily="18" charset="0"/>
                <a:cs typeface="Times New Roman" panose="02020603050405020304" pitchFamily="18" charset="0"/>
              </a:rPr>
              <a:t>humerus</a:t>
            </a:r>
            <a:r>
              <a:rPr lang="en-US" sz="2400" dirty="0">
                <a:latin typeface="Times New Roman" panose="02020603050405020304" pitchFamily="18" charset="0"/>
                <a:cs typeface="Times New Roman" panose="02020603050405020304" pitchFamily="18" charset="0"/>
              </a:rPr>
              <a:t> (more resistant to bending and shear forces than uniplanar type). </a:t>
            </a:r>
            <a:endParaRPr lang="en-IN" sz="2400" dirty="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Bilateral type (uniplanar/</a:t>
            </a:r>
            <a:r>
              <a:rPr lang="en-US" sz="2400" dirty="0" err="1">
                <a:latin typeface="Times New Roman" panose="02020603050405020304" pitchFamily="18" charset="0"/>
                <a:cs typeface="Times New Roman" panose="02020603050405020304" pitchFamily="18" charset="0"/>
              </a:rPr>
              <a:t>biplanar</a:t>
            </a:r>
            <a:r>
              <a:rPr lang="en-US" sz="2400" dirty="0">
                <a:latin typeface="Times New Roman" panose="02020603050405020304" pitchFamily="18" charset="0"/>
                <a:cs typeface="Times New Roman" panose="02020603050405020304" pitchFamily="18" charset="0"/>
              </a:rPr>
              <a:t>) provides increased resistance to compressive and rotational forces, and are most commonly applied to fractures of the radius or tibia and sometimes are used to immobilize joints like elbow, carpus, stifle and hock. </a:t>
            </a:r>
            <a:endParaRPr lang="en-IN" sz="2400" dirty="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The basic principle of fixation apply and the aim is to have the pins engage a minimum of 4 cortices above and below the fracture site. </a:t>
            </a:r>
            <a:endParaRPr lang="en-IN" sz="2400" dirty="0">
              <a:latin typeface="Times New Roman" panose="02020603050405020304" pitchFamily="18" charset="0"/>
              <a:cs typeface="Times New Roman" panose="02020603050405020304" pitchFamily="18" charset="0"/>
            </a:endParaRPr>
          </a:p>
          <a:p>
            <a:pPr lvl="1"/>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2645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0486" y="514928"/>
            <a:ext cx="10235896" cy="1280890"/>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The technique of application of a 4 pin unilateral type –I fixator </a:t>
            </a:r>
            <a:r>
              <a:rPr lang="en-IN" dirty="0" smtClean="0">
                <a:latin typeface="Times New Roman" panose="02020603050405020304" pitchFamily="18" charset="0"/>
                <a:cs typeface="Times New Roman" panose="02020603050405020304" pitchFamily="18" charset="0"/>
              </a:rPr>
              <a:t/>
            </a:r>
            <a:br>
              <a:rPr lang="en-IN" dirty="0" smtClean="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28048" y="2033516"/>
            <a:ext cx="10576564" cy="4490114"/>
          </a:xfrm>
        </p:spPr>
        <p:txBody>
          <a:bodyPr>
            <a:normAutofit/>
          </a:bodyPr>
          <a:lstStyle/>
          <a:p>
            <a:r>
              <a:rPr lang="en-US" sz="3000" dirty="0" smtClean="0">
                <a:latin typeface="Times New Roman" panose="02020603050405020304" pitchFamily="18" charset="0"/>
                <a:cs typeface="Times New Roman" panose="02020603050405020304" pitchFamily="18" charset="0"/>
              </a:rPr>
              <a:t>The </a:t>
            </a:r>
            <a:r>
              <a:rPr lang="en-US" sz="3000" dirty="0">
                <a:latin typeface="Times New Roman" panose="02020603050405020304" pitchFamily="18" charset="0"/>
                <a:cs typeface="Times New Roman" panose="02020603050405020304" pitchFamily="18" charset="0"/>
              </a:rPr>
              <a:t>surface to which the external fixator is applied varies from bone to bone : </a:t>
            </a:r>
            <a:endParaRPr lang="en-US" sz="3000" dirty="0" smtClean="0">
              <a:latin typeface="Times New Roman" panose="02020603050405020304" pitchFamily="18" charset="0"/>
              <a:cs typeface="Times New Roman" panose="02020603050405020304" pitchFamily="18" charset="0"/>
            </a:endParaRPr>
          </a:p>
          <a:p>
            <a:pPr marL="1371600" lvl="2" indent="-457200">
              <a:lnSpc>
                <a:spcPct val="200000"/>
              </a:lnSpc>
              <a:buFont typeface="+mj-lt"/>
              <a:buAutoNum type="arabicPeriod"/>
            </a:pPr>
            <a:r>
              <a:rPr lang="en-US" sz="2400" dirty="0" err="1" smtClean="0">
                <a:latin typeface="Times New Roman" panose="02020603050405020304" pitchFamily="18" charset="0"/>
                <a:cs typeface="Times New Roman" panose="02020603050405020304" pitchFamily="18" charset="0"/>
              </a:rPr>
              <a:t>Humerus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craniolateral</a:t>
            </a:r>
            <a:r>
              <a:rPr lang="en-US" sz="2400" dirty="0" smtClean="0">
                <a:latin typeface="Times New Roman" panose="02020603050405020304" pitchFamily="18" charset="0"/>
                <a:cs typeface="Times New Roman" panose="02020603050405020304" pitchFamily="18" charset="0"/>
              </a:rPr>
              <a:t>, </a:t>
            </a:r>
          </a:p>
          <a:p>
            <a:pPr marL="1371600" lvl="2" indent="-457200">
              <a:lnSpc>
                <a:spcPct val="200000"/>
              </a:lnSpc>
              <a:buFont typeface="+mj-lt"/>
              <a:buAutoNum type="arabicPeriod"/>
            </a:pPr>
            <a:r>
              <a:rPr lang="en-US" sz="2400" dirty="0" smtClean="0">
                <a:latin typeface="Times New Roman" panose="02020603050405020304" pitchFamily="18" charset="0"/>
                <a:cs typeface="Times New Roman" panose="02020603050405020304" pitchFamily="18" charset="0"/>
              </a:rPr>
              <a:t>Radius craniomedial, </a:t>
            </a:r>
          </a:p>
          <a:p>
            <a:pPr marL="1371600" lvl="2" indent="-457200">
              <a:lnSpc>
                <a:spcPct val="200000"/>
              </a:lnSpc>
              <a:buFont typeface="+mj-lt"/>
              <a:buAutoNum type="arabicPeriod"/>
            </a:pPr>
            <a:r>
              <a:rPr lang="en-US" sz="2400" dirty="0" smtClean="0">
                <a:latin typeface="Times New Roman" panose="02020603050405020304" pitchFamily="18" charset="0"/>
                <a:cs typeface="Times New Roman" panose="02020603050405020304" pitchFamily="18" charset="0"/>
              </a:rPr>
              <a:t>Femur-lateral,</a:t>
            </a:r>
          </a:p>
          <a:p>
            <a:pPr marL="1371600" lvl="2" indent="-457200">
              <a:lnSpc>
                <a:spcPct val="200000"/>
              </a:lnSpc>
              <a:buFont typeface="+mj-lt"/>
              <a:buAutoNum type="arabicPeriod"/>
            </a:pPr>
            <a:r>
              <a:rPr lang="en-US" sz="2400" dirty="0" smtClean="0">
                <a:latin typeface="Times New Roman" panose="02020603050405020304" pitchFamily="18" charset="0"/>
                <a:cs typeface="Times New Roman" panose="02020603050405020304" pitchFamily="18" charset="0"/>
              </a:rPr>
              <a:t>Tibia-medial.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1106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TRANSFIXATION PINNING :</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73707" y="1446663"/>
            <a:ext cx="10330905" cy="4464559"/>
          </a:xfrm>
        </p:spPr>
        <p:txBody>
          <a:bodyPr>
            <a:noAutofit/>
          </a:bodyPr>
          <a:lstStyle/>
          <a:p>
            <a:pPr>
              <a:lnSpc>
                <a:spcPct val="150000"/>
              </a:lnSpc>
              <a:buFont typeface="Wingdings" panose="05000000000000000000" pitchFamily="2" charset="2"/>
              <a:buChar char="v"/>
            </a:pPr>
            <a:r>
              <a:rPr lang="en-US" sz="2800" b="1" dirty="0" smtClean="0">
                <a:latin typeface="Times New Roman" panose="02020603050405020304" pitchFamily="18" charset="0"/>
                <a:cs typeface="Times New Roman" panose="02020603050405020304" pitchFamily="18" charset="0"/>
              </a:rPr>
              <a:t> Indications </a:t>
            </a:r>
            <a:r>
              <a:rPr lang="en-US" sz="2800" b="1" dirty="0">
                <a:latin typeface="Times New Roman" panose="02020603050405020304" pitchFamily="18" charset="0"/>
                <a:cs typeface="Times New Roman" panose="02020603050405020304" pitchFamily="18" charset="0"/>
              </a:rPr>
              <a:t>:</a:t>
            </a:r>
            <a:endParaRPr lang="en-IN" sz="2800" dirty="0">
              <a:latin typeface="Times New Roman" panose="02020603050405020304" pitchFamily="18" charset="0"/>
              <a:cs typeface="Times New Roman" panose="02020603050405020304" pitchFamily="18" charset="0"/>
            </a:endParaRPr>
          </a:p>
          <a:p>
            <a:pPr lvl="1">
              <a:lnSpc>
                <a:spcPct val="150000"/>
              </a:lnSpc>
            </a:pPr>
            <a:r>
              <a:rPr lang="en-US" sz="2400" dirty="0">
                <a:latin typeface="Times New Roman" panose="02020603050405020304" pitchFamily="18" charset="0"/>
                <a:cs typeface="Times New Roman" panose="02020603050405020304" pitchFamily="18" charset="0"/>
              </a:rPr>
              <a:t>Compound/comminuted </a:t>
            </a:r>
            <a:r>
              <a:rPr lang="en-US" sz="2400" dirty="0" err="1">
                <a:latin typeface="Times New Roman" panose="02020603050405020304" pitchFamily="18" charset="0"/>
                <a:cs typeface="Times New Roman" panose="02020603050405020304" pitchFamily="18" charset="0"/>
              </a:rPr>
              <a:t>frctures</a:t>
            </a:r>
            <a:r>
              <a:rPr lang="en-US" sz="2400" dirty="0">
                <a:latin typeface="Times New Roman" panose="02020603050405020304" pitchFamily="18" charset="0"/>
                <a:cs typeface="Times New Roman" panose="02020603050405020304" pitchFamily="18" charset="0"/>
              </a:rPr>
              <a:t> of tibia, radius, metatarsus and metacarpus, which are not generally amenable to cast immobilization in large animals. </a:t>
            </a:r>
            <a:endParaRPr lang="en-IN" sz="2400"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v"/>
            </a:pPr>
            <a:r>
              <a:rPr lang="en-US" sz="2800" b="1" dirty="0" smtClean="0">
                <a:latin typeface="Times New Roman" panose="02020603050405020304" pitchFamily="18" charset="0"/>
                <a:cs typeface="Times New Roman" panose="02020603050405020304" pitchFamily="18" charset="0"/>
              </a:rPr>
              <a:t> Materials </a:t>
            </a:r>
            <a:r>
              <a:rPr lang="en-US" sz="2800" b="1" dirty="0">
                <a:latin typeface="Times New Roman" panose="02020603050405020304" pitchFamily="18" charset="0"/>
                <a:cs typeface="Times New Roman" panose="02020603050405020304" pitchFamily="18" charset="0"/>
              </a:rPr>
              <a:t>required :</a:t>
            </a:r>
            <a:endParaRPr lang="en-IN" sz="2800" b="1" dirty="0">
              <a:latin typeface="Times New Roman" panose="02020603050405020304" pitchFamily="18" charset="0"/>
              <a:cs typeface="Times New Roman" panose="02020603050405020304" pitchFamily="18" charset="0"/>
            </a:endParaRPr>
          </a:p>
          <a:p>
            <a:pPr lvl="1">
              <a:lnSpc>
                <a:spcPct val="150000"/>
              </a:lnSpc>
            </a:pPr>
            <a:r>
              <a:rPr lang="en-US" sz="2400" dirty="0">
                <a:latin typeface="Times New Roman" panose="02020603050405020304" pitchFamily="18" charset="0"/>
                <a:cs typeface="Times New Roman" panose="02020603050405020304" pitchFamily="18" charset="0"/>
              </a:rPr>
              <a:t>Steinmann I M pins/</a:t>
            </a:r>
            <a:r>
              <a:rPr lang="en-US" sz="2400" dirty="0" err="1">
                <a:latin typeface="Times New Roman" panose="02020603050405020304" pitchFamily="18" charset="0"/>
                <a:cs typeface="Times New Roman" panose="02020603050405020304" pitchFamily="18" charset="0"/>
              </a:rPr>
              <a:t>Krischner</a:t>
            </a:r>
            <a:r>
              <a:rPr lang="en-US" sz="2400" dirty="0">
                <a:latin typeface="Times New Roman" panose="02020603050405020304" pitchFamily="18" charset="0"/>
                <a:cs typeface="Times New Roman" panose="02020603050405020304" pitchFamily="18" charset="0"/>
              </a:rPr>
              <a:t> wires </a:t>
            </a:r>
            <a:endParaRPr lang="en-IN" sz="2400" dirty="0">
              <a:latin typeface="Times New Roman" panose="02020603050405020304" pitchFamily="18" charset="0"/>
              <a:cs typeface="Times New Roman" panose="02020603050405020304" pitchFamily="18" charset="0"/>
            </a:endParaRPr>
          </a:p>
          <a:p>
            <a:pPr lvl="1">
              <a:lnSpc>
                <a:spcPct val="150000"/>
              </a:lnSpc>
            </a:pPr>
            <a:r>
              <a:rPr lang="en-US" sz="2400" dirty="0">
                <a:latin typeface="Times New Roman" panose="02020603050405020304" pitchFamily="18" charset="0"/>
                <a:cs typeface="Times New Roman" panose="02020603050405020304" pitchFamily="18" charset="0"/>
              </a:rPr>
              <a:t>Side bars (stainless steel, </a:t>
            </a:r>
            <a:r>
              <a:rPr lang="en-US" sz="2400" dirty="0" err="1">
                <a:latin typeface="Times New Roman" panose="02020603050405020304" pitchFamily="18" charset="0"/>
                <a:cs typeface="Times New Roman" panose="02020603050405020304" pitchFamily="18" charset="0"/>
              </a:rPr>
              <a:t>aluminium</a:t>
            </a:r>
            <a:r>
              <a:rPr lang="en-US" sz="2400" dirty="0">
                <a:latin typeface="Times New Roman" panose="02020603050405020304" pitchFamily="18" charset="0"/>
                <a:cs typeface="Times New Roman" panose="02020603050405020304" pitchFamily="18" charset="0"/>
              </a:rPr>
              <a:t> or acrylic)</a:t>
            </a:r>
            <a:endParaRPr lang="en-IN" sz="2400" dirty="0">
              <a:latin typeface="Times New Roman" panose="02020603050405020304" pitchFamily="18" charset="0"/>
              <a:cs typeface="Times New Roman" panose="02020603050405020304" pitchFamily="18" charset="0"/>
            </a:endParaRPr>
          </a:p>
          <a:p>
            <a:pPr lvl="1">
              <a:lnSpc>
                <a:spcPct val="150000"/>
              </a:lnSpc>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2126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3621"/>
          </a:xfrm>
        </p:spPr>
        <p:txBody>
          <a:bodyPr>
            <a:normAutofit/>
          </a:bodyPr>
          <a:lstStyle/>
          <a:p>
            <a:r>
              <a:rPr lang="en-IN" sz="100" dirty="0" smtClean="0"/>
              <a:t>.</a:t>
            </a:r>
            <a:endParaRPr lang="en-IN" sz="100" dirty="0"/>
          </a:p>
        </p:txBody>
      </p:sp>
      <p:sp>
        <p:nvSpPr>
          <p:cNvPr id="3" name="Content Placeholder 2"/>
          <p:cNvSpPr>
            <a:spLocks noGrp="1"/>
          </p:cNvSpPr>
          <p:nvPr>
            <p:ph idx="1"/>
          </p:nvPr>
        </p:nvSpPr>
        <p:spPr>
          <a:xfrm>
            <a:off x="2675792" y="958362"/>
            <a:ext cx="7365023" cy="5297732"/>
          </a:xfrm>
        </p:spPr>
        <p:txBody>
          <a:bodyPr>
            <a:normAutofit fontScale="85000" lnSpcReduction="20000"/>
          </a:bodyPr>
          <a:lstStyle/>
          <a:p>
            <a:pPr lvl="0">
              <a:lnSpc>
                <a:spcPct val="150000"/>
              </a:lnSpc>
              <a:buFont typeface="Wingdings" panose="05000000000000000000" pitchFamily="2" charset="2"/>
              <a:buChar char="v"/>
            </a:pPr>
            <a:r>
              <a:rPr lang="en-US" sz="3200" b="1" i="1" dirty="0" smtClean="0">
                <a:latin typeface="Times New Roman" panose="02020603050405020304" pitchFamily="18" charset="0"/>
                <a:cs typeface="Times New Roman" panose="02020603050405020304" pitchFamily="18" charset="0"/>
              </a:rPr>
              <a:t>   Robert jones bandage </a:t>
            </a:r>
          </a:p>
          <a:p>
            <a:pPr lvl="0">
              <a:lnSpc>
                <a:spcPct val="150000"/>
              </a:lnSpc>
              <a:buFont typeface="Wingdings" panose="05000000000000000000" pitchFamily="2" charset="2"/>
              <a:buChar char="v"/>
            </a:pPr>
            <a:r>
              <a:rPr lang="en-US" sz="3200" b="1" i="1" dirty="0">
                <a:latin typeface="Times New Roman" panose="02020603050405020304" pitchFamily="18" charset="0"/>
                <a:cs typeface="Times New Roman" panose="02020603050405020304" pitchFamily="18" charset="0"/>
              </a:rPr>
              <a:t> </a:t>
            </a:r>
            <a:r>
              <a:rPr lang="en-US" sz="3200" b="1" i="1" dirty="0" smtClean="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Ehmer</a:t>
            </a:r>
            <a:r>
              <a:rPr lang="en-US" sz="3200" b="1" i="1" dirty="0" smtClean="0">
                <a:latin typeface="Times New Roman" panose="02020603050405020304" pitchFamily="18" charset="0"/>
                <a:cs typeface="Times New Roman" panose="02020603050405020304" pitchFamily="18" charset="0"/>
              </a:rPr>
              <a:t> sling</a:t>
            </a:r>
          </a:p>
          <a:p>
            <a:pPr lvl="0">
              <a:lnSpc>
                <a:spcPct val="150000"/>
              </a:lnSpc>
              <a:buFont typeface="Wingdings" panose="05000000000000000000" pitchFamily="2" charset="2"/>
              <a:buChar char="v"/>
            </a:pPr>
            <a:r>
              <a:rPr lang="en-US" sz="3200" b="1" i="1" dirty="0">
                <a:latin typeface="Times New Roman" panose="02020603050405020304" pitchFamily="18" charset="0"/>
                <a:cs typeface="Times New Roman" panose="02020603050405020304" pitchFamily="18" charset="0"/>
              </a:rPr>
              <a:t> </a:t>
            </a:r>
            <a:r>
              <a:rPr lang="en-US" sz="3200" b="1" i="1" dirty="0" smtClean="0">
                <a:latin typeface="Times New Roman" panose="02020603050405020304" pitchFamily="18" charset="0"/>
                <a:cs typeface="Times New Roman" panose="02020603050405020304" pitchFamily="18" charset="0"/>
              </a:rPr>
              <a:t>   Plaster </a:t>
            </a:r>
            <a:r>
              <a:rPr lang="en-US" sz="3200" b="1" i="1" dirty="0">
                <a:latin typeface="Times New Roman" panose="02020603050405020304" pitchFamily="18" charset="0"/>
                <a:cs typeface="Times New Roman" panose="02020603050405020304" pitchFamily="18" charset="0"/>
              </a:rPr>
              <a:t>cast</a:t>
            </a:r>
            <a:endParaRPr lang="en-IN" sz="3200" i="1" dirty="0">
              <a:latin typeface="Times New Roman" panose="02020603050405020304" pitchFamily="18" charset="0"/>
              <a:cs typeface="Times New Roman" panose="02020603050405020304" pitchFamily="18" charset="0"/>
            </a:endParaRPr>
          </a:p>
          <a:p>
            <a:pPr lvl="0">
              <a:lnSpc>
                <a:spcPct val="150000"/>
              </a:lnSpc>
              <a:buFont typeface="Wingdings" panose="05000000000000000000" pitchFamily="2" charset="2"/>
              <a:buChar char="v"/>
            </a:pPr>
            <a:r>
              <a:rPr lang="en-US" sz="3200" b="1" i="1" dirty="0" smtClean="0">
                <a:latin typeface="Times New Roman" panose="02020603050405020304" pitchFamily="18" charset="0"/>
                <a:cs typeface="Times New Roman" panose="02020603050405020304" pitchFamily="18" charset="0"/>
              </a:rPr>
              <a:t>    Thomas </a:t>
            </a:r>
            <a:r>
              <a:rPr lang="en-US" sz="3200" b="1" i="1" dirty="0">
                <a:latin typeface="Times New Roman" panose="02020603050405020304" pitchFamily="18" charset="0"/>
                <a:cs typeface="Times New Roman" panose="02020603050405020304" pitchFamily="18" charset="0"/>
              </a:rPr>
              <a:t>splints </a:t>
            </a:r>
            <a:endParaRPr lang="en-US" sz="3200" b="1" i="1" dirty="0" smtClean="0">
              <a:latin typeface="Times New Roman" panose="02020603050405020304" pitchFamily="18" charset="0"/>
              <a:cs typeface="Times New Roman" panose="02020603050405020304" pitchFamily="18" charset="0"/>
            </a:endParaRPr>
          </a:p>
          <a:p>
            <a:pPr lvl="0">
              <a:lnSpc>
                <a:spcPct val="150000"/>
              </a:lnSpc>
              <a:buFont typeface="Wingdings" panose="05000000000000000000" pitchFamily="2" charset="2"/>
              <a:buChar char="v"/>
            </a:pPr>
            <a:r>
              <a:rPr lang="en-US" sz="3200" b="1" i="1" dirty="0" smtClean="0">
                <a:latin typeface="Times New Roman" panose="02020603050405020304" pitchFamily="18" charset="0"/>
                <a:cs typeface="Times New Roman" panose="02020603050405020304" pitchFamily="18" charset="0"/>
              </a:rPr>
              <a:t>    Walking cast</a:t>
            </a:r>
          </a:p>
          <a:p>
            <a:pPr lvl="0">
              <a:lnSpc>
                <a:spcPct val="150000"/>
              </a:lnSpc>
              <a:buFont typeface="Wingdings" panose="05000000000000000000" pitchFamily="2" charset="2"/>
              <a:buChar char="v"/>
            </a:pPr>
            <a:r>
              <a:rPr lang="en-US" sz="3200" b="1" i="1" dirty="0" smtClean="0">
                <a:latin typeface="Times New Roman" panose="02020603050405020304" pitchFamily="18" charset="0"/>
                <a:cs typeface="Times New Roman" panose="02020603050405020304" pitchFamily="18" charset="0"/>
              </a:rPr>
              <a:t>    Hanging pin cast</a:t>
            </a:r>
          </a:p>
          <a:p>
            <a:pPr lvl="0">
              <a:lnSpc>
                <a:spcPct val="150000"/>
              </a:lnSpc>
              <a:buFont typeface="Wingdings" panose="05000000000000000000" pitchFamily="2" charset="2"/>
              <a:buChar char="v"/>
            </a:pPr>
            <a:r>
              <a:rPr lang="en-US" sz="3200" b="1" i="1" dirty="0" smtClean="0">
                <a:latin typeface="Times New Roman" panose="02020603050405020304" pitchFamily="18" charset="0"/>
                <a:cs typeface="Times New Roman" panose="02020603050405020304" pitchFamily="18" charset="0"/>
              </a:rPr>
              <a:t>    External skeletal fixation</a:t>
            </a:r>
          </a:p>
          <a:p>
            <a:pPr lvl="0">
              <a:lnSpc>
                <a:spcPct val="150000"/>
              </a:lnSpc>
              <a:buFont typeface="Wingdings" panose="05000000000000000000" pitchFamily="2" charset="2"/>
              <a:buChar char="v"/>
            </a:pPr>
            <a:r>
              <a:rPr lang="en-US" sz="3200" b="1" i="1" dirty="0" smtClean="0">
                <a:latin typeface="Times New Roman" panose="02020603050405020304" pitchFamily="18" charset="0"/>
                <a:cs typeface="Times New Roman" panose="02020603050405020304" pitchFamily="18" charset="0"/>
              </a:rPr>
              <a:t>    </a:t>
            </a:r>
            <a:r>
              <a:rPr lang="en-US" sz="3200" b="1" i="1" dirty="0" err="1" smtClean="0">
                <a:latin typeface="Times New Roman" panose="02020603050405020304" pitchFamily="18" charset="0"/>
                <a:cs typeface="Times New Roman" panose="02020603050405020304" pitchFamily="18" charset="0"/>
              </a:rPr>
              <a:t>Kirschner</a:t>
            </a:r>
            <a:r>
              <a:rPr lang="en-US" sz="3200" b="1" i="1" dirty="0" smtClean="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E</a:t>
            </a:r>
            <a:r>
              <a:rPr lang="en-US" sz="3200" b="1" i="1" dirty="0" err="1" smtClean="0">
                <a:latin typeface="Times New Roman" panose="02020603050405020304" pitchFamily="18" charset="0"/>
                <a:cs typeface="Times New Roman" panose="02020603050405020304" pitchFamily="18" charset="0"/>
              </a:rPr>
              <a:t>hmer</a:t>
            </a:r>
            <a:r>
              <a:rPr lang="en-US" sz="3200" b="1" i="1" dirty="0" smtClean="0">
                <a:latin typeface="Times New Roman" panose="02020603050405020304" pitchFamily="18" charset="0"/>
                <a:cs typeface="Times New Roman" panose="02020603050405020304" pitchFamily="18" charset="0"/>
              </a:rPr>
              <a:t> (KE) Splints</a:t>
            </a:r>
            <a:endParaRPr lang="en-IN" sz="3200" i="1"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v"/>
            </a:pPr>
            <a:endParaRPr lang="en-IN"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6174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latin typeface="Times New Roman" panose="02020603050405020304" pitchFamily="18" charset="0"/>
                <a:cs typeface="Times New Roman" panose="02020603050405020304" pitchFamily="18" charset="0"/>
              </a:rPr>
              <a:t>WALKING CAST </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46663" y="1446663"/>
            <a:ext cx="10057949" cy="4464559"/>
          </a:xfrm>
        </p:spPr>
        <p:txBody>
          <a:bodyPr>
            <a:noAutofit/>
          </a:bodyPr>
          <a:lstStyle/>
          <a:p>
            <a:pPr>
              <a:lnSpc>
                <a:spcPct val="150000"/>
              </a:lnSpc>
            </a:pPr>
            <a:r>
              <a:rPr lang="en-US" sz="2800" b="1" dirty="0" smtClean="0">
                <a:latin typeface="Times New Roman" panose="02020603050405020304" pitchFamily="18" charset="0"/>
                <a:cs typeface="Times New Roman" panose="02020603050405020304" pitchFamily="18" charset="0"/>
              </a:rPr>
              <a:t>Indications </a:t>
            </a:r>
            <a:endParaRPr lang="en-IN" sz="2800" dirty="0">
              <a:latin typeface="Times New Roman" panose="02020603050405020304" pitchFamily="18" charset="0"/>
              <a:cs typeface="Times New Roman" panose="02020603050405020304" pitchFamily="18" charset="0"/>
            </a:endParaRPr>
          </a:p>
          <a:p>
            <a:pPr lvl="2">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   Fractures </a:t>
            </a:r>
            <a:r>
              <a:rPr lang="en-US" sz="2000" dirty="0">
                <a:latin typeface="Times New Roman" panose="02020603050405020304" pitchFamily="18" charset="0"/>
                <a:cs typeface="Times New Roman" panose="02020603050405020304" pitchFamily="18" charset="0"/>
              </a:rPr>
              <a:t>of the distal </a:t>
            </a:r>
            <a:r>
              <a:rPr lang="en-US" sz="2000" dirty="0" smtClean="0">
                <a:latin typeface="Times New Roman" panose="02020603050405020304" pitchFamily="18" charset="0"/>
                <a:cs typeface="Times New Roman" panose="02020603050405020304" pitchFamily="18" charset="0"/>
              </a:rPr>
              <a:t>radius </a:t>
            </a:r>
            <a:r>
              <a:rPr lang="en-US" sz="2000" dirty="0">
                <a:latin typeface="Times New Roman" panose="02020603050405020304" pitchFamily="18" charset="0"/>
                <a:cs typeface="Times New Roman" panose="02020603050405020304" pitchFamily="18" charset="0"/>
              </a:rPr>
              <a:t>and tibia, metacarpal/metatarsal bones and phalanges </a:t>
            </a: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in large </a:t>
            </a:r>
            <a:r>
              <a:rPr lang="en-US" sz="2000" dirty="0">
                <a:latin typeface="Times New Roman" panose="02020603050405020304" pitchFamily="18" charset="0"/>
                <a:cs typeface="Times New Roman" panose="02020603050405020304" pitchFamily="18" charset="0"/>
              </a:rPr>
              <a:t>animals. </a:t>
            </a:r>
            <a:endParaRPr lang="en-IN" sz="2000" dirty="0">
              <a:latin typeface="Times New Roman" panose="02020603050405020304" pitchFamily="18" charset="0"/>
              <a:cs typeface="Times New Roman" panose="02020603050405020304" pitchFamily="18" charset="0"/>
            </a:endParaRPr>
          </a:p>
          <a:p>
            <a:pPr lvl="2">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   Comminuted </a:t>
            </a:r>
            <a:r>
              <a:rPr lang="en-US" sz="2000" dirty="0">
                <a:latin typeface="Times New Roman" panose="02020603050405020304" pitchFamily="18" charset="0"/>
                <a:cs typeface="Times New Roman" panose="02020603050405020304" pitchFamily="18" charset="0"/>
              </a:rPr>
              <a:t>fractures which cannot be treated by other techniques. </a:t>
            </a:r>
            <a:endParaRPr lang="en-IN" sz="2000" dirty="0">
              <a:latin typeface="Times New Roman" panose="02020603050405020304" pitchFamily="18" charset="0"/>
              <a:cs typeface="Times New Roman" panose="02020603050405020304" pitchFamily="18" charset="0"/>
            </a:endParaRPr>
          </a:p>
          <a:p>
            <a:pPr lvl="2">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   In cases where it is necessary to protect the digit from weight bearing.</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1446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PRINCIPLE</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10666412" cy="3483354"/>
          </a:xfrm>
        </p:spPr>
        <p:txBody>
          <a:bodyPr>
            <a:noAutofit/>
          </a:bodyPr>
          <a:lstStyle/>
          <a:p>
            <a:pPr>
              <a:lnSpc>
                <a:spcPct val="150000"/>
              </a:lnSpc>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Two or three Steinmann pins inserted trans-</a:t>
            </a:r>
            <a:r>
              <a:rPr lang="en-US" sz="2800" dirty="0" err="1" smtClean="0">
                <a:latin typeface="Times New Roman" panose="02020603050405020304" pitchFamily="18" charset="0"/>
                <a:cs typeface="Times New Roman" panose="02020603050405020304" pitchFamily="18" charset="0"/>
              </a:rPr>
              <a:t>oseously</a:t>
            </a:r>
            <a:r>
              <a:rPr lang="en-US" sz="2800" dirty="0" smtClean="0">
                <a:latin typeface="Times New Roman" panose="02020603050405020304" pitchFamily="18" charset="0"/>
                <a:cs typeface="Times New Roman" panose="02020603050405020304" pitchFamily="18" charset="0"/>
              </a:rPr>
              <a:t> proximal to the fracture site and connected to a U shaped steel/iron/</a:t>
            </a:r>
            <a:r>
              <a:rPr lang="en-US" sz="2800" dirty="0" err="1" smtClean="0">
                <a:latin typeface="Times New Roman" panose="02020603050405020304" pitchFamily="18" charset="0"/>
                <a:cs typeface="Times New Roman" panose="02020603050405020304" pitchFamily="18" charset="0"/>
              </a:rPr>
              <a:t>aluminium</a:t>
            </a:r>
            <a:r>
              <a:rPr lang="en-US" sz="2800" dirty="0" smtClean="0">
                <a:latin typeface="Times New Roman" panose="02020603050405020304" pitchFamily="18" charset="0"/>
                <a:cs typeface="Times New Roman" panose="02020603050405020304" pitchFamily="18" charset="0"/>
              </a:rPr>
              <a:t> frame, allow the patient to rest on the frame and thus relieve the fracture site from direct weight bearing. </a:t>
            </a:r>
            <a:endParaRPr lang="en-IN"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2092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LOCATION OF PIN PLACEMENT </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28299" y="1905000"/>
            <a:ext cx="10276313" cy="4006222"/>
          </a:xfrm>
        </p:spPr>
        <p:txBody>
          <a:bodyPr>
            <a:normAutofit/>
          </a:bodyPr>
          <a:lstStyle/>
          <a:p>
            <a:pPr lvl="0">
              <a:lnSpc>
                <a:spcPct val="150000"/>
              </a:lnSpc>
            </a:pPr>
            <a:r>
              <a:rPr lang="en-US" sz="2400" dirty="0" smtClean="0">
                <a:latin typeface="Times New Roman" panose="02020603050405020304" pitchFamily="18" charset="0"/>
                <a:cs typeface="Times New Roman" panose="02020603050405020304" pitchFamily="18" charset="0"/>
              </a:rPr>
              <a:t>Distal radius and </a:t>
            </a:r>
            <a:r>
              <a:rPr lang="en-US" sz="2400" dirty="0" err="1" smtClean="0">
                <a:latin typeface="Times New Roman" panose="02020603050405020304" pitchFamily="18" charset="0"/>
                <a:cs typeface="Times New Roman" panose="02020603050405020304" pitchFamily="18" charset="0"/>
              </a:rPr>
              <a:t>tibial</a:t>
            </a:r>
            <a:r>
              <a:rPr lang="en-US" sz="2400" dirty="0" smtClean="0">
                <a:latin typeface="Times New Roman" panose="02020603050405020304" pitchFamily="18" charset="0"/>
                <a:cs typeface="Times New Roman" panose="02020603050405020304" pitchFamily="18" charset="0"/>
              </a:rPr>
              <a:t> fractures-pins are placed in proximal radius and tibia.</a:t>
            </a:r>
            <a:endParaRPr lang="en-IN" sz="2400" dirty="0" smtClean="0">
              <a:latin typeface="Times New Roman" panose="02020603050405020304" pitchFamily="18" charset="0"/>
              <a:cs typeface="Times New Roman" panose="02020603050405020304" pitchFamily="18" charset="0"/>
            </a:endParaRPr>
          </a:p>
          <a:p>
            <a:pPr lvl="0">
              <a:lnSpc>
                <a:spcPct val="150000"/>
              </a:lnSpc>
            </a:pPr>
            <a:r>
              <a:rPr lang="en-US" sz="2400" dirty="0" smtClean="0">
                <a:latin typeface="Times New Roman" panose="02020603050405020304" pitchFamily="18" charset="0"/>
                <a:cs typeface="Times New Roman" panose="02020603050405020304" pitchFamily="18" charset="0"/>
              </a:rPr>
              <a:t>Cannon fractures-pins are placed in the distal radius or tibia.</a:t>
            </a:r>
            <a:endParaRPr lang="en-IN" sz="2400" dirty="0" smtClean="0">
              <a:latin typeface="Times New Roman" panose="02020603050405020304" pitchFamily="18" charset="0"/>
              <a:cs typeface="Times New Roman" panose="02020603050405020304" pitchFamily="18" charset="0"/>
            </a:endParaRPr>
          </a:p>
          <a:p>
            <a:pPr lvl="0">
              <a:lnSpc>
                <a:spcPct val="150000"/>
              </a:lnSpc>
            </a:pPr>
            <a:r>
              <a:rPr lang="en-US" sz="2400" dirty="0" smtClean="0">
                <a:latin typeface="Times New Roman" panose="02020603050405020304" pitchFamily="18" charset="0"/>
                <a:cs typeface="Times New Roman" panose="02020603050405020304" pitchFamily="18" charset="0"/>
              </a:rPr>
              <a:t>Phalangeal fractures –pins are placed in the distal metacarpus and metatarsus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4569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619" y="610784"/>
            <a:ext cx="11066585" cy="1325563"/>
          </a:xfrm>
        </p:spPr>
        <p:txBody>
          <a:bodyPr>
            <a:normAutofit/>
          </a:bodyPr>
          <a:lstStyle/>
          <a:p>
            <a:r>
              <a:rPr lang="en-US" b="1" dirty="0" smtClean="0">
                <a:latin typeface="Times New Roman" panose="02020603050405020304" pitchFamily="18" charset="0"/>
                <a:cs typeface="Times New Roman" panose="02020603050405020304" pitchFamily="18" charset="0"/>
              </a:rPr>
              <a:t>INSTRUMENTS/MATERIALS REQUIRED</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97642" y="1936347"/>
            <a:ext cx="8915400" cy="4321791"/>
          </a:xfrm>
        </p:spPr>
        <p:txBody>
          <a:bodyPr>
            <a:noAutofit/>
          </a:bodyPr>
          <a:lstStyle/>
          <a:p>
            <a:pPr marL="571500" lvl="0" indent="-571500">
              <a:buFont typeface="+mj-lt"/>
              <a:buAutoNum type="romanLcPeriod"/>
            </a:pPr>
            <a:r>
              <a:rPr lang="en-US" sz="2800" dirty="0" smtClean="0">
                <a:latin typeface="Times New Roman" panose="02020603050405020304" pitchFamily="18" charset="0"/>
                <a:cs typeface="Times New Roman" panose="02020603050405020304" pitchFamily="18" charset="0"/>
              </a:rPr>
              <a:t>Electric /hand drill and key.</a:t>
            </a:r>
            <a:endParaRPr lang="en-IN" sz="2800" dirty="0" smtClean="0">
              <a:latin typeface="Times New Roman" panose="02020603050405020304" pitchFamily="18" charset="0"/>
              <a:cs typeface="Times New Roman" panose="02020603050405020304" pitchFamily="18" charset="0"/>
            </a:endParaRPr>
          </a:p>
          <a:p>
            <a:pPr marL="571500" lvl="0" indent="-571500">
              <a:buFont typeface="+mj-lt"/>
              <a:buAutoNum type="romanLcPeriod"/>
            </a:pPr>
            <a:r>
              <a:rPr lang="en-US" sz="2800" dirty="0" smtClean="0">
                <a:latin typeface="Times New Roman" panose="02020603050405020304" pitchFamily="18" charset="0"/>
                <a:cs typeface="Times New Roman" panose="02020603050405020304" pitchFamily="18" charset="0"/>
              </a:rPr>
              <a:t>Steinmann pins (6-8 mm diameter).</a:t>
            </a:r>
            <a:endParaRPr lang="en-IN" sz="2800" dirty="0" smtClean="0">
              <a:latin typeface="Times New Roman" panose="02020603050405020304" pitchFamily="18" charset="0"/>
              <a:cs typeface="Times New Roman" panose="02020603050405020304" pitchFamily="18" charset="0"/>
            </a:endParaRPr>
          </a:p>
          <a:p>
            <a:pPr marL="571500" lvl="0" indent="-571500">
              <a:buFont typeface="+mj-lt"/>
              <a:buAutoNum type="romanLcPeriod"/>
            </a:pPr>
            <a:r>
              <a:rPr lang="en-US" sz="2800" dirty="0" smtClean="0">
                <a:latin typeface="Times New Roman" panose="02020603050405020304" pitchFamily="18" charset="0"/>
                <a:cs typeface="Times New Roman" panose="02020603050405020304" pitchFamily="18" charset="0"/>
              </a:rPr>
              <a:t>Steel/iron/</a:t>
            </a:r>
            <a:r>
              <a:rPr lang="en-US" sz="2800" dirty="0" err="1" smtClean="0">
                <a:latin typeface="Times New Roman" panose="02020603050405020304" pitchFamily="18" charset="0"/>
                <a:cs typeface="Times New Roman" panose="02020603050405020304" pitchFamily="18" charset="0"/>
              </a:rPr>
              <a:t>aluminium</a:t>
            </a:r>
            <a:r>
              <a:rPr lang="en-US" sz="2800" dirty="0" smtClean="0">
                <a:latin typeface="Times New Roman" panose="02020603050405020304" pitchFamily="18" charset="0"/>
                <a:cs typeface="Times New Roman" panose="02020603050405020304" pitchFamily="18" charset="0"/>
              </a:rPr>
              <a:t> frame.</a:t>
            </a:r>
            <a:endParaRPr lang="en-IN" sz="2800" dirty="0" smtClean="0">
              <a:latin typeface="Times New Roman" panose="02020603050405020304" pitchFamily="18" charset="0"/>
              <a:cs typeface="Times New Roman" panose="02020603050405020304" pitchFamily="18" charset="0"/>
            </a:endParaRPr>
          </a:p>
          <a:p>
            <a:pPr marL="571500" lvl="0" indent="-571500">
              <a:buFont typeface="+mj-lt"/>
              <a:buAutoNum type="romanLcPeriod"/>
            </a:pPr>
            <a:r>
              <a:rPr lang="en-US" sz="2800" dirty="0" smtClean="0">
                <a:latin typeface="Times New Roman" panose="02020603050405020304" pitchFamily="18" charset="0"/>
                <a:cs typeface="Times New Roman" panose="02020603050405020304" pitchFamily="18" charset="0"/>
              </a:rPr>
              <a:t>Plaster cast.</a:t>
            </a:r>
            <a:endParaRPr lang="en-IN" sz="2800" dirty="0" smtClean="0">
              <a:latin typeface="Times New Roman" panose="02020603050405020304" pitchFamily="18" charset="0"/>
              <a:cs typeface="Times New Roman" panose="02020603050405020304" pitchFamily="18" charset="0"/>
            </a:endParaRPr>
          </a:p>
          <a:p>
            <a:pPr marL="571500" lvl="0" indent="-571500">
              <a:buFont typeface="+mj-lt"/>
              <a:buAutoNum type="romanLcPeriod"/>
            </a:pPr>
            <a:r>
              <a:rPr lang="en-US" sz="2800" dirty="0" smtClean="0">
                <a:latin typeface="Times New Roman" panose="02020603050405020304" pitchFamily="18" charset="0"/>
                <a:cs typeface="Times New Roman" panose="02020603050405020304" pitchFamily="18" charset="0"/>
              </a:rPr>
              <a:t>Cotton wool &amp; </a:t>
            </a:r>
            <a:r>
              <a:rPr lang="en-US" sz="2800" dirty="0" err="1" smtClean="0">
                <a:latin typeface="Times New Roman" panose="02020603050405020304" pitchFamily="18" charset="0"/>
                <a:cs typeface="Times New Roman" panose="02020603050405020304" pitchFamily="18" charset="0"/>
              </a:rPr>
              <a:t>guage</a:t>
            </a:r>
            <a:r>
              <a:rPr lang="en-US" sz="2800" dirty="0" smtClean="0">
                <a:latin typeface="Times New Roman" panose="02020603050405020304" pitchFamily="18" charset="0"/>
                <a:cs typeface="Times New Roman" panose="02020603050405020304" pitchFamily="18" charset="0"/>
              </a:rPr>
              <a:t>.</a:t>
            </a:r>
            <a:endParaRPr lang="en-IN" sz="2800" dirty="0" smtClean="0">
              <a:latin typeface="Times New Roman" panose="02020603050405020304" pitchFamily="18" charset="0"/>
              <a:cs typeface="Times New Roman" panose="02020603050405020304" pitchFamily="18" charset="0"/>
            </a:endParaRPr>
          </a:p>
          <a:p>
            <a:pPr marL="571500" lvl="0" indent="-571500">
              <a:buFont typeface="+mj-lt"/>
              <a:buAutoNum type="romanLcPeriod"/>
            </a:pPr>
            <a:r>
              <a:rPr lang="en-US" sz="2800" dirty="0" smtClean="0">
                <a:latin typeface="Times New Roman" panose="02020603050405020304" pitchFamily="18" charset="0"/>
                <a:cs typeface="Times New Roman" panose="02020603050405020304" pitchFamily="18" charset="0"/>
              </a:rPr>
              <a:t>Traction wire/rope.</a:t>
            </a:r>
            <a:endParaRPr lang="en-IN" sz="2800" dirty="0" smtClean="0">
              <a:latin typeface="Times New Roman" panose="02020603050405020304" pitchFamily="18" charset="0"/>
              <a:cs typeface="Times New Roman" panose="02020603050405020304" pitchFamily="18" charset="0"/>
            </a:endParaRPr>
          </a:p>
          <a:p>
            <a:pPr marL="571500" lvl="0" indent="-571500">
              <a:buFont typeface="+mj-lt"/>
              <a:buAutoNum type="romanLcPeriod"/>
            </a:pPr>
            <a:r>
              <a:rPr lang="en-US" sz="2800" dirty="0" err="1" smtClean="0">
                <a:latin typeface="Times New Roman" panose="02020603050405020304" pitchFamily="18" charset="0"/>
                <a:cs typeface="Times New Roman" panose="02020603050405020304" pitchFamily="18" charset="0"/>
              </a:rPr>
              <a:t>Anaesthetic</a:t>
            </a:r>
            <a:r>
              <a:rPr lang="en-US" sz="2800" dirty="0" smtClean="0">
                <a:latin typeface="Times New Roman" panose="02020603050405020304" pitchFamily="18" charset="0"/>
                <a:cs typeface="Times New Roman" panose="02020603050405020304" pitchFamily="18" charset="0"/>
              </a:rPr>
              <a:t> –general/local.</a:t>
            </a:r>
            <a:endParaRPr lang="en-IN" sz="2800" dirty="0" smtClean="0">
              <a:latin typeface="Times New Roman" panose="02020603050405020304" pitchFamily="18" charset="0"/>
              <a:cs typeface="Times New Roman" panose="02020603050405020304" pitchFamily="18" charset="0"/>
            </a:endParaRPr>
          </a:p>
          <a:p>
            <a:endParaRPr lang="en-IN" sz="2800" dirty="0" smtClean="0">
              <a:latin typeface="Times New Roman" panose="02020603050405020304" pitchFamily="18" charset="0"/>
              <a:cs typeface="Times New Roman" panose="02020603050405020304" pitchFamily="18" charset="0"/>
            </a:endParaRPr>
          </a:p>
          <a:p>
            <a:endParaRPr lang="en-IN" sz="2800" dirty="0" smtClean="0">
              <a:latin typeface="Times New Roman" panose="02020603050405020304" pitchFamily="18" charset="0"/>
              <a:cs typeface="Times New Roman" panose="02020603050405020304" pitchFamily="18" charset="0"/>
            </a:endParaRPr>
          </a:p>
          <a:p>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4063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POSTOPERATIVE CARE</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73708" y="1885666"/>
            <a:ext cx="10808576" cy="4006222"/>
          </a:xfrm>
        </p:spPr>
        <p:txBody>
          <a:bodyPr>
            <a:normAutofit/>
          </a:bodyPr>
          <a:lstStyle/>
          <a:p>
            <a:pPr lvl="0"/>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patient is confined to the stall/rest during the healing period.</a:t>
            </a:r>
            <a:endParaRPr lang="en-IN" sz="2400" dirty="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The pin sites are watched regularly for </a:t>
            </a:r>
            <a:r>
              <a:rPr lang="en-US" sz="2400" dirty="0" err="1">
                <a:latin typeface="Times New Roman" panose="02020603050405020304" pitchFamily="18" charset="0"/>
                <a:cs typeface="Times New Roman" panose="02020603050405020304" pitchFamily="18" charset="0"/>
              </a:rPr>
              <a:t>osteolytic</a:t>
            </a:r>
            <a:r>
              <a:rPr lang="en-US" sz="2400" dirty="0">
                <a:latin typeface="Times New Roman" panose="02020603050405020304" pitchFamily="18" charset="0"/>
                <a:cs typeface="Times New Roman" panose="02020603050405020304" pitchFamily="18" charset="0"/>
              </a:rPr>
              <a:t> changes/any purulent secretion. If infection develops, broad spectrum antibiotics are administered. </a:t>
            </a:r>
            <a:endParaRPr lang="en-IN" sz="2400" dirty="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The cast is removed after the X-ray examination reveals sufficient callus at the fracture site. </a:t>
            </a:r>
            <a:endParaRPr lang="en-IN" sz="2400" dirty="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After removal of pins the skin and subcutaneous wounds are regularly cleaned and dressed till they are healed. </a:t>
            </a:r>
            <a:endParaRPr lang="en-IN" sz="2400" dirty="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The healed leg can be temporarily put in a supporting bandage soon after removal of the cast.</a:t>
            </a:r>
            <a:endParaRPr lang="en-IN" sz="2400" dirty="0">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0549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latin typeface="Times New Roman" panose="02020603050405020304" pitchFamily="18" charset="0"/>
                <a:cs typeface="Times New Roman" panose="02020603050405020304" pitchFamily="18" charset="0"/>
              </a:rPr>
              <a:t>HANGING PIN CAST </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8173" y="1542197"/>
            <a:ext cx="10426439" cy="4369025"/>
          </a:xfrm>
        </p:spPr>
        <p:txBody>
          <a:bodyPr>
            <a:noAutofit/>
          </a:bodyPr>
          <a:lstStyle/>
          <a:p>
            <a:r>
              <a:rPr lang="en-US" sz="2400" b="1" dirty="0" smtClean="0">
                <a:latin typeface="Times New Roman" panose="02020603050405020304" pitchFamily="18" charset="0"/>
                <a:cs typeface="Times New Roman" panose="02020603050405020304" pitchFamily="18" charset="0"/>
              </a:rPr>
              <a:t>Indications </a:t>
            </a:r>
            <a:r>
              <a:rPr lang="en-US" sz="2400" b="1" dirty="0">
                <a:latin typeface="Times New Roman" panose="02020603050405020304" pitchFamily="18" charset="0"/>
                <a:cs typeface="Times New Roman" panose="02020603050405020304" pitchFamily="18" charset="0"/>
              </a:rPr>
              <a:t>:</a:t>
            </a:r>
            <a:endParaRPr lang="en-IN" sz="24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Fractures of the radius and tibia, specially those at the proximal third of the shaft, which cannot be adequately immobilized by simple cast application as the elbow and stifle joints cannot be included in the cast in large animals. </a:t>
            </a:r>
            <a:endParaRPr lang="en-IN" sz="20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Principle :</a:t>
            </a:r>
            <a:endParaRPr lang="en-IN" sz="24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A </a:t>
            </a:r>
            <a:r>
              <a:rPr lang="en-US" sz="2000" dirty="0" smtClean="0">
                <a:latin typeface="Times New Roman" panose="02020603050405020304" pitchFamily="18" charset="0"/>
                <a:cs typeface="Times New Roman" panose="02020603050405020304" pitchFamily="18" charset="0"/>
              </a:rPr>
              <a:t>Steinmann pin </a:t>
            </a:r>
            <a:r>
              <a:rPr lang="en-US" sz="2000" dirty="0">
                <a:latin typeface="Times New Roman" panose="02020603050405020304" pitchFamily="18" charset="0"/>
                <a:cs typeface="Times New Roman" panose="02020603050405020304" pitchFamily="18" charset="0"/>
              </a:rPr>
              <a:t>inserted transversely through the proximal fracture fragment anchors the full limb cast and thus helps to prevent rotation of the fractured bone and downward slipping of the plaster cast. Unlike with walking cast, with hanging pin cast, the animal bears weight directly on the plastered limb. </a:t>
            </a:r>
            <a:endParaRPr lang="en-IN" sz="20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The surgical procedure and postoperative care remains the same as with walking cast. Here, generally one or two </a:t>
            </a:r>
            <a:r>
              <a:rPr lang="en-US" sz="2000" dirty="0" smtClean="0">
                <a:latin typeface="Times New Roman" panose="02020603050405020304" pitchFamily="18" charset="0"/>
                <a:cs typeface="Times New Roman" panose="02020603050405020304" pitchFamily="18" charset="0"/>
              </a:rPr>
              <a:t>Steinmann pins </a:t>
            </a:r>
            <a:r>
              <a:rPr lang="en-US" sz="2000" dirty="0">
                <a:latin typeface="Times New Roman" panose="02020603050405020304" pitchFamily="18" charset="0"/>
                <a:cs typeface="Times New Roman" panose="02020603050405020304" pitchFamily="18" charset="0"/>
              </a:rPr>
              <a:t>are used in the proximal fragment and the metallic frame is not used. </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305601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499</TotalTime>
  <Words>1097</Words>
  <Application>Microsoft Office PowerPoint</Application>
  <PresentationFormat>Widescreen</PresentationFormat>
  <Paragraphs>115</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Algerian</vt:lpstr>
      <vt:lpstr>Arial</vt:lpstr>
      <vt:lpstr>Century Gothic</vt:lpstr>
      <vt:lpstr>Times New Roman</vt:lpstr>
      <vt:lpstr>Wingdings</vt:lpstr>
      <vt:lpstr>Wingdings 3</vt:lpstr>
      <vt:lpstr>Wisp</vt:lpstr>
      <vt:lpstr>Techniques of external fracture fixation</vt:lpstr>
      <vt:lpstr>PowerPoint Presentation</vt:lpstr>
      <vt:lpstr>.</vt:lpstr>
      <vt:lpstr>WALKING CAST </vt:lpstr>
      <vt:lpstr>PRINCIPLE</vt:lpstr>
      <vt:lpstr>LOCATION OF PIN PLACEMENT </vt:lpstr>
      <vt:lpstr>INSTRUMENTS/MATERIALS REQUIRED</vt:lpstr>
      <vt:lpstr>POSTOPERATIVE CARE</vt:lpstr>
      <vt:lpstr>HANGING PIN CAST </vt:lpstr>
      <vt:lpstr>Limitations of walking cast/hanging pin cast </vt:lpstr>
      <vt:lpstr>EXTERNAL SKELETAL FIXATION :</vt:lpstr>
      <vt:lpstr>INDICATIONS</vt:lpstr>
      <vt:lpstr>ADVANTAGES</vt:lpstr>
      <vt:lpstr>POSTOPERATIVE CARE IN ESF </vt:lpstr>
      <vt:lpstr>COMPLICATIONS OF ESF</vt:lpstr>
      <vt:lpstr>CONTRAINDICATIONS OF ESF</vt:lpstr>
      <vt:lpstr>Kirschner-Ehmer (KE) splints :</vt:lpstr>
      <vt:lpstr>TYPES OF K-E SPLINTS </vt:lpstr>
      <vt:lpstr>CONT. </vt:lpstr>
      <vt:lpstr>INDICATIONS</vt:lpstr>
      <vt:lpstr>The technique of application of a 4 pin unilateral type –I fixator  </vt:lpstr>
      <vt:lpstr>TRANSFIXATION PINNING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Techniques of fracture reduction &amp; fixation</dc:title>
  <dc:creator>HP</dc:creator>
  <cp:lastModifiedBy>Archana</cp:lastModifiedBy>
  <cp:revision>73</cp:revision>
  <dcterms:created xsi:type="dcterms:W3CDTF">2018-09-29T10:16:49Z</dcterms:created>
  <dcterms:modified xsi:type="dcterms:W3CDTF">2020-12-11T11:27:56Z</dcterms:modified>
</cp:coreProperties>
</file>