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2" r:id="rId2"/>
    <p:sldId id="275" r:id="rId3"/>
    <p:sldId id="257" r:id="rId4"/>
    <p:sldId id="258" r:id="rId5"/>
    <p:sldId id="259" r:id="rId6"/>
    <p:sldId id="260" r:id="rId7"/>
    <p:sldId id="286" r:id="rId8"/>
    <p:sldId id="287" r:id="rId9"/>
    <p:sldId id="261" r:id="rId10"/>
    <p:sldId id="276" r:id="rId11"/>
    <p:sldId id="262" r:id="rId12"/>
    <p:sldId id="263" r:id="rId13"/>
    <p:sldId id="264" r:id="rId14"/>
    <p:sldId id="289" r:id="rId15"/>
    <p:sldId id="285" r:id="rId16"/>
    <p:sldId id="290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91" r:id="rId25"/>
    <p:sldId id="278" r:id="rId26"/>
    <p:sldId id="279" r:id="rId27"/>
    <p:sldId id="280" r:id="rId28"/>
    <p:sldId id="281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 varScale="1">
        <p:scale>
          <a:sx n="109" d="100"/>
          <a:sy n="109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23BE0-8CA2-4A9A-9E18-2A370A117327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5947E621-83F8-4372-857E-06508B5FEBFA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rgbClr val="0070C0"/>
              </a:solidFill>
              <a:latin typeface="Comic Sans MS" panose="030F0702030302020204" pitchFamily="66" charset="0"/>
            </a:rPr>
            <a:t>Conjugation</a:t>
          </a:r>
          <a:endParaRPr lang="en-US" dirty="0"/>
        </a:p>
      </dgm:t>
    </dgm:pt>
    <dgm:pt modelId="{D398652C-1B79-4162-9BB2-8373F114F111}" type="parTrans" cxnId="{66DEF9A2-9AF0-4B69-9A82-5272F1DD3326}">
      <dgm:prSet/>
      <dgm:spPr/>
      <dgm:t>
        <a:bodyPr/>
        <a:lstStyle/>
        <a:p>
          <a:endParaRPr lang="en-US"/>
        </a:p>
      </dgm:t>
    </dgm:pt>
    <dgm:pt modelId="{5E75E7D3-494E-4BA1-8A36-0C84F5A6D651}" type="sibTrans" cxnId="{66DEF9A2-9AF0-4B69-9A82-5272F1DD3326}">
      <dgm:prSet/>
      <dgm:spPr/>
      <dgm:t>
        <a:bodyPr/>
        <a:lstStyle/>
        <a:p>
          <a:endParaRPr lang="en-US"/>
        </a:p>
      </dgm:t>
    </dgm:pt>
    <dgm:pt modelId="{2CDB5959-9594-4D15-8C80-62A8B9750232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rgbClr val="0070C0"/>
              </a:solidFill>
              <a:latin typeface="Comic Sans MS" panose="030F0702030302020204" pitchFamily="66" charset="0"/>
            </a:rPr>
            <a:t>Transduction</a:t>
          </a:r>
          <a:endParaRPr lang="en-US" dirty="0"/>
        </a:p>
      </dgm:t>
    </dgm:pt>
    <dgm:pt modelId="{30E7D1D1-C0A1-41C0-9677-798A6741E3C2}" type="parTrans" cxnId="{F340A259-648D-4C86-8829-C9CFDD17A4A2}">
      <dgm:prSet/>
      <dgm:spPr/>
      <dgm:t>
        <a:bodyPr/>
        <a:lstStyle/>
        <a:p>
          <a:endParaRPr lang="en-US"/>
        </a:p>
      </dgm:t>
    </dgm:pt>
    <dgm:pt modelId="{84025AC3-C4D7-4524-BF74-5CF1207E3D1F}" type="sibTrans" cxnId="{F340A259-648D-4C86-8829-C9CFDD17A4A2}">
      <dgm:prSet/>
      <dgm:spPr/>
      <dgm:t>
        <a:bodyPr/>
        <a:lstStyle/>
        <a:p>
          <a:endParaRPr lang="en-US"/>
        </a:p>
      </dgm:t>
    </dgm:pt>
    <dgm:pt modelId="{0E53E28D-F72B-4F5B-828D-939BD2BA92EF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rgbClr val="0070C0"/>
              </a:solidFill>
              <a:latin typeface="Comic Sans MS" panose="030F0702030302020204" pitchFamily="66" charset="0"/>
            </a:rPr>
            <a:t>Transformation</a:t>
          </a:r>
          <a:endParaRPr lang="en-US" dirty="0"/>
        </a:p>
      </dgm:t>
    </dgm:pt>
    <dgm:pt modelId="{A91F6CAE-6D92-44C7-B430-7E5E4CFF703E}" type="parTrans" cxnId="{6B54BCB6-E0C2-44E0-83BF-C842765A837F}">
      <dgm:prSet/>
      <dgm:spPr/>
      <dgm:t>
        <a:bodyPr/>
        <a:lstStyle/>
        <a:p>
          <a:endParaRPr lang="en-US"/>
        </a:p>
      </dgm:t>
    </dgm:pt>
    <dgm:pt modelId="{1623ECA5-52ED-4DD3-B39C-02CA2395A911}" type="sibTrans" cxnId="{6B54BCB6-E0C2-44E0-83BF-C842765A837F}">
      <dgm:prSet/>
      <dgm:spPr/>
      <dgm:t>
        <a:bodyPr/>
        <a:lstStyle/>
        <a:p>
          <a:endParaRPr lang="en-US"/>
        </a:p>
      </dgm:t>
    </dgm:pt>
    <dgm:pt modelId="{F04D3A56-AB06-4D5D-92AD-E8512728825D}" type="pres">
      <dgm:prSet presAssocID="{5F923BE0-8CA2-4A9A-9E18-2A370A117327}" presName="Name0" presStyleCnt="0">
        <dgm:presLayoutVars>
          <dgm:resizeHandles/>
        </dgm:presLayoutVars>
      </dgm:prSet>
      <dgm:spPr/>
    </dgm:pt>
    <dgm:pt modelId="{F662F3BA-3BDD-49B8-BAFA-A2DE5968AC6A}" type="pres">
      <dgm:prSet presAssocID="{5947E621-83F8-4372-857E-06508B5FEBFA}" presName="text" presStyleLbl="node1" presStyleIdx="0" presStyleCnt="3" custScaleX="124902" custLinFactNeighborX="1441" custLinFactNeighborY="-3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9A866-3AB6-4250-BF96-1D81FAAEA21F}" type="pres">
      <dgm:prSet presAssocID="{5E75E7D3-494E-4BA1-8A36-0C84F5A6D651}" presName="space" presStyleCnt="0"/>
      <dgm:spPr/>
    </dgm:pt>
    <dgm:pt modelId="{1C1FD02B-71E1-45E3-BC4A-D5D683591BC7}" type="pres">
      <dgm:prSet presAssocID="{2CDB5959-9594-4D15-8C80-62A8B9750232}" presName="text" presStyleLbl="node1" presStyleIdx="1" presStyleCnt="3" custScaleX="113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948DA-E564-4CF9-9688-24C744E452F5}" type="pres">
      <dgm:prSet presAssocID="{84025AC3-C4D7-4524-BF74-5CF1207E3D1F}" presName="space" presStyleCnt="0"/>
      <dgm:spPr/>
    </dgm:pt>
    <dgm:pt modelId="{4FF9FA88-D685-43F3-8653-1CF4CAF2574A}" type="pres">
      <dgm:prSet presAssocID="{0E53E28D-F72B-4F5B-828D-939BD2BA92EF}" presName="text" presStyleLbl="node1" presStyleIdx="2" presStyleCnt="3" custScaleX="518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54BCB6-E0C2-44E0-83BF-C842765A837F}" srcId="{5F923BE0-8CA2-4A9A-9E18-2A370A117327}" destId="{0E53E28D-F72B-4F5B-828D-939BD2BA92EF}" srcOrd="2" destOrd="0" parTransId="{A91F6CAE-6D92-44C7-B430-7E5E4CFF703E}" sibTransId="{1623ECA5-52ED-4DD3-B39C-02CA2395A911}"/>
    <dgm:cxn modelId="{04A4597D-E40B-496F-809C-9FEB541D6504}" type="presOf" srcId="{2CDB5959-9594-4D15-8C80-62A8B9750232}" destId="{1C1FD02B-71E1-45E3-BC4A-D5D683591BC7}" srcOrd="0" destOrd="0" presId="urn:diagrams.loki3.com/VaryingWidthList"/>
    <dgm:cxn modelId="{8ACECA22-87E4-4A5E-AC28-5476C5BE69DD}" type="presOf" srcId="{5947E621-83F8-4372-857E-06508B5FEBFA}" destId="{F662F3BA-3BDD-49B8-BAFA-A2DE5968AC6A}" srcOrd="0" destOrd="0" presId="urn:diagrams.loki3.com/VaryingWidthList"/>
    <dgm:cxn modelId="{2BCA1A19-13FB-45B1-A3B6-10FD5E61FDFA}" type="presOf" srcId="{0E53E28D-F72B-4F5B-828D-939BD2BA92EF}" destId="{4FF9FA88-D685-43F3-8653-1CF4CAF2574A}" srcOrd="0" destOrd="0" presId="urn:diagrams.loki3.com/VaryingWidthList"/>
    <dgm:cxn modelId="{65EB2580-E175-4240-80EB-C3AE10B3C432}" type="presOf" srcId="{5F923BE0-8CA2-4A9A-9E18-2A370A117327}" destId="{F04D3A56-AB06-4D5D-92AD-E8512728825D}" srcOrd="0" destOrd="0" presId="urn:diagrams.loki3.com/VaryingWidthList"/>
    <dgm:cxn modelId="{66DEF9A2-9AF0-4B69-9A82-5272F1DD3326}" srcId="{5F923BE0-8CA2-4A9A-9E18-2A370A117327}" destId="{5947E621-83F8-4372-857E-06508B5FEBFA}" srcOrd="0" destOrd="0" parTransId="{D398652C-1B79-4162-9BB2-8373F114F111}" sibTransId="{5E75E7D3-494E-4BA1-8A36-0C84F5A6D651}"/>
    <dgm:cxn modelId="{F340A259-648D-4C86-8829-C9CFDD17A4A2}" srcId="{5F923BE0-8CA2-4A9A-9E18-2A370A117327}" destId="{2CDB5959-9594-4D15-8C80-62A8B9750232}" srcOrd="1" destOrd="0" parTransId="{30E7D1D1-C0A1-41C0-9677-798A6741E3C2}" sibTransId="{84025AC3-C4D7-4524-BF74-5CF1207E3D1F}"/>
    <dgm:cxn modelId="{3D87C939-13C0-4088-832F-81359D61F225}" type="presParOf" srcId="{F04D3A56-AB06-4D5D-92AD-E8512728825D}" destId="{F662F3BA-3BDD-49B8-BAFA-A2DE5968AC6A}" srcOrd="0" destOrd="0" presId="urn:diagrams.loki3.com/VaryingWidthList"/>
    <dgm:cxn modelId="{C123231E-2870-4197-915E-D13D1ED74F08}" type="presParOf" srcId="{F04D3A56-AB06-4D5D-92AD-E8512728825D}" destId="{4FE9A866-3AB6-4250-BF96-1D81FAAEA21F}" srcOrd="1" destOrd="0" presId="urn:diagrams.loki3.com/VaryingWidthList"/>
    <dgm:cxn modelId="{527AD6F9-8D16-4F2C-B038-8924538DE459}" type="presParOf" srcId="{F04D3A56-AB06-4D5D-92AD-E8512728825D}" destId="{1C1FD02B-71E1-45E3-BC4A-D5D683591BC7}" srcOrd="2" destOrd="0" presId="urn:diagrams.loki3.com/VaryingWidthList"/>
    <dgm:cxn modelId="{744589CE-8189-45F3-9EC7-4080B49CEE75}" type="presParOf" srcId="{F04D3A56-AB06-4D5D-92AD-E8512728825D}" destId="{753948DA-E564-4CF9-9688-24C744E452F5}" srcOrd="3" destOrd="0" presId="urn:diagrams.loki3.com/VaryingWidthList"/>
    <dgm:cxn modelId="{9A7AA80A-2A8F-451E-9842-086B0F0D7575}" type="presParOf" srcId="{F04D3A56-AB06-4D5D-92AD-E8512728825D}" destId="{4FF9FA88-D685-43F3-8653-1CF4CAF2574A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546A4-3AB2-4A4A-9522-F84D3A9D0916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7B7CB631-D1AE-48C6-8E36-477A45F959C9}">
      <dgm:prSet/>
      <dgm:spPr>
        <a:ln>
          <a:solidFill>
            <a:srgbClr val="92D050"/>
          </a:solidFill>
        </a:ln>
      </dgm:spPr>
      <dgm:t>
        <a:bodyPr/>
        <a:lstStyle/>
        <a:p>
          <a:r>
            <a:rPr lang="en-IN" dirty="0" smtClean="0">
              <a:latin typeface="Comic Sans MS" panose="030F0702030302020204" pitchFamily="66" charset="0"/>
            </a:rPr>
            <a:t>Drug tolerant</a:t>
          </a:r>
        </a:p>
      </dgm:t>
    </dgm:pt>
    <dgm:pt modelId="{844DE232-1EC8-4B08-90BB-40DC3A74172A}" type="parTrans" cxnId="{3B56A30D-8385-44A3-9D08-0E0C9A70999F}">
      <dgm:prSet/>
      <dgm:spPr/>
      <dgm:t>
        <a:bodyPr/>
        <a:lstStyle/>
        <a:p>
          <a:endParaRPr lang="en-US"/>
        </a:p>
      </dgm:t>
    </dgm:pt>
    <dgm:pt modelId="{9D5028AD-34D8-413B-8195-76D67AB3FA58}" type="sibTrans" cxnId="{3B56A30D-8385-44A3-9D08-0E0C9A70999F}">
      <dgm:prSet/>
      <dgm:spPr/>
      <dgm:t>
        <a:bodyPr/>
        <a:lstStyle/>
        <a:p>
          <a:endParaRPr lang="en-US"/>
        </a:p>
      </dgm:t>
    </dgm:pt>
    <dgm:pt modelId="{DE10EAC2-884B-4382-AF68-0285E90DF0EA}">
      <dgm:prSet/>
      <dgm:spPr>
        <a:ln>
          <a:solidFill>
            <a:srgbClr val="92D050"/>
          </a:solidFill>
        </a:ln>
      </dgm:spPr>
      <dgm:t>
        <a:bodyPr/>
        <a:lstStyle/>
        <a:p>
          <a:r>
            <a:rPr lang="en-IN" dirty="0" smtClean="0">
              <a:latin typeface="Comic Sans MS" panose="030F0702030302020204" pitchFamily="66" charset="0"/>
            </a:rPr>
            <a:t>Drug destroying</a:t>
          </a:r>
          <a:endParaRPr lang="en-US" dirty="0" smtClean="0">
            <a:latin typeface="Comic Sans MS" panose="030F0702030302020204" pitchFamily="66" charset="0"/>
          </a:endParaRPr>
        </a:p>
      </dgm:t>
    </dgm:pt>
    <dgm:pt modelId="{875FA55C-232D-4F48-8EDA-89C9C9A11FB1}" type="parTrans" cxnId="{091A8BEA-82AA-42B4-B68C-F8501A9423E1}">
      <dgm:prSet/>
      <dgm:spPr/>
      <dgm:t>
        <a:bodyPr/>
        <a:lstStyle/>
        <a:p>
          <a:endParaRPr lang="en-US"/>
        </a:p>
      </dgm:t>
    </dgm:pt>
    <dgm:pt modelId="{289F8E5B-FFDA-43EC-A6A8-4E3543FB62F9}" type="sibTrans" cxnId="{091A8BEA-82AA-42B4-B68C-F8501A9423E1}">
      <dgm:prSet/>
      <dgm:spPr/>
      <dgm:t>
        <a:bodyPr/>
        <a:lstStyle/>
        <a:p>
          <a:endParaRPr lang="en-US"/>
        </a:p>
      </dgm:t>
    </dgm:pt>
    <dgm:pt modelId="{915BB03B-3CDD-4713-B56E-792AD2016772}">
      <dgm:prSet/>
      <dgm:spPr>
        <a:ln>
          <a:solidFill>
            <a:srgbClr val="92D050"/>
          </a:solidFill>
        </a:ln>
      </dgm:spPr>
      <dgm:t>
        <a:bodyPr/>
        <a:lstStyle/>
        <a:p>
          <a:r>
            <a:rPr lang="en-IN" dirty="0" smtClean="0">
              <a:latin typeface="Comic Sans MS" panose="030F0702030302020204" pitchFamily="66" charset="0"/>
            </a:rPr>
            <a:t>Drug impermeable</a:t>
          </a:r>
        </a:p>
      </dgm:t>
    </dgm:pt>
    <dgm:pt modelId="{0E727391-1FF0-4B87-B4C8-B4A2773E2DF4}" type="parTrans" cxnId="{A10320CF-09F1-4EF2-ADA8-627FCE8369C2}">
      <dgm:prSet/>
      <dgm:spPr/>
      <dgm:t>
        <a:bodyPr/>
        <a:lstStyle/>
        <a:p>
          <a:endParaRPr lang="en-US"/>
        </a:p>
      </dgm:t>
    </dgm:pt>
    <dgm:pt modelId="{1DB7A685-5984-4FBC-9AE4-0479BA72C4D1}" type="sibTrans" cxnId="{A10320CF-09F1-4EF2-ADA8-627FCE8369C2}">
      <dgm:prSet/>
      <dgm:spPr/>
      <dgm:t>
        <a:bodyPr/>
        <a:lstStyle/>
        <a:p>
          <a:endParaRPr lang="en-US"/>
        </a:p>
      </dgm:t>
    </dgm:pt>
    <dgm:pt modelId="{D431EBBA-AC77-4A3A-9224-056AA26E7790}" type="pres">
      <dgm:prSet presAssocID="{6B9546A4-3AB2-4A4A-9522-F84D3A9D0916}" presName="Name0" presStyleCnt="0">
        <dgm:presLayoutVars>
          <dgm:resizeHandles/>
        </dgm:presLayoutVars>
      </dgm:prSet>
      <dgm:spPr/>
    </dgm:pt>
    <dgm:pt modelId="{1E9F7F0A-D3A9-4D3E-BAB0-592621F0E665}" type="pres">
      <dgm:prSet presAssocID="{7B7CB631-D1AE-48C6-8E36-477A45F959C9}" presName="text" presStyleLbl="node1" presStyleIdx="0" presStyleCnt="3" custScaleX="129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12271-1930-4F77-BC0C-56D1830C310E}" type="pres">
      <dgm:prSet presAssocID="{9D5028AD-34D8-413B-8195-76D67AB3FA58}" presName="space" presStyleCnt="0"/>
      <dgm:spPr/>
    </dgm:pt>
    <dgm:pt modelId="{C2E60470-59DD-438B-B466-C6D20262B981}" type="pres">
      <dgm:prSet presAssocID="{DE10EAC2-884B-4382-AF68-0285E90DF0EA}" presName="text" presStyleLbl="node1" presStyleIdx="1" presStyleCnt="3" custScaleX="111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F5C46-8CE4-41F5-B470-33E2C966F846}" type="pres">
      <dgm:prSet presAssocID="{289F8E5B-FFDA-43EC-A6A8-4E3543FB62F9}" presName="space" presStyleCnt="0"/>
      <dgm:spPr/>
    </dgm:pt>
    <dgm:pt modelId="{AD9378F8-7EE5-4051-9D79-D3897A1963CA}" type="pres">
      <dgm:prSet presAssocID="{915BB03B-3CDD-4713-B56E-792AD201677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56A30D-8385-44A3-9D08-0E0C9A70999F}" srcId="{6B9546A4-3AB2-4A4A-9522-F84D3A9D0916}" destId="{7B7CB631-D1AE-48C6-8E36-477A45F959C9}" srcOrd="0" destOrd="0" parTransId="{844DE232-1EC8-4B08-90BB-40DC3A74172A}" sibTransId="{9D5028AD-34D8-413B-8195-76D67AB3FA58}"/>
    <dgm:cxn modelId="{1547F680-615C-4832-9BC5-297AE5219DE9}" type="presOf" srcId="{915BB03B-3CDD-4713-B56E-792AD2016772}" destId="{AD9378F8-7EE5-4051-9D79-D3897A1963CA}" srcOrd="0" destOrd="0" presId="urn:diagrams.loki3.com/VaryingWidthList"/>
    <dgm:cxn modelId="{B4AA92F9-683E-4CE5-9316-3CFDC52B31A0}" type="presOf" srcId="{6B9546A4-3AB2-4A4A-9522-F84D3A9D0916}" destId="{D431EBBA-AC77-4A3A-9224-056AA26E7790}" srcOrd="0" destOrd="0" presId="urn:diagrams.loki3.com/VaryingWidthList"/>
    <dgm:cxn modelId="{091A8BEA-82AA-42B4-B68C-F8501A9423E1}" srcId="{6B9546A4-3AB2-4A4A-9522-F84D3A9D0916}" destId="{DE10EAC2-884B-4382-AF68-0285E90DF0EA}" srcOrd="1" destOrd="0" parTransId="{875FA55C-232D-4F48-8EDA-89C9C9A11FB1}" sibTransId="{289F8E5B-FFDA-43EC-A6A8-4E3543FB62F9}"/>
    <dgm:cxn modelId="{A10320CF-09F1-4EF2-ADA8-627FCE8369C2}" srcId="{6B9546A4-3AB2-4A4A-9522-F84D3A9D0916}" destId="{915BB03B-3CDD-4713-B56E-792AD2016772}" srcOrd="2" destOrd="0" parTransId="{0E727391-1FF0-4B87-B4C8-B4A2773E2DF4}" sibTransId="{1DB7A685-5984-4FBC-9AE4-0479BA72C4D1}"/>
    <dgm:cxn modelId="{0118C7BD-4D4C-4614-B112-8C4344BD9C10}" type="presOf" srcId="{7B7CB631-D1AE-48C6-8E36-477A45F959C9}" destId="{1E9F7F0A-D3A9-4D3E-BAB0-592621F0E665}" srcOrd="0" destOrd="0" presId="urn:diagrams.loki3.com/VaryingWidthList"/>
    <dgm:cxn modelId="{6D48BB7D-F127-49DA-A1F5-8E43866E4722}" type="presOf" srcId="{DE10EAC2-884B-4382-AF68-0285E90DF0EA}" destId="{C2E60470-59DD-438B-B466-C6D20262B981}" srcOrd="0" destOrd="0" presId="urn:diagrams.loki3.com/VaryingWidthList"/>
    <dgm:cxn modelId="{D5EA747E-2AF9-4E8F-96C7-8491BF27645D}" type="presParOf" srcId="{D431EBBA-AC77-4A3A-9224-056AA26E7790}" destId="{1E9F7F0A-D3A9-4D3E-BAB0-592621F0E665}" srcOrd="0" destOrd="0" presId="urn:diagrams.loki3.com/VaryingWidthList"/>
    <dgm:cxn modelId="{55FFE39B-F1FC-4ACF-8A22-80D1EAD08AF4}" type="presParOf" srcId="{D431EBBA-AC77-4A3A-9224-056AA26E7790}" destId="{FF412271-1930-4F77-BC0C-56D1830C310E}" srcOrd="1" destOrd="0" presId="urn:diagrams.loki3.com/VaryingWidthList"/>
    <dgm:cxn modelId="{E4647304-9E11-427F-88B1-F3BE617468FD}" type="presParOf" srcId="{D431EBBA-AC77-4A3A-9224-056AA26E7790}" destId="{C2E60470-59DD-438B-B466-C6D20262B981}" srcOrd="2" destOrd="0" presId="urn:diagrams.loki3.com/VaryingWidthList"/>
    <dgm:cxn modelId="{C035C589-7CB4-4935-8925-9781B13318C0}" type="presParOf" srcId="{D431EBBA-AC77-4A3A-9224-056AA26E7790}" destId="{7EBF5C46-8CE4-41F5-B470-33E2C966F846}" srcOrd="3" destOrd="0" presId="urn:diagrams.loki3.com/VaryingWidthList"/>
    <dgm:cxn modelId="{E413D9FE-EFFE-421A-B7DF-B7ED997B6112}" type="presParOf" srcId="{D431EBBA-AC77-4A3A-9224-056AA26E7790}" destId="{AD9378F8-7EE5-4051-9D79-D3897A1963CA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2F3BA-3BDD-49B8-BAFA-A2DE5968AC6A}">
      <dsp:nvSpPr>
        <dsp:cNvPr id="0" name=""/>
        <dsp:cNvSpPr/>
      </dsp:nvSpPr>
      <dsp:spPr>
        <a:xfrm>
          <a:off x="152393" y="0"/>
          <a:ext cx="3822001" cy="94952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Conjugation</a:t>
          </a:r>
          <a:endParaRPr lang="en-US" sz="4000" kern="1200" dirty="0"/>
        </a:p>
      </dsp:txBody>
      <dsp:txXfrm>
        <a:off x="152393" y="0"/>
        <a:ext cx="3822001" cy="949523"/>
      </dsp:txXfrm>
    </dsp:sp>
    <dsp:sp modelId="{1C1FD02B-71E1-45E3-BC4A-D5D683591BC7}">
      <dsp:nvSpPr>
        <dsp:cNvPr id="0" name=""/>
        <dsp:cNvSpPr/>
      </dsp:nvSpPr>
      <dsp:spPr>
        <a:xfrm>
          <a:off x="76192" y="998438"/>
          <a:ext cx="3886214" cy="94952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Transduction</a:t>
          </a:r>
          <a:endParaRPr lang="en-US" sz="4000" kern="1200" dirty="0"/>
        </a:p>
      </dsp:txBody>
      <dsp:txXfrm>
        <a:off x="76192" y="998438"/>
        <a:ext cx="3886214" cy="949523"/>
      </dsp:txXfrm>
    </dsp:sp>
    <dsp:sp modelId="{4FF9FA88-D685-43F3-8653-1CF4CAF2574A}">
      <dsp:nvSpPr>
        <dsp:cNvPr id="0" name=""/>
        <dsp:cNvSpPr/>
      </dsp:nvSpPr>
      <dsp:spPr>
        <a:xfrm>
          <a:off x="0" y="1995437"/>
          <a:ext cx="4038600" cy="94952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70C0"/>
              </a:solidFill>
              <a:latin typeface="Comic Sans MS" panose="030F0702030302020204" pitchFamily="66" charset="0"/>
            </a:rPr>
            <a:t>Transformation</a:t>
          </a:r>
          <a:endParaRPr lang="en-US" sz="4000" kern="1200" dirty="0"/>
        </a:p>
      </dsp:txBody>
      <dsp:txXfrm>
        <a:off x="0" y="1995437"/>
        <a:ext cx="4038600" cy="949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F7F0A-D3A9-4D3E-BAB0-592621F0E665}">
      <dsp:nvSpPr>
        <dsp:cNvPr id="0" name=""/>
        <dsp:cNvSpPr/>
      </dsp:nvSpPr>
      <dsp:spPr>
        <a:xfrm>
          <a:off x="838201" y="1252"/>
          <a:ext cx="4419597" cy="82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900" kern="1200" dirty="0" smtClean="0">
              <a:latin typeface="Comic Sans MS" panose="030F0702030302020204" pitchFamily="66" charset="0"/>
            </a:rPr>
            <a:t>Drug tolerant</a:t>
          </a:r>
        </a:p>
      </dsp:txBody>
      <dsp:txXfrm>
        <a:off x="838201" y="1252"/>
        <a:ext cx="4419597" cy="826740"/>
      </dsp:txXfrm>
    </dsp:sp>
    <dsp:sp modelId="{C2E60470-59DD-438B-B466-C6D20262B981}">
      <dsp:nvSpPr>
        <dsp:cNvPr id="0" name=""/>
        <dsp:cNvSpPr/>
      </dsp:nvSpPr>
      <dsp:spPr>
        <a:xfrm>
          <a:off x="838201" y="869329"/>
          <a:ext cx="4419597" cy="82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900" kern="1200" dirty="0" smtClean="0">
              <a:latin typeface="Comic Sans MS" panose="030F0702030302020204" pitchFamily="66" charset="0"/>
            </a:rPr>
            <a:t>Drug destroying</a:t>
          </a:r>
          <a:endParaRPr lang="en-US" sz="3900" kern="1200" dirty="0" smtClean="0">
            <a:latin typeface="Comic Sans MS" panose="030F0702030302020204" pitchFamily="66" charset="0"/>
          </a:endParaRPr>
        </a:p>
      </dsp:txBody>
      <dsp:txXfrm>
        <a:off x="838201" y="869329"/>
        <a:ext cx="4419597" cy="826740"/>
      </dsp:txXfrm>
    </dsp:sp>
    <dsp:sp modelId="{AD9378F8-7EE5-4051-9D79-D3897A1963CA}">
      <dsp:nvSpPr>
        <dsp:cNvPr id="0" name=""/>
        <dsp:cNvSpPr/>
      </dsp:nvSpPr>
      <dsp:spPr>
        <a:xfrm>
          <a:off x="843000" y="1737407"/>
          <a:ext cx="4410000" cy="82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900" kern="1200" dirty="0" smtClean="0">
              <a:latin typeface="Comic Sans MS" panose="030F0702030302020204" pitchFamily="66" charset="0"/>
            </a:rPr>
            <a:t>Drug impermeable</a:t>
          </a:r>
        </a:p>
      </dsp:txBody>
      <dsp:txXfrm>
        <a:off x="843000" y="1737407"/>
        <a:ext cx="4410000" cy="826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3132-9CE7-42C4-8932-46503E3EE75C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143E6-4ED3-4BCF-BD63-ADB026B4CE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55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114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Berlin Sans FB Demi" pitchFamily="34" charset="0"/>
                <a:cs typeface="Aharoni" pitchFamily="2" charset="-79"/>
              </a:rPr>
              <a:t>GENERAL</a:t>
            </a:r>
            <a:r>
              <a:rPr lang="en-US" sz="3600" dirty="0">
                <a:solidFill>
                  <a:srgbClr val="FF0000"/>
                </a:solidFill>
                <a:latin typeface="Berlin Sans FB Demi" pitchFamily="34" charset="0"/>
                <a:cs typeface="Aharoni" pitchFamily="2" charset="-79"/>
              </a:rPr>
              <a:t> CHEMOTHERAPY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General Consideration Part 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V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</a:t>
            </a:r>
            <a:r>
              <a:rPr lang="en-IN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Lecture-6)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</a:t>
            </a:r>
            <a:r>
              <a:rPr lang="en-IN" sz="2100" dirty="0" smtClean="0">
                <a:latin typeface="Comic Sans MS" panose="030F0702030302020204" pitchFamily="66" charset="0"/>
              </a:rPr>
              <a:t>Professor</a:t>
            </a:r>
            <a:endParaRPr lang="en-IN" sz="2100" dirty="0">
              <a:latin typeface="Comic Sans MS" panose="030F0702030302020204" pitchFamily="66" charset="0"/>
            </a:endParaRP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8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5874" y="3756115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3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Mutation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>
                <a:latin typeface="Comic Sans MS" panose="030F0702030302020204" pitchFamily="66" charset="0"/>
              </a:rPr>
              <a:t>Mutation is a stable and heritable genetic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change that occurs spontaneously and randomly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among microorganisms.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It is not induced by the AMA.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Any sensitive population of a microbe contains a few mutant cells which require higher concentration of the AMA for inhibition.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e.g. when a single anti-tubercular drug is used.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Mutation and resistance may be: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Single step: </a:t>
            </a:r>
            <a:r>
              <a:rPr lang="en-US" b="1" dirty="0" smtClean="0">
                <a:latin typeface="Comic Sans MS" panose="030F0702030302020204" pitchFamily="66" charset="0"/>
              </a:rPr>
              <a:t>A single gene mutation may confer high</a:t>
            </a:r>
          </a:p>
          <a:p>
            <a:pPr algn="just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	degree of resistance; emerges rapidly, 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e.g. </a:t>
            </a:r>
            <a:r>
              <a:rPr lang="en-US" dirty="0" err="1" smtClean="0">
                <a:latin typeface="Comic Sans MS" panose="030F0702030302020204" pitchFamily="66" charset="0"/>
              </a:rPr>
              <a:t>enterococci</a:t>
            </a:r>
            <a:r>
              <a:rPr lang="en-US" dirty="0" smtClean="0">
                <a:latin typeface="Comic Sans MS" panose="030F0702030302020204" pitchFamily="66" charset="0"/>
              </a:rPr>
              <a:t> to streptomycin,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 	      </a:t>
            </a:r>
            <a:r>
              <a:rPr lang="en-US" i="1" dirty="0" smtClean="0">
                <a:latin typeface="Comic Sans MS" panose="030F0702030302020204" pitchFamily="66" charset="0"/>
              </a:rPr>
              <a:t>E. coli and Staphylococci to </a:t>
            </a:r>
            <a:r>
              <a:rPr lang="en-US" i="1" dirty="0" err="1" smtClean="0">
                <a:latin typeface="Comic Sans MS" panose="030F0702030302020204" pitchFamily="66" charset="0"/>
              </a:rPr>
              <a:t>rifampin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</a:p>
          <a:p>
            <a:pPr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Multistep: </a:t>
            </a:r>
            <a:r>
              <a:rPr lang="en-US" b="1" i="1" dirty="0" smtClean="0">
                <a:latin typeface="Comic Sans MS" panose="030F0702030302020204" pitchFamily="66" charset="0"/>
              </a:rPr>
              <a:t>A number of gene modifications are involved; </a:t>
            </a:r>
            <a:r>
              <a:rPr lang="en-US" b="1" dirty="0" smtClean="0">
                <a:latin typeface="Comic Sans MS" panose="030F0702030302020204" pitchFamily="66" charset="0"/>
              </a:rPr>
              <a:t>sensitivity decreases gradually in a stepwise manner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err="1">
                <a:latin typeface="Comic Sans MS" panose="030F0702030302020204" pitchFamily="66" charset="0"/>
              </a:rPr>
              <a:t>e</a:t>
            </a:r>
            <a:r>
              <a:rPr lang="en-US" dirty="0" err="1" smtClean="0">
                <a:latin typeface="Comic Sans MS" panose="030F0702030302020204" pitchFamily="66" charset="0"/>
              </a:rPr>
              <a:t>g</a:t>
            </a:r>
            <a:r>
              <a:rPr lang="en-US" dirty="0" smtClean="0">
                <a:latin typeface="Comic Sans MS" panose="030F0702030302020204" pitchFamily="66" charset="0"/>
              </a:rPr>
              <a:t>. Resistance to erythromycin, tetracycline and 	 	     chloramphenicol is developed by many organisms.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 transfer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Gene transfer (infectious resistance) from one </a:t>
            </a:r>
            <a:r>
              <a:rPr lang="en-US" dirty="0" smtClean="0">
                <a:latin typeface="Comic Sans MS" panose="030F0702030302020204" pitchFamily="66" charset="0"/>
              </a:rPr>
              <a:t>organism to another can occur by: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916061"/>
              </p:ext>
            </p:extLst>
          </p:nvPr>
        </p:nvGraphicFramePr>
        <p:xfrm>
          <a:off x="1981200" y="2971800"/>
          <a:ext cx="40386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Conjugation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Sexual contact through the formation of a bridge or sex pilus </a:t>
            </a:r>
            <a:r>
              <a:rPr lang="en-US" sz="2800" dirty="0" smtClean="0">
                <a:latin typeface="Comic Sans MS" panose="030F0702030302020204" pitchFamily="66" charset="0"/>
              </a:rPr>
              <a:t>is common among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gram-negative bacilli </a:t>
            </a:r>
            <a:r>
              <a:rPr lang="en-US" sz="2800" dirty="0" smtClean="0">
                <a:latin typeface="Comic Sans MS" panose="030F0702030302020204" pitchFamily="66" charset="0"/>
              </a:rPr>
              <a:t>of the same or another species. </a:t>
            </a:r>
          </a:p>
          <a:p>
            <a:pPr marL="0" indent="0" algn="just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This may involve </a:t>
            </a:r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chromosomal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		     or extrachromosomal (plasmid) DNA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</a:p>
          <a:p>
            <a:pPr algn="just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The gene carrying the ‘resistance’ or ‘R’ factor is transferred only if another ‘resistance transfer factor’ (RTF) is also present.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0" y="230677"/>
            <a:ext cx="914400" cy="378923"/>
          </a:xfrm>
        </p:spPr>
        <p:txBody>
          <a:bodyPr>
            <a:normAutofit/>
          </a:bodyPr>
          <a:lstStyle/>
          <a:p>
            <a:r>
              <a:rPr lang="en-GB" sz="1200" b="1" dirty="0" err="1" smtClean="0">
                <a:solidFill>
                  <a:srgbClr val="00B0F0"/>
                </a:solidFill>
              </a:rPr>
              <a:t>Contd</a:t>
            </a:r>
            <a:r>
              <a:rPr lang="en-GB" sz="1200" b="1" dirty="0" smtClean="0">
                <a:solidFill>
                  <a:srgbClr val="00B0F0"/>
                </a:solidFill>
              </a:rPr>
              <a:t>…</a:t>
            </a:r>
            <a:endParaRPr lang="en-IN" sz="1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>
                <a:latin typeface="Comic Sans MS" panose="030F0702030302020204" pitchFamily="66" charset="0"/>
              </a:rPr>
              <a:t>It frequently occurs in the </a:t>
            </a:r>
            <a:r>
              <a:rPr lang="en-US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colon</a:t>
            </a:r>
            <a:r>
              <a:rPr lang="en-US" sz="3000" dirty="0">
                <a:latin typeface="Comic Sans MS" panose="030F0702030302020204" pitchFamily="66" charset="0"/>
              </a:rPr>
              <a:t> where a large variety of gram-negative bacilli come in close contact.</a:t>
            </a:r>
          </a:p>
          <a:p>
            <a:pPr marL="0" indent="0" algn="just">
              <a:buNone/>
            </a:pPr>
            <a:endParaRPr lang="en-US" sz="3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3000" dirty="0">
              <a:latin typeface="Comic Sans MS" panose="030F0702030302020204" pitchFamily="66" charset="0"/>
            </a:endParaRPr>
          </a:p>
          <a:p>
            <a:pPr algn="just"/>
            <a:r>
              <a:rPr lang="en-US" sz="3000" dirty="0" smtClean="0">
                <a:latin typeface="Comic Sans MS" panose="030F0702030302020204" pitchFamily="66" charset="0"/>
              </a:rPr>
              <a:t>Even </a:t>
            </a:r>
            <a:r>
              <a:rPr lang="en-US" sz="3000" dirty="0">
                <a:solidFill>
                  <a:srgbClr val="92D050"/>
                </a:solidFill>
                <a:latin typeface="Comic Sans MS" panose="030F0702030302020204" pitchFamily="66" charset="0"/>
              </a:rPr>
              <a:t>nonpathogenic organisms may transfer R factor to pathogenic organisms</a:t>
            </a:r>
            <a:r>
              <a:rPr lang="en-US" sz="3000" dirty="0">
                <a:latin typeface="Comic Sans MS" panose="030F0702030302020204" pitchFamily="66" charset="0"/>
              </a:rPr>
              <a:t>, which may become widespread by contamination of food or water.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188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000" dirty="0" smtClean="0">
                <a:latin typeface="Comic Sans MS" panose="030F0702030302020204" pitchFamily="66" charset="0"/>
              </a:rPr>
              <a:t>Chloramphenicol resistance of typhoid bacilli,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streptomycin resistance of </a:t>
            </a:r>
            <a:r>
              <a:rPr lang="en-US" i="1" dirty="0" smtClean="0">
                <a:latin typeface="Comic Sans MS" panose="030F0702030302020204" pitchFamily="66" charset="0"/>
              </a:rPr>
              <a:t>E. coli, </a:t>
            </a:r>
          </a:p>
          <a:p>
            <a:pPr algn="just">
              <a:buNone/>
            </a:pPr>
            <a:r>
              <a:rPr lang="en-US" i="1" dirty="0" smtClean="0">
                <a:latin typeface="Comic Sans MS" panose="030F0702030302020204" pitchFamily="66" charset="0"/>
              </a:rPr>
              <a:t>	penicillin resistance of </a:t>
            </a:r>
            <a:r>
              <a:rPr lang="en-US" i="1" dirty="0" err="1" smtClean="0">
                <a:latin typeface="Comic Sans MS" panose="030F0702030302020204" pitchFamily="66" charset="0"/>
              </a:rPr>
              <a:t>Haemophilus</a:t>
            </a:r>
            <a:r>
              <a:rPr lang="en-US" i="1" dirty="0" smtClean="0">
                <a:latin typeface="Comic Sans MS" panose="030F0702030302020204" pitchFamily="66" charset="0"/>
              </a:rPr>
              <a:t> and gonococci.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ultidrug resistance has occurred by conjugation.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a very important mechanism of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horizontal transmission </a:t>
            </a:r>
            <a:r>
              <a:rPr lang="en-US" dirty="0" smtClean="0">
                <a:latin typeface="Comic Sans MS" panose="030F0702030302020204" pitchFamily="66" charset="0"/>
              </a:rPr>
              <a:t>of resistance.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620000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6248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Fig: Transformation, Transduction and Conjugation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Transduction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the transfer of gene carrying resistance through the agency of a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bacteriophage.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R factor is taken up by the phage and delivered to another bacterium which it infects.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Many </a:t>
            </a:r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Staph. aureus </a:t>
            </a:r>
            <a:r>
              <a:rPr lang="en-US" i="1" dirty="0" smtClean="0">
                <a:latin typeface="Comic Sans MS" panose="030F0702030302020204" pitchFamily="66" charset="0"/>
              </a:rPr>
              <a:t>strains have </a:t>
            </a:r>
            <a:r>
              <a:rPr lang="en-US" dirty="0" smtClean="0">
                <a:latin typeface="Comic Sans MS" panose="030F0702030302020204" pitchFamily="66" charset="0"/>
              </a:rPr>
              <a:t>acquired resistance by transduction.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Certain instances of penicillin, erythromycin and chloramphenicol resistance have been found to be phage mediated.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Transformation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 resistant bacterium may release the resistance carrying DNA into the medium and this may be imbibed by another sensitive organism—becoming unresponsive to the drug.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This mechanism is probably not clinically significant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except isolated instances of pneumococcal resistance to penicillin G due to altered penicillin binding protein, </a:t>
            </a:r>
            <a:r>
              <a:rPr lang="en-US" dirty="0" smtClean="0">
                <a:latin typeface="Comic Sans MS" panose="030F0702030302020204" pitchFamily="66" charset="0"/>
              </a:rPr>
              <a:t>and some other cases.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Resistant organisms</a:t>
            </a:r>
            <a:endParaRPr lang="en-US" sz="4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Resistant organisms can broadly be of the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following three types: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152530"/>
              </p:ext>
            </p:extLst>
          </p:nvPr>
        </p:nvGraphicFramePr>
        <p:xfrm>
          <a:off x="1524000" y="2895600"/>
          <a:ext cx="6096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Toxicity- Local irritancy &amp; Systemic toxicity</a:t>
            </a:r>
          </a:p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Hypersensitivity reaction</a:t>
            </a:r>
          </a:p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Drug resistance</a:t>
            </a:r>
          </a:p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Superinfection</a:t>
            </a:r>
          </a:p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Nutritional Deficiencies</a:t>
            </a:r>
          </a:p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Masking of an infection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2672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Loss of affinity of target biomolecule of the microorganism for a particular AMA. 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e.g., certain penicillin resistant pneumococcal strains have altered penicillin binding proteins.</a:t>
            </a:r>
          </a:p>
          <a:p>
            <a:pPr algn="just">
              <a:buNone/>
            </a:pPr>
            <a:endParaRPr lang="en-IN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 tolerant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 destroying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Resistant microorganism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elaborate an enzyme which inactivate the drug.</a:t>
            </a:r>
          </a:p>
          <a:p>
            <a:pPr algn="just"/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Beta lactamase </a:t>
            </a:r>
            <a:r>
              <a:rPr lang="en-US" dirty="0" smtClean="0">
                <a:latin typeface="Comic Sans MS" panose="030F0702030302020204" pitchFamily="66" charset="0"/>
              </a:rPr>
              <a:t>for </a:t>
            </a:r>
            <a:r>
              <a:rPr lang="el-GR" dirty="0" smtClean="0">
                <a:latin typeface="Comic Sans MS" panose="030F0702030302020204" pitchFamily="66" charset="0"/>
              </a:rPr>
              <a:t>β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lactam</a:t>
            </a:r>
            <a:r>
              <a:rPr lang="en-US" dirty="0" smtClean="0">
                <a:latin typeface="Comic Sans MS" panose="030F0702030302020204" pitchFamily="66" charset="0"/>
              </a:rPr>
              <a:t> antibiotics,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 Acetyl </a:t>
            </a:r>
            <a:r>
              <a:rPr lang="en-US" dirty="0" err="1" smtClean="0">
                <a:latin typeface="Comic Sans MS" panose="030F0702030302020204" pitchFamily="66" charset="0"/>
              </a:rPr>
              <a:t>transferase</a:t>
            </a:r>
            <a:r>
              <a:rPr lang="en-US" dirty="0" smtClean="0">
                <a:latin typeface="Comic Sans MS" panose="030F0702030302020204" pitchFamily="66" charset="0"/>
              </a:rPr>
              <a:t> which inactivate chloramphenicol, </a:t>
            </a:r>
          </a:p>
          <a:p>
            <a:pPr lvl="1" algn="just"/>
            <a:r>
              <a:rPr lang="en-US" dirty="0" err="1" smtClean="0">
                <a:latin typeface="Comic Sans MS" panose="030F0702030302020204" pitchFamily="66" charset="0"/>
              </a:rPr>
              <a:t>Kinases</a:t>
            </a:r>
            <a:r>
              <a:rPr lang="en-US" dirty="0" smtClean="0">
                <a:latin typeface="Comic Sans MS" panose="030F0702030302020204" pitchFamily="66" charset="0"/>
              </a:rPr>
              <a:t> inactivates </a:t>
            </a:r>
            <a:r>
              <a:rPr lang="en-US" dirty="0" err="1" smtClean="0">
                <a:latin typeface="Comic Sans MS" panose="030F0702030302020204" pitchFamily="66" charset="0"/>
              </a:rPr>
              <a:t>Aminoglycosides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 impermeable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sz="3500" dirty="0" smtClean="0">
                <a:latin typeface="Comic Sans MS" panose="030F0702030302020204" pitchFamily="66" charset="0"/>
              </a:rPr>
              <a:t>Many hydrophilic antibiotics gain access into the bacterial cell </a:t>
            </a:r>
            <a:r>
              <a:rPr lang="en-IN" sz="35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through specific channel formed by protein called porins </a:t>
            </a:r>
            <a:r>
              <a:rPr lang="en-IN" sz="3500" dirty="0" smtClean="0">
                <a:latin typeface="Comic Sans MS" panose="030F0702030302020204" pitchFamily="66" charset="0"/>
              </a:rPr>
              <a:t>or need specific transport mechanism.</a:t>
            </a:r>
          </a:p>
          <a:p>
            <a:pPr algn="just">
              <a:buNone/>
            </a:pPr>
            <a:endParaRPr lang="en-IN" sz="35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3500" dirty="0" smtClean="0">
                <a:latin typeface="Comic Sans MS" panose="030F0702030302020204" pitchFamily="66" charset="0"/>
              </a:rPr>
              <a:t>These may be lost by the resistant strain.</a:t>
            </a:r>
          </a:p>
          <a:p>
            <a:pPr algn="just">
              <a:buNone/>
            </a:pPr>
            <a:endParaRPr lang="en-IN" sz="35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3500" dirty="0" smtClean="0">
                <a:latin typeface="Comic Sans MS" panose="030F0702030302020204" pitchFamily="66" charset="0"/>
              </a:rPr>
              <a:t>Bacteria may acquire plasmid directed efflux protein in their cell membrane.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Cross resistance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724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Acquisition of resistance to one AMA conferring resistance to another AMA, </a:t>
            </a:r>
            <a:r>
              <a:rPr lang="en-US" sz="2400" dirty="0" smtClean="0">
                <a:latin typeface="Comic Sans MS" panose="030F0702030302020204" pitchFamily="66" charset="0"/>
              </a:rPr>
              <a:t>to which the organism has not been exposed, is called cross resistance. </a:t>
            </a: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This is more commonly seen between chemically or mechanistically related drugs.</a:t>
            </a: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 e.g. resistance to one sulfonamide means resistance to all others, </a:t>
            </a:r>
          </a:p>
          <a:p>
            <a:pPr algn="just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and resistance to one tetracycline means insensitivity to all others.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Complete cross resistance or Two way cross resistance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Comic Sans MS" panose="030F0702030302020204" pitchFamily="66" charset="0"/>
              </a:rPr>
              <a:t>Neomycin                     Kanamycin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Partial cross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resistance 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way cross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resistance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Gentamicin        Kanamycin       Streptomycin 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66746" y="2971800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66746" y="3039208"/>
            <a:ext cx="1828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8400" y="57912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0069" y="57912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535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Prevention of drug resistance</a:t>
            </a:r>
            <a:endParaRPr lang="en-US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No indiscriminate and inadequate or unduly prolonged use of AMAs should be made.</a:t>
            </a: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Prefer rapid acting and selective (narrow spectrum) AMA whenever possible.</a:t>
            </a: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Use combination of AMAs whenever prolonged therapy is undertaken, e.g. tuberculosis, SABE.</a:t>
            </a: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Infection by organism notorious for developing resistance, e.g. </a:t>
            </a:r>
            <a:r>
              <a:rPr lang="en-IN" i="1" dirty="0" smtClean="0">
                <a:latin typeface="Comic Sans MS" panose="030F0702030302020204" pitchFamily="66" charset="0"/>
              </a:rPr>
              <a:t>Staph aureus, E. coli, M. tuberculosis, Proteus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err="1" smtClean="0">
                <a:latin typeface="Comic Sans MS" panose="030F0702030302020204" pitchFamily="66" charset="0"/>
              </a:rPr>
              <a:t>etc</a:t>
            </a:r>
            <a:r>
              <a:rPr lang="en-IN" dirty="0" smtClean="0">
                <a:latin typeface="Comic Sans MS" panose="030F0702030302020204" pitchFamily="66" charset="0"/>
              </a:rPr>
              <a:t> must be treated extensively.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Superinfection (Superinfection)</a:t>
            </a: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This refers to the appearance of a new infection as a result of antimicrobial therapy.</a:t>
            </a:r>
          </a:p>
          <a:p>
            <a:pPr algn="just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Use of most AMAs causes some alteration in the normal microbial flora of the body.</a:t>
            </a:r>
          </a:p>
          <a:p>
            <a:pPr algn="just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The normal flora contributes to host defense by elaborating substances called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bacteriocins</a:t>
            </a:r>
            <a:r>
              <a:rPr lang="en-US" sz="2800" i="1" dirty="0" smtClean="0">
                <a:latin typeface="Comic Sans MS" panose="030F0702030302020204" pitchFamily="66" charset="0"/>
              </a:rPr>
              <a:t> which </a:t>
            </a:r>
            <a:r>
              <a:rPr lang="en-US" sz="2800" dirty="0" smtClean="0">
                <a:latin typeface="Comic Sans MS" panose="030F0702030302020204" pitchFamily="66" charset="0"/>
              </a:rPr>
              <a:t>inhibit pathogenic organisms.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Nutritional deficiencies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Some of the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 complex group of vitamins and 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vit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</a:t>
            </a:r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 synthesized by the intestinal flora </a:t>
            </a:r>
            <a:r>
              <a:rPr lang="en-US" dirty="0" smtClean="0">
                <a:latin typeface="Comic Sans MS" panose="030F0702030302020204" pitchFamily="66" charset="0"/>
              </a:rPr>
              <a:t>is utilized by man.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Prolonged use of antimicrobials which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alter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this flora</a:t>
            </a:r>
            <a:r>
              <a:rPr lang="en-US" dirty="0" smtClean="0">
                <a:latin typeface="Comic Sans MS" panose="030F0702030302020204" pitchFamily="66" charset="0"/>
              </a:rPr>
              <a:t> may result in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vitamin deficiencies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Neomycin causes morphological abnormalities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in the intestinal mucosa—</a:t>
            </a:r>
            <a:r>
              <a:rPr lang="en-US" dirty="0" err="1" smtClean="0">
                <a:latin typeface="Comic Sans MS" panose="030F0702030302020204" pitchFamily="66" charset="0"/>
              </a:rPr>
              <a:t>steatorrhoea</a:t>
            </a:r>
            <a:r>
              <a:rPr lang="en-US" dirty="0" smtClean="0">
                <a:latin typeface="Comic Sans MS" panose="030F0702030302020204" pitchFamily="66" charset="0"/>
              </a:rPr>
              <a:t> and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malabsorption syndrome can occur.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Masking of an infection</a:t>
            </a: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 short course of an AMA may be sufficient to treat one infection but only briefly suppress another one contacted concurrently.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The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other infection will be masked initially, only to manifest later in a severe form. </a:t>
            </a:r>
          </a:p>
          <a:p>
            <a:pPr mar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Eg</a:t>
            </a:r>
            <a:r>
              <a:rPr lang="en-US" dirty="0" smtClean="0">
                <a:latin typeface="Comic Sans MS" panose="030F0702030302020204" pitchFamily="66" charset="0"/>
              </a:rPr>
              <a:t>: Tuberculosis masked by a short 	course 	of streptomycin given for 	trivial respiratory 	infection.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1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099971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Local irritancy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Exerted at the site of administration.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Gastric irritation, pain and abscess formation at the site of </a:t>
            </a:r>
            <a:r>
              <a:rPr lang="en-US" dirty="0" err="1" smtClean="0">
                <a:latin typeface="Comic Sans MS" pitchFamily="66" charset="0"/>
              </a:rPr>
              <a:t>i.m</a:t>
            </a:r>
            <a:r>
              <a:rPr lang="en-US" dirty="0" smtClean="0">
                <a:latin typeface="Comic Sans MS" pitchFamily="66" charset="0"/>
              </a:rPr>
              <a:t>. injection,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thrombophlebitis</a:t>
            </a:r>
            <a:r>
              <a:rPr lang="en-US" dirty="0" smtClean="0">
                <a:latin typeface="Comic Sans MS" pitchFamily="66" charset="0"/>
              </a:rPr>
              <a:t> of the injected vein are the complications.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Practically all AMAs, especially erythromycin, </a:t>
            </a:r>
            <a:r>
              <a:rPr lang="en-US" dirty="0" err="1" smtClean="0">
                <a:latin typeface="Comic Sans MS" pitchFamily="66" charset="0"/>
              </a:rPr>
              <a:t>tetracyclines</a:t>
            </a:r>
            <a:r>
              <a:rPr lang="en-US" dirty="0" smtClean="0">
                <a:latin typeface="Comic Sans MS" pitchFamily="66" charset="0"/>
              </a:rPr>
              <a:t>, certain </a:t>
            </a:r>
            <a:r>
              <a:rPr lang="en-US" dirty="0" err="1" smtClean="0">
                <a:latin typeface="Comic Sans MS" pitchFamily="66" charset="0"/>
              </a:rPr>
              <a:t>cephalosporins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chloramphenicol</a:t>
            </a:r>
            <a:r>
              <a:rPr lang="en-US" dirty="0" smtClean="0">
                <a:latin typeface="Comic Sans MS" pitchFamily="66" charset="0"/>
              </a:rPr>
              <a:t> are irritants.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Systemic toxicity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igh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 therapeutic index</a:t>
            </a:r>
            <a:r>
              <a:rPr lang="en-US" sz="2000" dirty="0" smtClean="0">
                <a:latin typeface="Comic Sans MS" pitchFamily="66" charset="0"/>
              </a:rPr>
              <a:t>—doses up </a:t>
            </a:r>
            <a:r>
              <a:rPr lang="en-US" sz="2000" i="1" dirty="0" smtClean="0">
                <a:latin typeface="Comic Sans MS" pitchFamily="66" charset="0"/>
              </a:rPr>
              <a:t>to </a:t>
            </a:r>
            <a:r>
              <a:rPr lang="en-US" sz="2000" dirty="0" smtClean="0">
                <a:latin typeface="Comic Sans MS" pitchFamily="66" charset="0"/>
              </a:rPr>
              <a:t>100-fold range may be given without apparent damage to host cells. These include </a:t>
            </a:r>
            <a:r>
              <a:rPr lang="en-US" sz="2000" dirty="0" err="1" smtClean="0">
                <a:latin typeface="Comic Sans MS" pitchFamily="66" charset="0"/>
              </a:rPr>
              <a:t>penicillins</a:t>
            </a:r>
            <a:r>
              <a:rPr lang="en-US" sz="2000" dirty="0" smtClean="0">
                <a:latin typeface="Comic Sans MS" pitchFamily="66" charset="0"/>
              </a:rPr>
              <a:t>, some cephalosporin's and erythromycin.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Lower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 therapeutic index</a:t>
            </a:r>
            <a:r>
              <a:rPr lang="en-US" sz="2000" dirty="0" smtClean="0">
                <a:latin typeface="Comic Sans MS" pitchFamily="66" charset="0"/>
              </a:rPr>
              <a:t>—doses have to be individualized and toxicity watched for, e.g.:    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		 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Aminoglycosides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: 8th cranial nerve and kidney toxicity.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		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Tetracyclines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: liver and kidney damage, 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antianabolic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effect.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		Chloramphenicol : bone marrow depression.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r>
              <a:rPr lang="en-US" sz="2000" i="1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</a:rPr>
              <a:t>ery 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low therapeutic index</a:t>
            </a:r>
            <a:r>
              <a:rPr lang="en-US" sz="2000" dirty="0" smtClean="0">
                <a:latin typeface="Comic Sans MS" pitchFamily="66" charset="0"/>
              </a:rPr>
              <a:t>—use is highly restricted to conditions where no suitable alternative is available, e.g. : </a:t>
            </a:r>
            <a:r>
              <a:rPr lang="en-US" sz="2000" dirty="0" err="1" smtClean="0">
                <a:latin typeface="Comic Sans MS" pitchFamily="66" charset="0"/>
              </a:rPr>
              <a:t>Polymyxin</a:t>
            </a:r>
            <a:r>
              <a:rPr lang="en-US" sz="2000" dirty="0" smtClean="0">
                <a:latin typeface="Comic Sans MS" pitchFamily="66" charset="0"/>
              </a:rPr>
              <a:t> B : neurological and renal toxicity.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		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Vancomycin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: hearing loss, kidney damage.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		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Amphotericin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B : kidney, bone marrow and neurological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Hypersensitivity reactions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Practically all AMAs are capable of causing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hypersensitivity reactions.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These are unpredictable and unrelated to dose.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 whole range of reactions from rashes to anaphylactic shock can be produced.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 more commonly involved AMAs are—</a:t>
            </a:r>
            <a:r>
              <a:rPr lang="en-US" dirty="0" err="1" smtClean="0">
                <a:latin typeface="Comic Sans MS" pitchFamily="66" charset="0"/>
              </a:rPr>
              <a:t>penicillins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cephalosporins</a:t>
            </a:r>
            <a:r>
              <a:rPr lang="en-US" dirty="0" smtClean="0">
                <a:latin typeface="Comic Sans MS" pitchFamily="66" charset="0"/>
              </a:rPr>
              <a:t>, sulfonamides, </a:t>
            </a:r>
            <a:r>
              <a:rPr lang="en-US" dirty="0" err="1" smtClean="0">
                <a:latin typeface="Comic Sans MS" pitchFamily="66" charset="0"/>
              </a:rPr>
              <a:t>fluoroquinolones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Drug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It refers to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unresponsiveness of a microorganism to an AMA</a:t>
            </a:r>
            <a:r>
              <a:rPr lang="en-US" dirty="0" smtClean="0">
                <a:latin typeface="Comic Sans MS" pitchFamily="66" charset="0"/>
              </a:rPr>
              <a:t>, and is akin to the phenomenon of tolerance seen in higher organisms.</a:t>
            </a:r>
          </a:p>
          <a:p>
            <a:r>
              <a:rPr lang="en-US" dirty="0" smtClean="0">
                <a:latin typeface="Comic Sans MS" pitchFamily="66" charset="0"/>
              </a:rPr>
              <a:t>Two type</a:t>
            </a:r>
          </a:p>
          <a:p>
            <a:pPr>
              <a:buNone/>
            </a:pPr>
            <a:r>
              <a:rPr lang="en-US" i="1" dirty="0" smtClean="0">
                <a:latin typeface="Comic Sans MS" pitchFamily="66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Natural resistance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	Acquired resistance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Natural resistance</a:t>
            </a:r>
            <a:endParaRPr lang="en-US" sz="3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Some microbes have always been resistant to certain AMAs. 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They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lack the metabolic process </a:t>
            </a:r>
            <a:r>
              <a:rPr lang="en-US" sz="2400" dirty="0" smtClean="0">
                <a:latin typeface="Comic Sans MS" panose="030F0702030302020204" pitchFamily="66" charset="0"/>
              </a:rPr>
              <a:t>or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target site </a:t>
            </a:r>
            <a:r>
              <a:rPr lang="en-US" sz="2400" dirty="0" smtClean="0">
                <a:latin typeface="Comic Sans MS" panose="030F0702030302020204" pitchFamily="66" charset="0"/>
              </a:rPr>
              <a:t>which is affected by the particular drug. 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This is generally a group or species characteristic.</a:t>
            </a:r>
          </a:p>
          <a:p>
            <a:pPr algn="just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 e.g. gram-negative bacilli are </a:t>
            </a:r>
            <a:r>
              <a:rPr lang="en-US" sz="2400" dirty="0" err="1" smtClean="0">
                <a:latin typeface="Comic Sans MS" panose="030F0702030302020204" pitchFamily="66" charset="0"/>
              </a:rPr>
              <a:t>normallyunaffected</a:t>
            </a:r>
            <a:r>
              <a:rPr lang="en-US" sz="2400" dirty="0" smtClean="0">
                <a:latin typeface="Comic Sans MS" panose="030F0702030302020204" pitchFamily="66" charset="0"/>
              </a:rPr>
              <a:t> by 		penicillin G, 	</a:t>
            </a:r>
          </a:p>
          <a:p>
            <a:pPr algn="just">
              <a:buNone/>
            </a:pPr>
            <a:r>
              <a:rPr lang="en-US" sz="2400" i="1" dirty="0" smtClean="0">
                <a:latin typeface="Comic Sans MS" panose="030F0702030302020204" pitchFamily="66" charset="0"/>
              </a:rPr>
              <a:t>		M. tuberculosis is insensitive to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tetracyclines</a:t>
            </a:r>
            <a:r>
              <a:rPr lang="en-US" sz="2400" i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No significant clinical problem.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Acquired resistance</a:t>
            </a:r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It is the development of resistance by an organism (which was sensitive before) due to the use of an AMA over a period of time.</a:t>
            </a: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This can happen with any microbe and is a major clinical problem.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However, development of resistance is dependent on the microorganism as well as the drug.</a:t>
            </a: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Some bacteria are notorious for rapid acquisition of resistance, e.g. staphylococci, </a:t>
            </a:r>
            <a:r>
              <a:rPr lang="en-US" sz="2400" dirty="0" err="1" smtClean="0">
                <a:latin typeface="Comic Sans MS" panose="030F0702030302020204" pitchFamily="66" charset="0"/>
              </a:rPr>
              <a:t>coliforms</a:t>
            </a:r>
            <a:r>
              <a:rPr lang="en-US" sz="2400" dirty="0" smtClean="0">
                <a:latin typeface="Comic Sans MS" panose="030F0702030302020204" pitchFamily="66" charset="0"/>
              </a:rPr>
              <a:t>, tubercle bacilli.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Others like </a:t>
            </a:r>
            <a:r>
              <a:rPr lang="en-US" sz="2400" i="1" dirty="0" smtClean="0">
                <a:latin typeface="Comic Sans MS" panose="030F0702030302020204" pitchFamily="66" charset="0"/>
              </a:rPr>
              <a:t>Strep.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pyogenes</a:t>
            </a:r>
            <a:r>
              <a:rPr lang="en-US" sz="2400" i="1" dirty="0" smtClean="0">
                <a:latin typeface="Comic Sans MS" panose="030F0702030302020204" pitchFamily="66" charset="0"/>
              </a:rPr>
              <a:t> and spirochetes have not developed </a:t>
            </a:r>
            <a:r>
              <a:rPr lang="en-US" sz="2400" dirty="0" smtClean="0">
                <a:latin typeface="Comic Sans MS" panose="030F0702030302020204" pitchFamily="66" charset="0"/>
              </a:rPr>
              <a:t>significant resistance to penicillin.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Development of resistance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Resistance may be developed by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	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	 mutation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		or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		  gene transfer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935</Words>
  <Application>Microsoft Office PowerPoint</Application>
  <PresentationFormat>On-screen Show (4:3)</PresentationFormat>
  <Paragraphs>186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Aharoni</vt:lpstr>
      <vt:lpstr>Arial</vt:lpstr>
      <vt:lpstr>Berlin Sans FB Demi</vt:lpstr>
      <vt:lpstr>Calibri</vt:lpstr>
      <vt:lpstr>Comic Sans MS</vt:lpstr>
      <vt:lpstr>Office Theme</vt:lpstr>
      <vt:lpstr>GENERAL CHEMOTHERAPY   General Consideration Part V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(Lecture-6)</vt:lpstr>
      <vt:lpstr>Content of the chapter</vt:lpstr>
      <vt:lpstr>Local irritancy</vt:lpstr>
      <vt:lpstr>Systemic toxicity</vt:lpstr>
      <vt:lpstr>Hypersensitivity reactions</vt:lpstr>
      <vt:lpstr>Drug resistance</vt:lpstr>
      <vt:lpstr>Natural resistance</vt:lpstr>
      <vt:lpstr>Acquired resistance</vt:lpstr>
      <vt:lpstr>Development of resistance</vt:lpstr>
      <vt:lpstr>Mutation</vt:lpstr>
      <vt:lpstr>PowerPoint Presentation</vt:lpstr>
      <vt:lpstr>Gene transfer</vt:lpstr>
      <vt:lpstr>Conjugation</vt:lpstr>
      <vt:lpstr>Contd…</vt:lpstr>
      <vt:lpstr>PowerPoint Presentation</vt:lpstr>
      <vt:lpstr>Fig: Transformation, Transduction and Conjugation</vt:lpstr>
      <vt:lpstr>Transduction</vt:lpstr>
      <vt:lpstr>Transformation</vt:lpstr>
      <vt:lpstr>Resistant organisms</vt:lpstr>
      <vt:lpstr>Drug tolerant</vt:lpstr>
      <vt:lpstr>Drug destroying</vt:lpstr>
      <vt:lpstr>Drug impermeable</vt:lpstr>
      <vt:lpstr>Cross resistance</vt:lpstr>
      <vt:lpstr>PowerPoint Presentation</vt:lpstr>
      <vt:lpstr>Prevention of drug resistance</vt:lpstr>
      <vt:lpstr>Superinfection (Superinfection)</vt:lpstr>
      <vt:lpstr>Nutritional deficiencies </vt:lpstr>
      <vt:lpstr>Masking of an infection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Anjana</cp:lastModifiedBy>
  <cp:revision>62</cp:revision>
  <dcterms:created xsi:type="dcterms:W3CDTF">2006-08-16T00:00:00Z</dcterms:created>
  <dcterms:modified xsi:type="dcterms:W3CDTF">2020-12-17T09:29:51Z</dcterms:modified>
</cp:coreProperties>
</file>