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4" r:id="rId2"/>
    <p:sldId id="273" r:id="rId3"/>
    <p:sldId id="257" r:id="rId4"/>
    <p:sldId id="278" r:id="rId5"/>
    <p:sldId id="280" r:id="rId6"/>
    <p:sldId id="281" r:id="rId7"/>
    <p:sldId id="276" r:id="rId8"/>
    <p:sldId id="258" r:id="rId9"/>
    <p:sldId id="259" r:id="rId10"/>
    <p:sldId id="260" r:id="rId11"/>
    <p:sldId id="279" r:id="rId12"/>
    <p:sldId id="261" r:id="rId13"/>
    <p:sldId id="262" r:id="rId14"/>
    <p:sldId id="282" r:id="rId15"/>
    <p:sldId id="263" r:id="rId16"/>
    <p:sldId id="26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A9DEB-35EC-40F3-B776-605992C22256}" type="datetimeFigureOut">
              <a:rPr lang="en-IN" smtClean="0"/>
              <a:t>17-12-2020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8FB6D6-93A8-4772-9EA5-67C9EDEFA0E6}" type="slidenum">
              <a:rPr lang="en-IN" smtClean="0"/>
              <a:t>‹#›</a:t>
            </a:fld>
            <a:endParaRPr lang="en-IN"/>
          </a:p>
        </p:txBody>
      </p:sp>
    </p:spTree>
    <p:extLst>
      <p:ext uri="{BB962C8B-B14F-4D97-AF65-F5344CB8AC3E}">
        <p14:creationId xmlns:p14="http://schemas.microsoft.com/office/powerpoint/2010/main" val="2219759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8394298-7D1D-4CD6-81AA-1F2EEC71BC03}" type="slidenum">
              <a:rPr lang="en-IN" smtClean="0"/>
              <a:t>1</a:t>
            </a:fld>
            <a:endParaRPr lang="en-IN"/>
          </a:p>
        </p:txBody>
      </p:sp>
    </p:spTree>
    <p:extLst>
      <p:ext uri="{BB962C8B-B14F-4D97-AF65-F5344CB8AC3E}">
        <p14:creationId xmlns:p14="http://schemas.microsoft.com/office/powerpoint/2010/main" val="1149450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909805"/>
            <a:ext cx="9143999" cy="1752834"/>
          </a:xfrm>
        </p:spPr>
        <p:txBody>
          <a:bodyPr>
            <a:normAutofit fontScale="90000"/>
          </a:bodyPr>
          <a:lstStyle/>
          <a:p>
            <a:r>
              <a:rPr lang="en-US" sz="3600" dirty="0">
                <a:solidFill>
                  <a:srgbClr val="00B0F0"/>
                </a:solidFill>
                <a:latin typeface="Berlin Sans FB Demi" pitchFamily="34" charset="0"/>
                <a:cs typeface="Aharoni" pitchFamily="2" charset="-79"/>
              </a:rPr>
              <a:t>GENERAL</a:t>
            </a:r>
            <a:r>
              <a:rPr lang="en-US" sz="3600" dirty="0">
                <a:solidFill>
                  <a:srgbClr val="FF0000"/>
                </a:solidFill>
                <a:latin typeface="Berlin Sans FB Demi" pitchFamily="34" charset="0"/>
                <a:cs typeface="Aharoni" pitchFamily="2" charset="-79"/>
              </a:rPr>
              <a:t> CHEMOTHERAPY </a:t>
            </a:r>
            <a:r>
              <a:rPr lang="en-US" sz="3600" b="1" dirty="0">
                <a:solidFill>
                  <a:srgbClr val="FF0000"/>
                </a:solidFill>
                <a:latin typeface="Comic Sans MS" panose="030F0702030302020204" pitchFamily="66" charset="0"/>
                <a:cs typeface="Aharoni" pitchFamily="2" charset="-79"/>
              </a:rPr>
              <a:t/>
            </a:r>
            <a:br>
              <a:rPr lang="en-US" sz="3600" b="1" dirty="0">
                <a:solidFill>
                  <a:srgbClr val="FF0000"/>
                </a:solidFill>
                <a:latin typeface="Comic Sans MS" panose="030F0702030302020204" pitchFamily="66" charset="0"/>
                <a:cs typeface="Aharoni" pitchFamily="2" charset="-79"/>
              </a:rPr>
            </a:br>
            <a:r>
              <a:rPr lang="en-US" sz="3600" b="1" dirty="0">
                <a:solidFill>
                  <a:srgbClr val="00B0F0"/>
                </a:solidFill>
                <a:latin typeface="Comic Sans MS" panose="030F0702030302020204" pitchFamily="66" charset="0"/>
                <a:cs typeface="Aharoni" pitchFamily="2" charset="-79"/>
              </a:rPr>
              <a:t> </a:t>
            </a:r>
            <a:r>
              <a:rPr lang="en-US" sz="2200" b="1" dirty="0">
                <a:solidFill>
                  <a:srgbClr val="00B0F0"/>
                </a:solidFill>
                <a:latin typeface="Comic Sans MS" panose="030F0702030302020204" pitchFamily="66" charset="0"/>
                <a:cs typeface="Aharoni" pitchFamily="2" charset="-79"/>
              </a:rPr>
              <a:t>General Consideration Part </a:t>
            </a:r>
            <a:r>
              <a:rPr lang="en-US" sz="2200" b="1" dirty="0" smtClean="0">
                <a:solidFill>
                  <a:srgbClr val="00B0F0"/>
                </a:solidFill>
                <a:latin typeface="Comic Sans MS" panose="030F0702030302020204" pitchFamily="66" charset="0"/>
                <a:cs typeface="Aharoni" pitchFamily="2" charset="-79"/>
              </a:rPr>
              <a:t>VI</a:t>
            </a:r>
            <a:r>
              <a:rPr lang="en-US" sz="2200" b="1" dirty="0" smtClean="0">
                <a:solidFill>
                  <a:srgbClr val="00B0F0"/>
                </a:solidFill>
                <a:latin typeface="Comic Sans MS" panose="030F0702030302020204" pitchFamily="66" charset="0"/>
              </a:rPr>
              <a:t> </a:t>
            </a:r>
            <a:r>
              <a:rPr lang="en-IN" sz="3600" b="1" dirty="0">
                <a:solidFill>
                  <a:srgbClr val="C00000"/>
                </a:solidFill>
                <a:latin typeface="Comic Sans MS" panose="030F0702030302020204" pitchFamily="66" charset="0"/>
              </a:rPr>
              <a:t/>
            </a:r>
            <a:br>
              <a:rPr lang="en-IN" sz="3600" b="1" dirty="0">
                <a:solidFill>
                  <a:srgbClr val="C00000"/>
                </a:solidFill>
                <a:latin typeface="Comic Sans MS" panose="030F0702030302020204" pitchFamily="66" charset="0"/>
              </a:rPr>
            </a:br>
            <a:r>
              <a:rPr lang="en-IN" sz="1050" b="1" dirty="0">
                <a:solidFill>
                  <a:srgbClr val="C00000"/>
                </a:solidFill>
                <a:latin typeface="Comic Sans MS" panose="030F0702030302020204" pitchFamily="66" charset="0"/>
              </a:rPr>
              <a:t>……………………………………………………………………………………………………………………………………………………………………………………………………………………………………………</a:t>
            </a:r>
            <a:r>
              <a:rPr lang="en-IN" b="1" dirty="0" smtClean="0">
                <a:solidFill>
                  <a:srgbClr val="C00000"/>
                </a:solidFill>
                <a:latin typeface="Comic Sans MS" panose="030F0702030302020204" pitchFamily="66" charset="0"/>
              </a:rPr>
              <a:t/>
            </a:r>
            <a:br>
              <a:rPr lang="en-IN" b="1" dirty="0" smtClean="0">
                <a:solidFill>
                  <a:srgbClr val="C00000"/>
                </a:solidFill>
                <a:latin typeface="Comic Sans MS" panose="030F0702030302020204" pitchFamily="66" charset="0"/>
              </a:rPr>
            </a:br>
            <a:r>
              <a:rPr lang="en-IN" sz="2800" b="1" u="sng" dirty="0">
                <a:solidFill>
                  <a:srgbClr val="C00000"/>
                </a:solidFill>
                <a:latin typeface="Comic Sans MS" panose="030F0702030302020204" pitchFamily="66" charset="0"/>
              </a:rPr>
              <a:t>Chemotherapy (VPT-411</a:t>
            </a:r>
            <a:r>
              <a:rPr lang="en-IN" sz="2800" b="1" u="sng" dirty="0" smtClean="0">
                <a:solidFill>
                  <a:srgbClr val="C00000"/>
                </a:solidFill>
                <a:latin typeface="Comic Sans MS" panose="030F0702030302020204" pitchFamily="66" charset="0"/>
              </a:rPr>
              <a:t>)</a:t>
            </a:r>
            <a:r>
              <a:rPr lang="en-IN" sz="2700" b="1" dirty="0">
                <a:solidFill>
                  <a:srgbClr val="000099"/>
                </a:solidFill>
                <a:latin typeface="Comic Sans MS" panose="030F0702030302020204" pitchFamily="66" charset="0"/>
              </a:rPr>
              <a:t/>
            </a:r>
            <a:br>
              <a:rPr lang="en-IN" sz="2700" b="1" dirty="0">
                <a:solidFill>
                  <a:srgbClr val="000099"/>
                </a:solidFill>
                <a:latin typeface="Comic Sans MS" panose="030F0702030302020204" pitchFamily="66" charset="0"/>
              </a:rPr>
            </a:br>
            <a:r>
              <a:rPr lang="en-IN" sz="2700" b="1" dirty="0" smtClean="0">
                <a:solidFill>
                  <a:srgbClr val="000099"/>
                </a:solidFill>
                <a:latin typeface="Comic Sans MS" panose="030F0702030302020204" pitchFamily="66" charset="0"/>
              </a:rPr>
              <a:t>(</a:t>
            </a:r>
            <a:r>
              <a:rPr lang="en-IN" sz="2700" b="1" dirty="0" smtClean="0">
                <a:solidFill>
                  <a:srgbClr val="000099"/>
                </a:solidFill>
                <a:latin typeface="Comic Sans MS" panose="030F0702030302020204" pitchFamily="66" charset="0"/>
              </a:rPr>
              <a:t>Lecture-7)</a:t>
            </a:r>
            <a:endParaRPr lang="en-IN" b="1" dirty="0">
              <a:solidFill>
                <a:srgbClr val="000099"/>
              </a:solidFill>
              <a:latin typeface="Comic Sans MS" panose="030F0702030302020204" pitchFamily="66" charset="0"/>
            </a:endParaRPr>
          </a:p>
        </p:txBody>
      </p:sp>
      <p:sp>
        <p:nvSpPr>
          <p:cNvPr id="3" name="Subtitle 2"/>
          <p:cNvSpPr>
            <a:spLocks noGrp="1"/>
          </p:cNvSpPr>
          <p:nvPr>
            <p:ph type="subTitle" idx="1"/>
          </p:nvPr>
        </p:nvSpPr>
        <p:spPr>
          <a:xfrm>
            <a:off x="409575" y="3984463"/>
            <a:ext cx="8343900" cy="1241822"/>
          </a:xfrm>
        </p:spPr>
        <p:txBody>
          <a:bodyPr>
            <a:noAutofit/>
          </a:bodyPr>
          <a:lstStyle/>
          <a:p>
            <a:r>
              <a:rPr lang="en-IN" sz="2100" b="1" dirty="0" err="1">
                <a:solidFill>
                  <a:srgbClr val="000099"/>
                </a:solidFill>
                <a:latin typeface="Comic Sans MS" panose="030F0702030302020204" pitchFamily="66" charset="0"/>
              </a:rPr>
              <a:t>Dr.</a:t>
            </a:r>
            <a:r>
              <a:rPr lang="en-IN" sz="2100" b="1" dirty="0">
                <a:solidFill>
                  <a:srgbClr val="000099"/>
                </a:solidFill>
                <a:latin typeface="Comic Sans MS" panose="030F0702030302020204" pitchFamily="66" charset="0"/>
              </a:rPr>
              <a:t> </a:t>
            </a:r>
            <a:r>
              <a:rPr lang="en-IN" sz="2100" b="1" dirty="0" err="1" smtClean="0">
                <a:solidFill>
                  <a:srgbClr val="000099"/>
                </a:solidFill>
                <a:latin typeface="Comic Sans MS" panose="030F0702030302020204" pitchFamily="66" charset="0"/>
              </a:rPr>
              <a:t>Kumari</a:t>
            </a:r>
            <a:r>
              <a:rPr lang="en-IN" sz="2100" b="1" dirty="0" smtClean="0">
                <a:solidFill>
                  <a:srgbClr val="000099"/>
                </a:solidFill>
                <a:latin typeface="Comic Sans MS" panose="030F0702030302020204" pitchFamily="66" charset="0"/>
              </a:rPr>
              <a:t> </a:t>
            </a:r>
            <a:r>
              <a:rPr lang="en-IN" sz="2100" b="1" dirty="0" err="1" smtClean="0">
                <a:solidFill>
                  <a:srgbClr val="000099"/>
                </a:solidFill>
                <a:latin typeface="Comic Sans MS" panose="030F0702030302020204" pitchFamily="66" charset="0"/>
              </a:rPr>
              <a:t>Anjana</a:t>
            </a:r>
            <a:endParaRPr lang="en-IN" sz="2100" b="1" dirty="0">
              <a:solidFill>
                <a:srgbClr val="000099"/>
              </a:solidFill>
              <a:latin typeface="Comic Sans MS" panose="030F0702030302020204" pitchFamily="66" charset="0"/>
            </a:endParaRPr>
          </a:p>
          <a:p>
            <a:r>
              <a:rPr lang="en-IN" sz="2100" dirty="0">
                <a:latin typeface="Comic Sans MS" panose="030F0702030302020204" pitchFamily="66" charset="0"/>
              </a:rPr>
              <a:t>Asstt. </a:t>
            </a:r>
            <a:r>
              <a:rPr lang="en-IN" sz="2100" dirty="0" smtClean="0">
                <a:latin typeface="Comic Sans MS" panose="030F0702030302020204" pitchFamily="66" charset="0"/>
              </a:rPr>
              <a:t>Professor</a:t>
            </a:r>
            <a:endParaRPr lang="en-IN" sz="2100" dirty="0">
              <a:latin typeface="Comic Sans MS" panose="030F0702030302020204" pitchFamily="66" charset="0"/>
            </a:endParaRPr>
          </a:p>
          <a:p>
            <a:r>
              <a:rPr lang="en-IN" sz="2100" dirty="0" err="1">
                <a:latin typeface="Comic Sans MS" panose="030F0702030302020204" pitchFamily="66" charset="0"/>
              </a:rPr>
              <a:t>Deptt</a:t>
            </a:r>
            <a:r>
              <a:rPr lang="en-IN" sz="2100" dirty="0">
                <a:latin typeface="Comic Sans MS" panose="030F0702030302020204" pitchFamily="66" charset="0"/>
              </a:rPr>
              <a:t>. of Veterinary Pharmacology &amp; Toxicology</a:t>
            </a:r>
          </a:p>
          <a:p>
            <a:r>
              <a:rPr lang="en-IN" sz="2100" dirty="0">
                <a:latin typeface="Comic Sans MS" panose="030F0702030302020204" pitchFamily="66" charset="0"/>
              </a:rPr>
              <a:t>Bihar Veterinary College, Bihar Animal Sciences University, Patna</a:t>
            </a:r>
          </a:p>
          <a:p>
            <a:endParaRPr lang="en-IN" sz="2100"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198249" y="3660020"/>
            <a:ext cx="1091228" cy="98755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145874" y="3756115"/>
            <a:ext cx="678170" cy="716661"/>
          </a:xfrm>
          <a:prstGeom prst="rect">
            <a:avLst/>
          </a:prstGeom>
        </p:spPr>
      </p:pic>
    </p:spTree>
    <p:extLst>
      <p:ext uri="{BB962C8B-B14F-4D97-AF65-F5344CB8AC3E}">
        <p14:creationId xmlns:p14="http://schemas.microsoft.com/office/powerpoint/2010/main" val="23047378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latin typeface="Comic Sans MS" panose="030F0702030302020204" pitchFamily="66" charset="0"/>
              </a:rPr>
              <a:t>Chemoprophylaxis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800" dirty="0" smtClean="0">
                <a:latin typeface="Comic Sans MS" panose="030F0702030302020204" pitchFamily="66" charset="0"/>
              </a:rPr>
              <a:t>It is the use of an AMA to prevent the setting in of an infection in the body or to combat a contacted infection before its final clinical manifestation.</a:t>
            </a:r>
          </a:p>
          <a:p>
            <a:pPr marL="0" indent="0" algn="just">
              <a:buNone/>
            </a:pPr>
            <a:endParaRPr lang="en-US" sz="2800" dirty="0" smtClean="0">
              <a:latin typeface="Comic Sans MS" panose="030F0702030302020204" pitchFamily="66" charset="0"/>
            </a:endParaRPr>
          </a:p>
          <a:p>
            <a:pPr algn="just"/>
            <a:r>
              <a:rPr lang="en-US" sz="2800" dirty="0" smtClean="0">
                <a:latin typeface="Comic Sans MS" panose="030F0702030302020204" pitchFamily="66" charset="0"/>
              </a:rPr>
              <a:t>It reduces the number of the viable microbe below the critical level; thus preventing infection. </a:t>
            </a:r>
          </a:p>
          <a:p>
            <a:pPr marL="0" indent="0" algn="just">
              <a:buNone/>
            </a:pPr>
            <a:endParaRPr lang="en-US" sz="2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600" dirty="0">
                <a:latin typeface="Comic Sans MS" panose="030F0702030302020204" pitchFamily="66" charset="0"/>
              </a:rPr>
              <a:t>The chemoprophylaxis may be done against </a:t>
            </a:r>
            <a:r>
              <a:rPr lang="en-US" sz="2600" dirty="0">
                <a:solidFill>
                  <a:srgbClr val="92D050"/>
                </a:solidFill>
                <a:latin typeface="Comic Sans MS" panose="030F0702030302020204" pitchFamily="66" charset="0"/>
              </a:rPr>
              <a:t>specific organisms </a:t>
            </a:r>
            <a:r>
              <a:rPr lang="en-US" sz="2600" dirty="0">
                <a:latin typeface="Comic Sans MS" panose="030F0702030302020204" pitchFamily="66" charset="0"/>
              </a:rPr>
              <a:t>(generally highly satisfactory e.g. Tuberculosis in man with isoniazid</a:t>
            </a:r>
            <a:r>
              <a:rPr lang="en-US" sz="2600" dirty="0" smtClean="0">
                <a:latin typeface="Comic Sans MS" panose="030F0702030302020204" pitchFamily="66" charset="0"/>
              </a:rPr>
              <a:t>.).</a:t>
            </a:r>
          </a:p>
          <a:p>
            <a:pPr marL="0" indent="0" algn="just">
              <a:buNone/>
            </a:pPr>
            <a:endParaRPr lang="en-US" sz="2600" dirty="0" smtClean="0">
              <a:latin typeface="Comic Sans MS" panose="030F0702030302020204" pitchFamily="66" charset="0"/>
            </a:endParaRPr>
          </a:p>
          <a:p>
            <a:pPr algn="just"/>
            <a:r>
              <a:rPr lang="en-US" sz="2600" dirty="0" smtClean="0">
                <a:latin typeface="Comic Sans MS" panose="030F0702030302020204" pitchFamily="66" charset="0"/>
              </a:rPr>
              <a:t>It is also used </a:t>
            </a:r>
            <a:r>
              <a:rPr lang="en-US" sz="2600" dirty="0">
                <a:latin typeface="Comic Sans MS" panose="030F0702030302020204" pitchFamily="66" charset="0"/>
              </a:rPr>
              <a:t>for prevention of infection in some high risk situations e.g. urinary tract catheterization may be satisfactory but it is highly unsatisfactory and </a:t>
            </a:r>
            <a:r>
              <a:rPr lang="en-US" sz="2600" dirty="0" smtClean="0">
                <a:latin typeface="Comic Sans MS" panose="030F0702030302020204" pitchFamily="66" charset="0"/>
              </a:rPr>
              <a:t>condemnable </a:t>
            </a:r>
            <a:r>
              <a:rPr lang="en-US" sz="2600" dirty="0">
                <a:latin typeface="Comic Sans MS" panose="030F0702030302020204" pitchFamily="66" charset="0"/>
              </a:rPr>
              <a:t>even hazardous if it is done for prevention of infection in general.</a:t>
            </a:r>
          </a:p>
          <a:p>
            <a:pPr marL="0" indent="0">
              <a:buNone/>
            </a:pPr>
            <a:endParaRPr lang="en-IN" dirty="0"/>
          </a:p>
        </p:txBody>
      </p:sp>
    </p:spTree>
    <p:extLst>
      <p:ext uri="{BB962C8B-B14F-4D97-AF65-F5344CB8AC3E}">
        <p14:creationId xmlns:p14="http://schemas.microsoft.com/office/powerpoint/2010/main" val="126575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omic Sans MS" panose="030F0702030302020204" pitchFamily="66" charset="0"/>
              </a:rPr>
              <a:t>Misuses of AMAs</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fontScale="70000" lnSpcReduction="20000"/>
          </a:bodyPr>
          <a:lstStyle/>
          <a:p>
            <a:pPr lvl="0" algn="just"/>
            <a:r>
              <a:rPr lang="en-US" b="1" dirty="0" smtClean="0">
                <a:solidFill>
                  <a:srgbClr val="0070C0"/>
                </a:solidFill>
                <a:latin typeface="Comic Sans MS" panose="030F0702030302020204" pitchFamily="66" charset="0"/>
              </a:rPr>
              <a:t>Treatment of untreatable diseases: </a:t>
            </a:r>
            <a:r>
              <a:rPr lang="en-US" dirty="0" smtClean="0">
                <a:latin typeface="Comic Sans MS" panose="030F0702030302020204" pitchFamily="66" charset="0"/>
              </a:rPr>
              <a:t>Use of antibiotics in viral diseases.</a:t>
            </a:r>
          </a:p>
          <a:p>
            <a:pPr lvl="0" algn="just">
              <a:buNone/>
            </a:pPr>
            <a:endParaRPr lang="en-US" dirty="0" smtClean="0">
              <a:latin typeface="Comic Sans MS" panose="030F0702030302020204" pitchFamily="66" charset="0"/>
            </a:endParaRPr>
          </a:p>
          <a:p>
            <a:pPr lvl="0" algn="just"/>
            <a:r>
              <a:rPr lang="en-US" b="1" dirty="0" smtClean="0">
                <a:solidFill>
                  <a:srgbClr val="0070C0"/>
                </a:solidFill>
                <a:latin typeface="Comic Sans MS" panose="030F0702030302020204" pitchFamily="66" charset="0"/>
              </a:rPr>
              <a:t>Improper dosage:</a:t>
            </a:r>
            <a:r>
              <a:rPr lang="en-US" dirty="0" smtClean="0">
                <a:solidFill>
                  <a:srgbClr val="0070C0"/>
                </a:solidFill>
                <a:latin typeface="Comic Sans MS" panose="030F0702030302020204" pitchFamily="66" charset="0"/>
              </a:rPr>
              <a:t> </a:t>
            </a:r>
            <a:r>
              <a:rPr lang="en-US" dirty="0" smtClean="0">
                <a:latin typeface="Comic Sans MS" panose="030F0702030302020204" pitchFamily="66" charset="0"/>
              </a:rPr>
              <a:t>Antibiotics should be administered at adequate therapeutic doses will not suppress the bacteria, and at the same time may precipitate development of resistant population. Administration of higher doses can cause toxicity to the host.</a:t>
            </a:r>
          </a:p>
          <a:p>
            <a:pPr lvl="0" algn="just">
              <a:buNone/>
            </a:pPr>
            <a:endParaRPr lang="en-US" dirty="0" smtClean="0">
              <a:latin typeface="Comic Sans MS" panose="030F0702030302020204" pitchFamily="66" charset="0"/>
            </a:endParaRPr>
          </a:p>
          <a:p>
            <a:pPr lvl="0" algn="just"/>
            <a:r>
              <a:rPr lang="en-US" b="1" dirty="0" smtClean="0">
                <a:solidFill>
                  <a:srgbClr val="0070C0"/>
                </a:solidFill>
                <a:latin typeface="Comic Sans MS" panose="030F0702030302020204" pitchFamily="66" charset="0"/>
              </a:rPr>
              <a:t>Superinfections:</a:t>
            </a:r>
            <a:r>
              <a:rPr lang="en-US" dirty="0" smtClean="0">
                <a:solidFill>
                  <a:srgbClr val="0070C0"/>
                </a:solidFill>
                <a:latin typeface="Comic Sans MS" panose="030F0702030302020204" pitchFamily="66" charset="0"/>
              </a:rPr>
              <a:t> </a:t>
            </a:r>
            <a:r>
              <a:rPr lang="en-US" dirty="0" smtClean="0">
                <a:latin typeface="Comic Sans MS" panose="030F0702030302020204" pitchFamily="66" charset="0"/>
              </a:rPr>
              <a:t>Use of oral antimicrobial therapy, especially the broad-spectrum antibiotics, suppresses the normal ruminal or intestinal microflora leading to development of enteric infections by the invading pathogenic microbe.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a:r>
              <a:rPr lang="en-US" b="1" dirty="0" smtClean="0">
                <a:solidFill>
                  <a:srgbClr val="0070C0"/>
                </a:solidFill>
                <a:latin typeface="Comic Sans MS" panose="030F0702030302020204" pitchFamily="66" charset="0"/>
              </a:rPr>
              <a:t>Inhibition of starter bacteria:</a:t>
            </a:r>
            <a:r>
              <a:rPr lang="en-US" dirty="0" smtClean="0">
                <a:solidFill>
                  <a:srgbClr val="0070C0"/>
                </a:solidFill>
                <a:latin typeface="Comic Sans MS" panose="030F0702030302020204" pitchFamily="66" charset="0"/>
              </a:rPr>
              <a:t> </a:t>
            </a:r>
            <a:r>
              <a:rPr lang="en-US" dirty="0" smtClean="0">
                <a:latin typeface="Comic Sans MS" panose="030F0702030302020204" pitchFamily="66" charset="0"/>
              </a:rPr>
              <a:t>Use of antibiotics in diary animals results in excretion of significant levels of the antibiotics through milk, which may suppress the starter bacteria.</a:t>
            </a:r>
          </a:p>
          <a:p>
            <a:pPr marL="0" lvl="0" indent="0" algn="just">
              <a:buNone/>
            </a:pPr>
            <a:endParaRPr lang="en-US" dirty="0" smtClean="0">
              <a:latin typeface="Comic Sans MS" panose="030F0702030302020204" pitchFamily="66" charset="0"/>
            </a:endParaRPr>
          </a:p>
          <a:p>
            <a:pPr lvl="0" algn="just"/>
            <a:r>
              <a:rPr lang="en-US" b="1" dirty="0" smtClean="0">
                <a:solidFill>
                  <a:srgbClr val="0070C0"/>
                </a:solidFill>
                <a:latin typeface="Comic Sans MS" panose="030F0702030302020204" pitchFamily="66" charset="0"/>
              </a:rPr>
              <a:t>Antibiotics as growth promoters:</a:t>
            </a:r>
            <a:r>
              <a:rPr lang="en-US" dirty="0" smtClean="0">
                <a:solidFill>
                  <a:srgbClr val="0070C0"/>
                </a:solidFill>
                <a:latin typeface="Comic Sans MS" panose="030F0702030302020204" pitchFamily="66" charset="0"/>
              </a:rPr>
              <a:t> </a:t>
            </a:r>
            <a:r>
              <a:rPr lang="en-US" dirty="0" smtClean="0">
                <a:latin typeface="Comic Sans MS" panose="030F0702030302020204" pitchFamily="66" charset="0"/>
              </a:rPr>
              <a:t>Use of antibiotic-growth promoters in feed-lot animals before slaughter without observing withdrawal specifications ay pose public health hazard.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sz="2800" b="1" dirty="0">
                <a:solidFill>
                  <a:srgbClr val="0070C0"/>
                </a:solidFill>
                <a:latin typeface="Comic Sans MS" panose="030F0702030302020204" pitchFamily="66" charset="0"/>
              </a:rPr>
              <a:t>Applications of antibiotics in surgical wounds without proper drainage: </a:t>
            </a:r>
            <a:endParaRPr lang="en-US" sz="2800" b="1" dirty="0" smtClean="0">
              <a:solidFill>
                <a:srgbClr val="0070C0"/>
              </a:solidFill>
              <a:latin typeface="Comic Sans MS" panose="030F0702030302020204" pitchFamily="66" charset="0"/>
            </a:endParaRPr>
          </a:p>
          <a:p>
            <a:pPr marL="0" lvl="0" indent="0" algn="just">
              <a:buNone/>
            </a:pPr>
            <a:r>
              <a:rPr lang="en-US" sz="2800" b="1" dirty="0">
                <a:solidFill>
                  <a:srgbClr val="0070C0"/>
                </a:solidFill>
                <a:latin typeface="Comic Sans MS" panose="030F0702030302020204" pitchFamily="66" charset="0"/>
              </a:rPr>
              <a:t>	</a:t>
            </a:r>
            <a:r>
              <a:rPr lang="en-US" sz="2800" dirty="0" smtClean="0">
                <a:latin typeface="Comic Sans MS" panose="030F0702030302020204" pitchFamily="66" charset="0"/>
              </a:rPr>
              <a:t>Use </a:t>
            </a:r>
            <a:r>
              <a:rPr lang="en-US" sz="2800" dirty="0">
                <a:latin typeface="Comic Sans MS" panose="030F0702030302020204" pitchFamily="66" charset="0"/>
              </a:rPr>
              <a:t>of antibiotics to prevent bacterial </a:t>
            </a:r>
            <a:r>
              <a:rPr lang="en-US" sz="2800" dirty="0" smtClean="0">
                <a:latin typeface="Comic Sans MS" panose="030F0702030302020204" pitchFamily="66" charset="0"/>
              </a:rPr>
              <a:t>	infections</a:t>
            </a:r>
            <a:r>
              <a:rPr lang="en-US" sz="2800" dirty="0">
                <a:latin typeface="Comic Sans MS" panose="030F0702030302020204" pitchFamily="66" charset="0"/>
              </a:rPr>
              <a:t>, without removal of necrotic </a:t>
            </a:r>
            <a:r>
              <a:rPr lang="en-US" sz="2800" dirty="0" smtClean="0">
                <a:latin typeface="Comic Sans MS" panose="030F0702030302020204" pitchFamily="66" charset="0"/>
              </a:rPr>
              <a:t>	tissue </a:t>
            </a:r>
            <a:r>
              <a:rPr lang="en-US" sz="2800" dirty="0">
                <a:latin typeface="Comic Sans MS" panose="030F0702030302020204" pitchFamily="66" charset="0"/>
              </a:rPr>
              <a:t>debris or providing proper drainage </a:t>
            </a:r>
            <a:r>
              <a:rPr lang="en-US" sz="2800" dirty="0" smtClean="0">
                <a:latin typeface="Comic Sans MS" panose="030F0702030302020204" pitchFamily="66" charset="0"/>
              </a:rPr>
              <a:t>	for </a:t>
            </a:r>
            <a:r>
              <a:rPr lang="en-US" sz="2800" dirty="0">
                <a:latin typeface="Comic Sans MS" panose="030F0702030302020204" pitchFamily="66" charset="0"/>
              </a:rPr>
              <a:t>the purulent exudates, results in </a:t>
            </a:r>
            <a:r>
              <a:rPr lang="en-US" sz="2800" dirty="0" smtClean="0">
                <a:latin typeface="Comic Sans MS" panose="030F0702030302020204" pitchFamily="66" charset="0"/>
              </a:rPr>
              <a:t>	markedly </a:t>
            </a:r>
            <a:r>
              <a:rPr lang="en-US" sz="2800" dirty="0">
                <a:latin typeface="Comic Sans MS" panose="030F0702030302020204" pitchFamily="66" charset="0"/>
              </a:rPr>
              <a:t>lowered antibacterial potency of </a:t>
            </a:r>
            <a:r>
              <a:rPr lang="en-US" sz="2800" dirty="0" smtClean="0">
                <a:latin typeface="Comic Sans MS" panose="030F0702030302020204" pitchFamily="66" charset="0"/>
              </a:rPr>
              <a:t>	the </a:t>
            </a:r>
            <a:r>
              <a:rPr lang="en-US" sz="2800" dirty="0">
                <a:latin typeface="Comic Sans MS" panose="030F0702030302020204" pitchFamily="66" charset="0"/>
              </a:rPr>
              <a:t>antibiotics</a:t>
            </a:r>
            <a:r>
              <a:rPr lang="en-US" sz="2800" dirty="0" smtClean="0">
                <a:latin typeface="Comic Sans MS" panose="030F0702030302020204" pitchFamily="66" charset="0"/>
              </a:rPr>
              <a:t>.</a:t>
            </a:r>
            <a:endParaRPr lang="en-US" sz="2800" dirty="0">
              <a:latin typeface="Comic Sans MS" panose="030F0702030302020204" pitchFamily="66" charset="0"/>
            </a:endParaRPr>
          </a:p>
        </p:txBody>
      </p:sp>
    </p:spTree>
    <p:extLst>
      <p:ext uri="{BB962C8B-B14F-4D97-AF65-F5344CB8AC3E}">
        <p14:creationId xmlns:p14="http://schemas.microsoft.com/office/powerpoint/2010/main" val="299329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latin typeface="Comic Sans MS" panose="030F0702030302020204" pitchFamily="66" charset="0"/>
                <a:cs typeface="Aharoni" pitchFamily="2" charset="-79"/>
              </a:rPr>
              <a:t>Failure</a:t>
            </a:r>
            <a:r>
              <a:rPr lang="en-US" dirty="0">
                <a:solidFill>
                  <a:srgbClr val="FF0000"/>
                </a:solidFill>
                <a:latin typeface="Comic Sans MS" panose="030F0702030302020204" pitchFamily="66" charset="0"/>
                <a:cs typeface="Aharoni" pitchFamily="2" charset="-79"/>
              </a:rPr>
              <a:t> of AMA Therapy</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lgn="just"/>
            <a:r>
              <a:rPr lang="en-GB" dirty="0" smtClean="0">
                <a:latin typeface="Comic Sans MS" panose="030F0702030302020204" pitchFamily="66" charset="0"/>
              </a:rPr>
              <a:t>When </a:t>
            </a:r>
            <a:r>
              <a:rPr lang="en-GB" dirty="0">
                <a:latin typeface="Comic Sans MS" panose="030F0702030302020204" pitchFamily="66" charset="0"/>
              </a:rPr>
              <a:t>a real or apparent failure of the antimicrobial regimen occurs, the diagnosis and therapy should be reviewed. </a:t>
            </a:r>
            <a:endParaRPr lang="en-GB" dirty="0" smtClean="0">
              <a:latin typeface="Comic Sans MS" panose="030F0702030302020204" pitchFamily="66" charset="0"/>
            </a:endParaRPr>
          </a:p>
          <a:p>
            <a:pPr marL="0" indent="0" algn="just">
              <a:buNone/>
            </a:pPr>
            <a:endParaRPr lang="en-GB" dirty="0" smtClean="0">
              <a:latin typeface="Comic Sans MS" panose="030F0702030302020204" pitchFamily="66" charset="0"/>
            </a:endParaRPr>
          </a:p>
          <a:p>
            <a:pPr algn="just"/>
            <a:r>
              <a:rPr lang="en-GB" dirty="0" smtClean="0">
                <a:latin typeface="Comic Sans MS" panose="030F0702030302020204" pitchFamily="66" charset="0"/>
              </a:rPr>
              <a:t>One </a:t>
            </a:r>
            <a:r>
              <a:rPr lang="en-GB" dirty="0">
                <a:latin typeface="Comic Sans MS" panose="030F0702030302020204" pitchFamily="66" charset="0"/>
              </a:rPr>
              <a:t>of the following causes will usually be identified. </a:t>
            </a:r>
            <a:endParaRPr lang="en-GB" dirty="0" smtClean="0">
              <a:latin typeface="Comic Sans MS" panose="030F0702030302020204" pitchFamily="66" charset="0"/>
            </a:endParaRPr>
          </a:p>
          <a:p>
            <a:pPr marL="0" indent="0" algn="just">
              <a:buNone/>
            </a:pPr>
            <a:endParaRPr lang="en-GB" dirty="0" smtClean="0">
              <a:latin typeface="Comic Sans MS" panose="030F0702030302020204" pitchFamily="66" charset="0"/>
            </a:endParaRPr>
          </a:p>
          <a:p>
            <a:pPr lvl="1" algn="just"/>
            <a:r>
              <a:rPr lang="en-GB" dirty="0" smtClean="0">
                <a:solidFill>
                  <a:srgbClr val="00B0F0"/>
                </a:solidFill>
                <a:latin typeface="Comic Sans MS" panose="030F0702030302020204" pitchFamily="66" charset="0"/>
              </a:rPr>
              <a:t>Improper </a:t>
            </a:r>
            <a:r>
              <a:rPr lang="en-GB" dirty="0">
                <a:solidFill>
                  <a:srgbClr val="00B0F0"/>
                </a:solidFill>
                <a:latin typeface="Comic Sans MS" panose="030F0702030302020204" pitchFamily="66" charset="0"/>
              </a:rPr>
              <a:t>selection </a:t>
            </a:r>
            <a:r>
              <a:rPr lang="en-GB" dirty="0">
                <a:latin typeface="Comic Sans MS" panose="030F0702030302020204" pitchFamily="66" charset="0"/>
              </a:rPr>
              <a:t>of drug, dose, route or duration of treatment</a:t>
            </a:r>
            <a:r>
              <a:rPr lang="en-GB" dirty="0" smtClean="0">
                <a:latin typeface="Comic Sans MS" panose="030F0702030302020204" pitchFamily="66" charset="0"/>
              </a:rPr>
              <a:t>.</a:t>
            </a:r>
          </a:p>
          <a:p>
            <a:pPr lvl="1" algn="just"/>
            <a:r>
              <a:rPr lang="en-GB" dirty="0" smtClean="0">
                <a:solidFill>
                  <a:srgbClr val="92D050"/>
                </a:solidFill>
                <a:latin typeface="Comic Sans MS" panose="030F0702030302020204" pitchFamily="66" charset="0"/>
              </a:rPr>
              <a:t>Treatment </a:t>
            </a:r>
            <a:r>
              <a:rPr lang="en-GB" dirty="0">
                <a:solidFill>
                  <a:srgbClr val="92D050"/>
                </a:solidFill>
                <a:latin typeface="Comic Sans MS" panose="030F0702030302020204" pitchFamily="66" charset="0"/>
              </a:rPr>
              <a:t>begun too late. </a:t>
            </a:r>
            <a:endParaRPr lang="en-GB" dirty="0" smtClean="0">
              <a:solidFill>
                <a:srgbClr val="92D050"/>
              </a:solidFill>
              <a:latin typeface="Comic Sans MS" panose="030F0702030302020204" pitchFamily="66" charset="0"/>
            </a:endParaRPr>
          </a:p>
          <a:p>
            <a:pPr lvl="1" algn="just"/>
            <a:r>
              <a:rPr lang="en-GB" dirty="0" smtClean="0">
                <a:solidFill>
                  <a:srgbClr val="00B050"/>
                </a:solidFill>
                <a:latin typeface="Comic Sans MS" panose="030F0702030302020204" pitchFamily="66" charset="0"/>
              </a:rPr>
              <a:t>Failure to take necessary adjuvant measures, </a:t>
            </a:r>
            <a:r>
              <a:rPr lang="en-GB" dirty="0" smtClean="0">
                <a:latin typeface="Comic Sans MS" panose="030F0702030302020204" pitchFamily="66" charset="0"/>
              </a:rPr>
              <a:t>e.g. drainage of abscesses, empyema, etc.; removal of renal stones, other foreign bodies or infected gall bladder, adjustment of proper urinary pH in case of urinary tract infection; cavity closure; control of diabetes, etc.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1" algn="just"/>
            <a:r>
              <a:rPr lang="en-GB" dirty="0">
                <a:solidFill>
                  <a:srgbClr val="00B0F0"/>
                </a:solidFill>
                <a:latin typeface="Comic Sans MS" panose="030F0702030302020204" pitchFamily="66" charset="0"/>
              </a:rPr>
              <a:t>Poor host defence—as </a:t>
            </a:r>
            <a:r>
              <a:rPr lang="en-GB" dirty="0">
                <a:latin typeface="Comic Sans MS" panose="030F0702030302020204" pitchFamily="66" charset="0"/>
              </a:rPr>
              <a:t>in leukaemias, neutropenia and other causes, especially if a bacteriostatic AMA is used. </a:t>
            </a:r>
            <a:endParaRPr lang="en-GB" dirty="0" smtClean="0">
              <a:latin typeface="Comic Sans MS" panose="030F0702030302020204" pitchFamily="66" charset="0"/>
            </a:endParaRPr>
          </a:p>
          <a:p>
            <a:pPr marL="457200" lvl="1" indent="0" algn="just">
              <a:buNone/>
            </a:pPr>
            <a:endParaRPr lang="en-GB" dirty="0">
              <a:latin typeface="Comic Sans MS" panose="030F0702030302020204" pitchFamily="66" charset="0"/>
            </a:endParaRPr>
          </a:p>
          <a:p>
            <a:pPr lvl="1" algn="just"/>
            <a:r>
              <a:rPr lang="en-GB" dirty="0">
                <a:solidFill>
                  <a:srgbClr val="00B0F0"/>
                </a:solidFill>
                <a:latin typeface="Comic Sans MS" panose="030F0702030302020204" pitchFamily="66" charset="0"/>
              </a:rPr>
              <a:t>Infecting organism present behind barriers, </a:t>
            </a:r>
            <a:r>
              <a:rPr lang="en-GB" dirty="0">
                <a:latin typeface="Comic Sans MS" panose="030F0702030302020204" pitchFamily="66" charset="0"/>
              </a:rPr>
              <a:t>such as vegetation on heart valves (SABE), inside the eyeball, blood brain-barrier</a:t>
            </a:r>
            <a:r>
              <a:rPr lang="en-GB" dirty="0" smtClean="0">
                <a:latin typeface="Comic Sans MS" panose="030F0702030302020204" pitchFamily="66" charset="0"/>
              </a:rPr>
              <a:t>.</a:t>
            </a:r>
          </a:p>
          <a:p>
            <a:pPr marL="457200" lvl="1" indent="0" algn="just">
              <a:buNone/>
            </a:pPr>
            <a:endParaRPr lang="en-GB" dirty="0">
              <a:latin typeface="Comic Sans MS" panose="030F0702030302020204" pitchFamily="66" charset="0"/>
            </a:endParaRPr>
          </a:p>
          <a:p>
            <a:pPr lvl="1" algn="just"/>
            <a:r>
              <a:rPr lang="en-GB" dirty="0">
                <a:solidFill>
                  <a:srgbClr val="00B0F0"/>
                </a:solidFill>
                <a:latin typeface="Comic Sans MS" panose="030F0702030302020204" pitchFamily="66" charset="0"/>
              </a:rPr>
              <a:t>Trying to treat untreatable (viral) infections or other causes of fever (malignancy, collagen diseases). </a:t>
            </a:r>
            <a:endParaRPr lang="en-GB" dirty="0" smtClean="0">
              <a:solidFill>
                <a:srgbClr val="00B0F0"/>
              </a:solidFill>
              <a:latin typeface="Comic Sans MS" panose="030F0702030302020204" pitchFamily="66" charset="0"/>
            </a:endParaRPr>
          </a:p>
          <a:p>
            <a:pPr marL="457200" lvl="1" indent="0" algn="just">
              <a:buNone/>
            </a:pPr>
            <a:endParaRPr lang="en-GB" dirty="0">
              <a:solidFill>
                <a:srgbClr val="00B0F0"/>
              </a:solidFill>
              <a:latin typeface="Comic Sans MS" panose="030F0702030302020204" pitchFamily="66" charset="0"/>
            </a:endParaRPr>
          </a:p>
          <a:p>
            <a:pPr lvl="1" algn="just"/>
            <a:r>
              <a:rPr lang="en-GB" dirty="0">
                <a:solidFill>
                  <a:srgbClr val="00B050"/>
                </a:solidFill>
                <a:latin typeface="Comic Sans MS" panose="030F0702030302020204" pitchFamily="66" charset="0"/>
              </a:rPr>
              <a:t>Presence of dormant or altered organisms </a:t>
            </a:r>
            <a:r>
              <a:rPr lang="en-GB" dirty="0">
                <a:latin typeface="Comic Sans MS" panose="030F0702030302020204" pitchFamily="66" charset="0"/>
              </a:rPr>
              <a:t>(the </a:t>
            </a:r>
            <a:r>
              <a:rPr lang="en-GB" dirty="0" err="1">
                <a:latin typeface="Comic Sans MS" panose="030F0702030302020204" pitchFamily="66" charset="0"/>
              </a:rPr>
              <a:t>persisters</a:t>
            </a:r>
            <a:r>
              <a:rPr lang="en-GB" dirty="0">
                <a:latin typeface="Comic Sans MS" panose="030F0702030302020204" pitchFamily="66" charset="0"/>
              </a:rPr>
              <a:t>) which later give rise to a relapse.</a:t>
            </a:r>
          </a:p>
          <a:p>
            <a:pPr marL="0" indent="0">
              <a:buNone/>
            </a:pPr>
            <a:endParaRPr lang="en-US" dirty="0">
              <a:latin typeface="Comic Sans MS" panose="030F0702030302020204"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1800" y="2992387"/>
            <a:ext cx="3306034" cy="923330"/>
          </a:xfrm>
          <a:prstGeom prst="rect">
            <a:avLst/>
          </a:prstGeom>
          <a:noFill/>
        </p:spPr>
        <p:txBody>
          <a:bodyPr wrap="none" lIns="91440" tIns="45720" rIns="91440" bIns="45720">
            <a:spAutoFit/>
          </a:bodyPr>
          <a:lstStyle/>
          <a:p>
            <a:pPr algn="ctr"/>
            <a:r>
              <a:rPr lang="en-US" sz="5400" b="1" cap="none" spc="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Thank You </a:t>
            </a:r>
            <a:endParaRPr lang="en-US" sz="5400" b="1" cap="none" spc="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795384215"/>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omic Sans MS" pitchFamily="66" charset="0"/>
              </a:rPr>
              <a:t>Content of the chapter</a:t>
            </a:r>
            <a:endParaRPr lang="en-US" dirty="0"/>
          </a:p>
        </p:txBody>
      </p:sp>
      <p:sp>
        <p:nvSpPr>
          <p:cNvPr id="3" name="Content Placeholder 2"/>
          <p:cNvSpPr>
            <a:spLocks noGrp="1"/>
          </p:cNvSpPr>
          <p:nvPr>
            <p:ph idx="1"/>
          </p:nvPr>
        </p:nvSpPr>
        <p:spPr>
          <a:xfrm>
            <a:off x="304800" y="1600200"/>
            <a:ext cx="8382000" cy="4800600"/>
          </a:xfrm>
        </p:spPr>
        <p:txBody>
          <a:bodyPr/>
          <a:lstStyle/>
          <a:p>
            <a:r>
              <a:rPr lang="en-US" dirty="0">
                <a:solidFill>
                  <a:srgbClr val="0070C0"/>
                </a:solidFill>
                <a:latin typeface="Comic Sans MS" panose="030F0702030302020204" pitchFamily="66" charset="0"/>
                <a:cs typeface="Aharoni" pitchFamily="2" charset="-79"/>
              </a:rPr>
              <a:t>Combined </a:t>
            </a:r>
            <a:r>
              <a:rPr lang="en-US" dirty="0" smtClean="0">
                <a:solidFill>
                  <a:srgbClr val="0070C0"/>
                </a:solidFill>
                <a:latin typeface="Comic Sans MS" panose="030F0702030302020204" pitchFamily="66" charset="0"/>
                <a:cs typeface="Aharoni" pitchFamily="2" charset="-79"/>
              </a:rPr>
              <a:t>use of Antimicrobials</a:t>
            </a:r>
          </a:p>
          <a:p>
            <a:pPr marL="0" indent="0">
              <a:buNone/>
            </a:pPr>
            <a:endParaRPr lang="en-US" dirty="0" smtClean="0">
              <a:solidFill>
                <a:srgbClr val="0070C0"/>
              </a:solidFill>
              <a:latin typeface="Comic Sans MS" panose="030F0702030302020204" pitchFamily="66" charset="0"/>
              <a:cs typeface="Aharoni" pitchFamily="2" charset="-79"/>
            </a:endParaRPr>
          </a:p>
          <a:p>
            <a:r>
              <a:rPr lang="en-US" dirty="0" smtClean="0">
                <a:solidFill>
                  <a:srgbClr val="0070C0"/>
                </a:solidFill>
                <a:latin typeface="Comic Sans MS" panose="030F0702030302020204" pitchFamily="66" charset="0"/>
                <a:cs typeface="Aharoni" pitchFamily="2" charset="-79"/>
              </a:rPr>
              <a:t>Prophylactic </a:t>
            </a:r>
            <a:r>
              <a:rPr lang="en-US" dirty="0">
                <a:solidFill>
                  <a:srgbClr val="0070C0"/>
                </a:solidFill>
                <a:latin typeface="Comic Sans MS" panose="030F0702030302020204" pitchFamily="66" charset="0"/>
                <a:cs typeface="Aharoni" pitchFamily="2" charset="-79"/>
              </a:rPr>
              <a:t>use of </a:t>
            </a:r>
            <a:r>
              <a:rPr lang="en-US" dirty="0" smtClean="0">
                <a:solidFill>
                  <a:srgbClr val="0070C0"/>
                </a:solidFill>
                <a:latin typeface="Comic Sans MS" panose="030F0702030302020204" pitchFamily="66" charset="0"/>
                <a:cs typeface="Aharoni" pitchFamily="2" charset="-79"/>
              </a:rPr>
              <a:t>Antimicrobials</a:t>
            </a:r>
          </a:p>
          <a:p>
            <a:pPr marL="0" indent="0">
              <a:buNone/>
            </a:pPr>
            <a:endParaRPr lang="en-US" dirty="0" smtClean="0">
              <a:solidFill>
                <a:srgbClr val="0070C0"/>
              </a:solidFill>
              <a:latin typeface="Comic Sans MS" panose="030F0702030302020204" pitchFamily="66" charset="0"/>
              <a:cs typeface="Aharoni" pitchFamily="2" charset="-79"/>
            </a:endParaRPr>
          </a:p>
          <a:p>
            <a:r>
              <a:rPr lang="en-US" dirty="0" smtClean="0">
                <a:solidFill>
                  <a:srgbClr val="0070C0"/>
                </a:solidFill>
                <a:latin typeface="Comic Sans MS" panose="030F0702030302020204" pitchFamily="66" charset="0"/>
                <a:cs typeface="Aharoni" pitchFamily="2" charset="-79"/>
              </a:rPr>
              <a:t>Failure </a:t>
            </a:r>
            <a:r>
              <a:rPr lang="en-US" dirty="0">
                <a:solidFill>
                  <a:srgbClr val="0070C0"/>
                </a:solidFill>
                <a:latin typeface="Comic Sans MS" panose="030F0702030302020204" pitchFamily="66" charset="0"/>
                <a:cs typeface="Aharoni" pitchFamily="2" charset="-79"/>
              </a:rPr>
              <a:t>of </a:t>
            </a:r>
            <a:r>
              <a:rPr lang="en-US" dirty="0" smtClean="0">
                <a:solidFill>
                  <a:srgbClr val="0070C0"/>
                </a:solidFill>
                <a:latin typeface="Comic Sans MS" panose="030F0702030302020204" pitchFamily="66" charset="0"/>
                <a:cs typeface="Aharoni" pitchFamily="2" charset="-79"/>
              </a:rPr>
              <a:t>Antimicrobials therapy</a:t>
            </a:r>
            <a:endParaRPr lang="en-US" dirty="0">
              <a:solidFill>
                <a:srgbClr val="0070C0"/>
              </a:solidFill>
              <a:latin typeface="Comic Sans MS" panose="030F0702030302020204" pitchFamily="66" charset="0"/>
              <a:cs typeface="Aharoni" pitchFamily="2" charset="-79"/>
            </a:endParaRPr>
          </a:p>
          <a:p>
            <a:endParaRPr lang="en-US" b="1" dirty="0" smtClean="0">
              <a:solidFill>
                <a:srgbClr val="0070C0"/>
              </a:solidFill>
              <a:latin typeface="Comic Sans MS" pitchFamily="66" charset="0"/>
            </a:endParaRPr>
          </a:p>
        </p:txBody>
      </p:sp>
    </p:spTree>
    <p:extLst>
      <p:ext uri="{BB962C8B-B14F-4D97-AF65-F5344CB8AC3E}">
        <p14:creationId xmlns:p14="http://schemas.microsoft.com/office/powerpoint/2010/main" val="322741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Comic Sans MS" panose="030F0702030302020204" pitchFamily="66" charset="0"/>
                <a:cs typeface="Aharoni" pitchFamily="2" charset="-79"/>
              </a:rPr>
              <a:t/>
            </a:r>
            <a:br>
              <a:rPr lang="en-US" dirty="0" smtClean="0">
                <a:solidFill>
                  <a:srgbClr val="FF0000"/>
                </a:solidFill>
                <a:latin typeface="Comic Sans MS" panose="030F0702030302020204" pitchFamily="66" charset="0"/>
                <a:cs typeface="Aharoni" pitchFamily="2" charset="-79"/>
              </a:rPr>
            </a:br>
            <a:r>
              <a:rPr lang="en-US" dirty="0">
                <a:solidFill>
                  <a:srgbClr val="FF0000"/>
                </a:solidFill>
                <a:latin typeface="Comic Sans MS" panose="030F0702030302020204" pitchFamily="66" charset="0"/>
                <a:cs typeface="Aharoni" pitchFamily="2" charset="-79"/>
              </a:rPr>
              <a:t/>
            </a:r>
            <a:br>
              <a:rPr lang="en-US" dirty="0">
                <a:solidFill>
                  <a:srgbClr val="FF0000"/>
                </a:solidFill>
                <a:latin typeface="Comic Sans MS" panose="030F0702030302020204" pitchFamily="66" charset="0"/>
                <a:cs typeface="Aharoni" pitchFamily="2" charset="-79"/>
              </a:rPr>
            </a:br>
            <a:r>
              <a:rPr lang="en-US" dirty="0" smtClean="0">
                <a:solidFill>
                  <a:srgbClr val="FF0000"/>
                </a:solidFill>
                <a:latin typeface="Comic Sans MS" panose="030F0702030302020204" pitchFamily="66" charset="0"/>
                <a:cs typeface="Aharoni" pitchFamily="2" charset="-79"/>
              </a:rPr>
              <a:t>Combined use of Antimicrobials</a:t>
            </a:r>
            <a:br>
              <a:rPr lang="en-US" dirty="0" smtClean="0">
                <a:solidFill>
                  <a:srgbClr val="FF0000"/>
                </a:solidFill>
                <a:latin typeface="Comic Sans MS" panose="030F0702030302020204" pitchFamily="66" charset="0"/>
                <a:cs typeface="Aharoni" pitchFamily="2" charset="-79"/>
              </a:rPr>
            </a:br>
            <a:r>
              <a:rPr lang="en-IN" sz="2700" dirty="0">
                <a:solidFill>
                  <a:srgbClr val="FFC000"/>
                </a:solidFill>
                <a:latin typeface="Comic Sans MS" panose="030F0702030302020204" pitchFamily="66" charset="0"/>
              </a:rPr>
              <a:t>Jawetz's law on antimicrobial combination </a:t>
            </a:r>
            <a:r>
              <a:rPr lang="en-IN" sz="2200" dirty="0"/>
              <a:t/>
            </a:r>
            <a:br>
              <a:rPr lang="en-IN" sz="2200" dirty="0"/>
            </a:br>
            <a:r>
              <a:rPr lang="en-US" dirty="0" smtClean="0">
                <a:solidFill>
                  <a:srgbClr val="FF0000"/>
                </a:solidFill>
                <a:latin typeface="Comic Sans MS" panose="030F0702030302020204" pitchFamily="66" charset="0"/>
                <a:cs typeface="Aharoni" pitchFamily="2" charset="-79"/>
              </a:rPr>
              <a:t/>
            </a:r>
            <a:br>
              <a:rPr lang="en-US" dirty="0" smtClean="0">
                <a:solidFill>
                  <a:srgbClr val="FF0000"/>
                </a:solidFill>
                <a:latin typeface="Comic Sans MS" panose="030F0702030302020204" pitchFamily="66" charset="0"/>
                <a:cs typeface="Aharoni" pitchFamily="2" charset="-79"/>
              </a:rPr>
            </a:br>
            <a:endParaRPr lang="en-US" dirty="0">
              <a:solidFill>
                <a:srgbClr val="FF0000"/>
              </a:solidFill>
            </a:endParaRPr>
          </a:p>
        </p:txBody>
      </p:sp>
      <p:sp>
        <p:nvSpPr>
          <p:cNvPr id="3" name="Content Placeholder 2"/>
          <p:cNvSpPr>
            <a:spLocks noGrp="1"/>
          </p:cNvSpPr>
          <p:nvPr>
            <p:ph idx="1"/>
          </p:nvPr>
        </p:nvSpPr>
        <p:spPr>
          <a:xfrm>
            <a:off x="457200" y="1600200"/>
            <a:ext cx="8534400" cy="4953000"/>
          </a:xfrm>
        </p:spPr>
        <p:txBody>
          <a:bodyPr>
            <a:normAutofit fontScale="92500" lnSpcReduction="20000"/>
          </a:bodyPr>
          <a:lstStyle/>
          <a:p>
            <a:pPr lvl="0" algn="just"/>
            <a:endParaRPr lang="en-US" sz="2600" b="1" dirty="0" smtClean="0">
              <a:solidFill>
                <a:srgbClr val="0070C0"/>
              </a:solidFill>
              <a:latin typeface="Comic Sans MS" panose="030F0702030302020204" pitchFamily="66" charset="0"/>
            </a:endParaRPr>
          </a:p>
          <a:p>
            <a:pPr lvl="0" algn="just"/>
            <a:r>
              <a:rPr lang="en-US" sz="2600" b="1" dirty="0" smtClean="0">
                <a:solidFill>
                  <a:srgbClr val="0070C0"/>
                </a:solidFill>
                <a:latin typeface="Comic Sans MS" panose="030F0702030302020204" pitchFamily="66" charset="0"/>
              </a:rPr>
              <a:t>To achieve additive or synergistic effects: </a:t>
            </a:r>
          </a:p>
          <a:p>
            <a:pPr marL="0" lvl="0" indent="0" algn="just">
              <a:buNone/>
            </a:pPr>
            <a:r>
              <a:rPr lang="en-US" sz="2600" b="1" dirty="0" smtClean="0">
                <a:solidFill>
                  <a:srgbClr val="0070C0"/>
                </a:solidFill>
                <a:latin typeface="Comic Sans MS" panose="030F0702030302020204" pitchFamily="66" charset="0"/>
              </a:rPr>
              <a:t>   </a:t>
            </a:r>
            <a:r>
              <a:rPr lang="en-US" sz="2600" dirty="0" smtClean="0">
                <a:latin typeface="Comic Sans MS" panose="030F0702030302020204" pitchFamily="66" charset="0"/>
              </a:rPr>
              <a:t>The rules regarding combination are:</a:t>
            </a:r>
          </a:p>
          <a:p>
            <a:pPr marL="0" lvl="0" indent="0" algn="just">
              <a:buNone/>
            </a:pPr>
            <a:endParaRPr lang="en-US" sz="2600" dirty="0" smtClean="0">
              <a:latin typeface="Comic Sans MS" panose="030F0702030302020204" pitchFamily="66" charset="0"/>
            </a:endParaRPr>
          </a:p>
          <a:p>
            <a:pPr>
              <a:buNone/>
            </a:pPr>
            <a:r>
              <a:rPr lang="en-US" sz="2600" b="1" dirty="0" smtClean="0">
                <a:latin typeface="Comic Sans MS" panose="030F0702030302020204" pitchFamily="66" charset="0"/>
              </a:rPr>
              <a:t>	</a:t>
            </a:r>
            <a:r>
              <a:rPr lang="en-US" sz="2600" dirty="0" smtClean="0">
                <a:latin typeface="Comic Sans MS" panose="030F0702030302020204" pitchFamily="66" charset="0"/>
              </a:rPr>
              <a:t>Bacteriostatic + Bacteriostatic = 							</a:t>
            </a:r>
            <a:r>
              <a:rPr lang="en-US" sz="2600" dirty="0" smtClean="0">
                <a:solidFill>
                  <a:srgbClr val="92D050"/>
                </a:solidFill>
                <a:latin typeface="Comic Sans MS" panose="030F0702030302020204" pitchFamily="66" charset="0"/>
              </a:rPr>
              <a:t>Additive/sometimes synergistic</a:t>
            </a:r>
          </a:p>
          <a:p>
            <a:pPr algn="just">
              <a:buNone/>
            </a:pPr>
            <a:r>
              <a:rPr lang="en-US" sz="2600" dirty="0" smtClean="0">
                <a:latin typeface="Comic Sans MS" panose="030F0702030302020204" pitchFamily="66" charset="0"/>
              </a:rPr>
              <a:t>	Bactericidal + Bactericidal = </a:t>
            </a:r>
          </a:p>
          <a:p>
            <a:pPr algn="just">
              <a:buNone/>
            </a:pPr>
            <a:r>
              <a:rPr lang="en-US" sz="2600" dirty="0">
                <a:solidFill>
                  <a:srgbClr val="92D050"/>
                </a:solidFill>
                <a:latin typeface="Comic Sans MS" panose="030F0702030302020204" pitchFamily="66" charset="0"/>
              </a:rPr>
              <a:t>	</a:t>
            </a:r>
            <a:r>
              <a:rPr lang="en-US" sz="2600" dirty="0" smtClean="0">
                <a:solidFill>
                  <a:srgbClr val="92D050"/>
                </a:solidFill>
                <a:latin typeface="Comic Sans MS" panose="030F0702030302020204" pitchFamily="66" charset="0"/>
              </a:rPr>
              <a:t>			  Additive</a:t>
            </a:r>
          </a:p>
          <a:p>
            <a:pPr>
              <a:buNone/>
            </a:pPr>
            <a:r>
              <a:rPr lang="en-US" sz="2600" dirty="0" smtClean="0">
                <a:latin typeface="Comic Sans MS" panose="030F0702030302020204" pitchFamily="66" charset="0"/>
              </a:rPr>
              <a:t>	Bactericidal + Bacteriostatic = </a:t>
            </a:r>
          </a:p>
          <a:p>
            <a:pPr>
              <a:buNone/>
            </a:pPr>
            <a:r>
              <a:rPr lang="en-US" sz="2600" dirty="0" smtClean="0">
                <a:solidFill>
                  <a:srgbClr val="92D050"/>
                </a:solidFill>
                <a:latin typeface="Comic Sans MS" panose="030F0702030302020204" pitchFamily="66" charset="0"/>
              </a:rPr>
              <a:t>				  Generally antagonistic</a:t>
            </a:r>
          </a:p>
          <a:p>
            <a:pPr>
              <a:buNone/>
            </a:pPr>
            <a:endParaRPr lang="en-US" sz="2600" dirty="0">
              <a:solidFill>
                <a:srgbClr val="92D050"/>
              </a:solidFill>
              <a:latin typeface="Comic Sans MS" panose="030F0702030302020204" pitchFamily="66" charset="0"/>
            </a:endParaRPr>
          </a:p>
          <a:p>
            <a:r>
              <a:rPr lang="en-US" sz="2600" dirty="0" smtClean="0">
                <a:latin typeface="Comic Sans MS" panose="030F0702030302020204" pitchFamily="66" charset="0"/>
              </a:rPr>
              <a:t>Synergistic combinations are used in full doses of individual drugs for achieving the goal.</a:t>
            </a:r>
          </a:p>
          <a:p>
            <a:pPr algn="just">
              <a:buNone/>
            </a:pPr>
            <a:endParaRPr lang="en-US" sz="3400" dirty="0" smtClean="0">
              <a:solidFill>
                <a:srgbClr val="0070C0"/>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endParaRPr lang="en-GB" sz="2000" dirty="0" smtClean="0">
              <a:solidFill>
                <a:srgbClr val="FF0000"/>
              </a:solidFill>
              <a:latin typeface="Comic Sans MS" panose="030F0702030302020204" pitchFamily="66" charset="0"/>
            </a:endParaRPr>
          </a:p>
          <a:p>
            <a:pPr algn="just"/>
            <a:r>
              <a:rPr lang="en-GB" sz="2400" dirty="0">
                <a:solidFill>
                  <a:srgbClr val="FF0000"/>
                </a:solidFill>
                <a:latin typeface="Comic Sans MS" panose="030F0702030302020204" pitchFamily="66" charset="0"/>
              </a:rPr>
              <a:t>Synergism</a:t>
            </a:r>
          </a:p>
          <a:p>
            <a:pPr marL="0" indent="0" algn="just">
              <a:buNone/>
            </a:pPr>
            <a:r>
              <a:rPr lang="en-GB" sz="2400" dirty="0" smtClean="0">
                <a:latin typeface="Comic Sans MS" panose="030F0702030302020204" pitchFamily="66" charset="0"/>
              </a:rPr>
              <a:t>	Synergism</a:t>
            </a:r>
            <a:r>
              <a:rPr lang="en-GB" sz="2400" dirty="0" smtClean="0">
                <a:solidFill>
                  <a:srgbClr val="FF0000"/>
                </a:solidFill>
                <a:latin typeface="Comic Sans MS" panose="030F0702030302020204" pitchFamily="66" charset="0"/>
              </a:rPr>
              <a:t> </a:t>
            </a:r>
            <a:r>
              <a:rPr lang="en-GB" sz="2400" dirty="0">
                <a:latin typeface="Comic Sans MS" panose="030F0702030302020204" pitchFamily="66" charset="0"/>
              </a:rPr>
              <a:t>can be defined as the positive </a:t>
            </a:r>
            <a:r>
              <a:rPr lang="en-GB" sz="2400" dirty="0" smtClean="0">
                <a:latin typeface="Comic Sans MS" panose="030F0702030302020204" pitchFamily="66" charset="0"/>
              </a:rPr>
              <a:t>	interaction </a:t>
            </a:r>
            <a:r>
              <a:rPr lang="en-GB" sz="2400" dirty="0">
                <a:latin typeface="Comic Sans MS" panose="030F0702030302020204" pitchFamily="66" charset="0"/>
              </a:rPr>
              <a:t>of two </a:t>
            </a:r>
            <a:r>
              <a:rPr lang="en-GB" sz="2400" dirty="0" smtClean="0">
                <a:latin typeface="Comic Sans MS" panose="030F0702030302020204" pitchFamily="66" charset="0"/>
              </a:rPr>
              <a:t>	or </a:t>
            </a:r>
            <a:r>
              <a:rPr lang="en-GB" sz="2400" dirty="0">
                <a:latin typeface="Comic Sans MS" panose="030F0702030302020204" pitchFamily="66" charset="0"/>
              </a:rPr>
              <a:t>more agents so that their </a:t>
            </a:r>
            <a:r>
              <a:rPr lang="en-GB" sz="2400" dirty="0" smtClean="0">
                <a:latin typeface="Comic Sans MS" panose="030F0702030302020204" pitchFamily="66" charset="0"/>
              </a:rPr>
              <a:t>	combined </a:t>
            </a:r>
            <a:r>
              <a:rPr lang="en-GB" sz="2400" dirty="0">
                <a:latin typeface="Comic Sans MS" panose="030F0702030302020204" pitchFamily="66" charset="0"/>
              </a:rPr>
              <a:t>effect is </a:t>
            </a:r>
            <a:r>
              <a:rPr lang="en-GB" sz="2400" dirty="0" smtClean="0">
                <a:latin typeface="Comic Sans MS" panose="030F0702030302020204" pitchFamily="66" charset="0"/>
              </a:rPr>
              <a:t>	significantly </a:t>
            </a:r>
            <a:r>
              <a:rPr lang="en-GB" sz="2400" dirty="0">
                <a:latin typeface="Comic Sans MS" panose="030F0702030302020204" pitchFamily="66" charset="0"/>
              </a:rPr>
              <a:t>greater </a:t>
            </a:r>
            <a:r>
              <a:rPr lang="en-GB" sz="2400" dirty="0" smtClean="0">
                <a:latin typeface="Comic Sans MS" panose="030F0702030302020204" pitchFamily="66" charset="0"/>
              </a:rPr>
              <a:t>	than </a:t>
            </a:r>
            <a:r>
              <a:rPr lang="en-GB" sz="2400" dirty="0">
                <a:latin typeface="Comic Sans MS" panose="030F0702030302020204" pitchFamily="66" charset="0"/>
              </a:rPr>
              <a:t>the expected sum of their </a:t>
            </a:r>
            <a:r>
              <a:rPr lang="en-GB" sz="2400" dirty="0" smtClean="0">
                <a:latin typeface="Comic Sans MS" panose="030F0702030302020204" pitchFamily="66" charset="0"/>
              </a:rPr>
              <a:t>	individual </a:t>
            </a:r>
            <a:r>
              <a:rPr lang="en-GB" sz="2400" dirty="0">
                <a:latin typeface="Comic Sans MS" panose="030F0702030302020204" pitchFamily="66" charset="0"/>
              </a:rPr>
              <a:t>effects </a:t>
            </a:r>
            <a:r>
              <a:rPr lang="en-GB" sz="2400" dirty="0" smtClean="0">
                <a:latin typeface="Comic Sans MS" panose="030F0702030302020204" pitchFamily="66" charset="0"/>
              </a:rPr>
              <a:t>	(</a:t>
            </a:r>
            <a:r>
              <a:rPr lang="en-GB" sz="2400" dirty="0">
                <a:latin typeface="Comic Sans MS" panose="030F0702030302020204" pitchFamily="66" charset="0"/>
              </a:rPr>
              <a:t>1 + 1 = 3</a:t>
            </a:r>
            <a:r>
              <a:rPr lang="en-GB" sz="2400" dirty="0" smtClean="0">
                <a:latin typeface="Comic Sans MS" panose="030F0702030302020204" pitchFamily="66" charset="0"/>
              </a:rPr>
              <a:t>).</a:t>
            </a:r>
          </a:p>
          <a:p>
            <a:pPr marL="0" indent="0" algn="just">
              <a:buNone/>
            </a:pPr>
            <a:r>
              <a:rPr lang="en-GB" sz="2400" dirty="0" smtClean="0">
                <a:solidFill>
                  <a:srgbClr val="FF0000"/>
                </a:solidFill>
                <a:latin typeface="Comic Sans MS" panose="030F0702030302020204" pitchFamily="66" charset="0"/>
              </a:rPr>
              <a:t> </a:t>
            </a:r>
            <a:endParaRPr lang="en-IN" sz="2400" dirty="0">
              <a:latin typeface="Comic Sans MS" panose="030F0702030302020204" pitchFamily="66" charset="0"/>
            </a:endParaRPr>
          </a:p>
        </p:txBody>
      </p:sp>
    </p:spTree>
    <p:extLst>
      <p:ext uri="{BB962C8B-B14F-4D97-AF65-F5344CB8AC3E}">
        <p14:creationId xmlns:p14="http://schemas.microsoft.com/office/powerpoint/2010/main" val="217325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solidFill>
                  <a:srgbClr val="FF0000"/>
                </a:solidFill>
                <a:latin typeface="Comic Sans MS" panose="030F0702030302020204" pitchFamily="66" charset="0"/>
              </a:rPr>
              <a:t>Antagonism</a:t>
            </a:r>
          </a:p>
          <a:p>
            <a:pPr marL="0" indent="0">
              <a:buNone/>
            </a:pPr>
            <a:r>
              <a:rPr lang="en-GB" dirty="0" smtClean="0">
                <a:solidFill>
                  <a:srgbClr val="FF0000"/>
                </a:solidFill>
                <a:latin typeface="Comic Sans MS" panose="030F0702030302020204" pitchFamily="66" charset="0"/>
              </a:rPr>
              <a:t>	</a:t>
            </a:r>
            <a:r>
              <a:rPr lang="en-GB" dirty="0" smtClean="0">
                <a:latin typeface="Comic Sans MS" panose="030F0702030302020204" pitchFamily="66" charset="0"/>
              </a:rPr>
              <a:t>Antagonism </a:t>
            </a:r>
            <a:r>
              <a:rPr lang="en-GB" dirty="0">
                <a:latin typeface="Comic Sans MS" panose="030F0702030302020204" pitchFamily="66" charset="0"/>
              </a:rPr>
              <a:t>is </a:t>
            </a:r>
            <a:r>
              <a:rPr lang="en-GB" dirty="0">
                <a:solidFill>
                  <a:srgbClr val="00B0F0"/>
                </a:solidFill>
                <a:latin typeface="Comic Sans MS" panose="030F0702030302020204" pitchFamily="66" charset="0"/>
              </a:rPr>
              <a:t>a negative interaction </a:t>
            </a:r>
            <a:r>
              <a:rPr lang="en-GB" dirty="0" smtClean="0">
                <a:solidFill>
                  <a:srgbClr val="00B0F0"/>
                </a:solidFill>
                <a:latin typeface="Comic Sans MS" panose="030F0702030302020204" pitchFamily="66" charset="0"/>
              </a:rPr>
              <a:t>	between </a:t>
            </a:r>
            <a:r>
              <a:rPr lang="en-GB" dirty="0">
                <a:solidFill>
                  <a:srgbClr val="00B0F0"/>
                </a:solidFill>
                <a:latin typeface="Comic Sans MS" panose="030F0702030302020204" pitchFamily="66" charset="0"/>
              </a:rPr>
              <a:t>two drugs</a:t>
            </a:r>
            <a:r>
              <a:rPr lang="en-GB" dirty="0">
                <a:latin typeface="Comic Sans MS" panose="030F0702030302020204" pitchFamily="66" charset="0"/>
              </a:rPr>
              <a:t>; the combined </a:t>
            </a:r>
            <a:r>
              <a:rPr lang="en-GB" dirty="0" smtClean="0">
                <a:latin typeface="Comic Sans MS" panose="030F0702030302020204" pitchFamily="66" charset="0"/>
              </a:rPr>
              <a:t>	effect </a:t>
            </a:r>
            <a:r>
              <a:rPr lang="en-GB" dirty="0">
                <a:latin typeface="Comic Sans MS" panose="030F0702030302020204" pitchFamily="66" charset="0"/>
              </a:rPr>
              <a:t>of their combination is </a:t>
            </a:r>
            <a:r>
              <a:rPr lang="en-GB" dirty="0" smtClean="0">
                <a:latin typeface="Comic Sans MS" panose="030F0702030302020204" pitchFamily="66" charset="0"/>
              </a:rPr>
              <a:t>	significantly </a:t>
            </a:r>
            <a:r>
              <a:rPr lang="en-GB" dirty="0">
                <a:latin typeface="Comic Sans MS" panose="030F0702030302020204" pitchFamily="66" charset="0"/>
              </a:rPr>
              <a:t>less than the sum of the </a:t>
            </a:r>
            <a:r>
              <a:rPr lang="en-GB" dirty="0" smtClean="0">
                <a:latin typeface="Comic Sans MS" panose="030F0702030302020204" pitchFamily="66" charset="0"/>
              </a:rPr>
              <a:t>	respective </a:t>
            </a:r>
            <a:r>
              <a:rPr lang="en-GB" dirty="0">
                <a:latin typeface="Comic Sans MS" panose="030F0702030302020204" pitchFamily="66" charset="0"/>
              </a:rPr>
              <a:t>effect when tested </a:t>
            </a:r>
            <a:r>
              <a:rPr lang="en-GB" dirty="0" smtClean="0">
                <a:latin typeface="Comic Sans MS" panose="030F0702030302020204" pitchFamily="66" charset="0"/>
              </a:rPr>
              <a:t>	separately </a:t>
            </a:r>
            <a:r>
              <a:rPr lang="en-GB" dirty="0">
                <a:latin typeface="Comic Sans MS" panose="030F0702030302020204" pitchFamily="66" charset="0"/>
              </a:rPr>
              <a:t>(1+1=1).</a:t>
            </a:r>
          </a:p>
          <a:p>
            <a:endParaRPr lang="en-IN" dirty="0"/>
          </a:p>
        </p:txBody>
      </p:sp>
    </p:spTree>
    <p:extLst>
      <p:ext uri="{BB962C8B-B14F-4D97-AF65-F5344CB8AC3E}">
        <p14:creationId xmlns:p14="http://schemas.microsoft.com/office/powerpoint/2010/main" val="141835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latin typeface="Comic Sans MS" panose="030F0702030302020204" pitchFamily="66" charset="0"/>
              </a:rPr>
              <a:t>Additive</a:t>
            </a:r>
            <a:endParaRPr lang="en-GB" dirty="0" smtClean="0">
              <a:solidFill>
                <a:srgbClr val="FF0000"/>
              </a:solidFill>
              <a:latin typeface="Comic Sans MS" panose="030F0702030302020204" pitchFamily="66" charset="0"/>
            </a:endParaRPr>
          </a:p>
          <a:p>
            <a:pPr marL="0" indent="0">
              <a:buNone/>
            </a:pPr>
            <a:r>
              <a:rPr lang="en-GB" dirty="0" smtClean="0">
                <a:latin typeface="Comic Sans MS" panose="030F0702030302020204" pitchFamily="66" charset="0"/>
              </a:rPr>
              <a:t>	Additivity </a:t>
            </a:r>
            <a:r>
              <a:rPr lang="en-GB" dirty="0">
                <a:latin typeface="Comic Sans MS" panose="030F0702030302020204" pitchFamily="66" charset="0"/>
              </a:rPr>
              <a:t>assumes that the result </a:t>
            </a:r>
            <a:r>
              <a:rPr lang="en-GB" dirty="0" smtClean="0">
                <a:latin typeface="Comic Sans MS" panose="030F0702030302020204" pitchFamily="66" charset="0"/>
              </a:rPr>
              <a:t>	observed </a:t>
            </a:r>
            <a:r>
              <a:rPr lang="en-GB" dirty="0">
                <a:latin typeface="Comic Sans MS" panose="030F0702030302020204" pitchFamily="66" charset="0"/>
              </a:rPr>
              <a:t>with more than one drug </a:t>
            </a:r>
            <a:r>
              <a:rPr lang="en-GB" dirty="0" smtClean="0">
                <a:latin typeface="Comic Sans MS" panose="030F0702030302020204" pitchFamily="66" charset="0"/>
              </a:rPr>
              <a:t>	should </a:t>
            </a:r>
            <a:r>
              <a:rPr lang="en-GB" dirty="0">
                <a:latin typeface="Comic Sans MS" panose="030F0702030302020204" pitchFamily="66" charset="0"/>
              </a:rPr>
              <a:t>be the sum of the separate </a:t>
            </a:r>
            <a:r>
              <a:rPr lang="en-GB" dirty="0" smtClean="0">
                <a:latin typeface="Comic Sans MS" panose="030F0702030302020204" pitchFamily="66" charset="0"/>
              </a:rPr>
              <a:t>	effects </a:t>
            </a:r>
            <a:r>
              <a:rPr lang="en-GB" dirty="0">
                <a:latin typeface="Comic Sans MS" panose="030F0702030302020204" pitchFamily="66" charset="0"/>
              </a:rPr>
              <a:t>of the drug being tested if </a:t>
            </a:r>
            <a:r>
              <a:rPr lang="en-GB" dirty="0" smtClean="0">
                <a:latin typeface="Comic Sans MS" panose="030F0702030302020204" pitchFamily="66" charset="0"/>
              </a:rPr>
              <a:t>	those </a:t>
            </a:r>
            <a:r>
              <a:rPr lang="en-GB" dirty="0">
                <a:latin typeface="Comic Sans MS" panose="030F0702030302020204" pitchFamily="66" charset="0"/>
              </a:rPr>
              <a:t>drugs do not interact with one </a:t>
            </a:r>
            <a:r>
              <a:rPr lang="en-GB" dirty="0" smtClean="0">
                <a:latin typeface="Comic Sans MS" panose="030F0702030302020204" pitchFamily="66" charset="0"/>
              </a:rPr>
              <a:t>	another </a:t>
            </a:r>
            <a:r>
              <a:rPr lang="en-GB" dirty="0">
                <a:latin typeface="Comic Sans MS" panose="030F0702030302020204" pitchFamily="66" charset="0"/>
              </a:rPr>
              <a:t>(1+1=2).</a:t>
            </a:r>
            <a:endParaRPr lang="en-IN" dirty="0">
              <a:latin typeface="Comic Sans MS" panose="030F0702030302020204" pitchFamily="66" charset="0"/>
            </a:endParaRPr>
          </a:p>
          <a:p>
            <a:pPr marL="0" indent="0">
              <a:buNone/>
            </a:pPr>
            <a:endParaRPr lang="en-IN" dirty="0"/>
          </a:p>
        </p:txBody>
      </p:sp>
    </p:spTree>
    <p:extLst>
      <p:ext uri="{BB962C8B-B14F-4D97-AF65-F5344CB8AC3E}">
        <p14:creationId xmlns:p14="http://schemas.microsoft.com/office/powerpoint/2010/main" val="383365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sz="2800" b="1" dirty="0">
                <a:solidFill>
                  <a:srgbClr val="0070C0"/>
                </a:solidFill>
                <a:latin typeface="Comic Sans MS" panose="030F0702030302020204" pitchFamily="66" charset="0"/>
              </a:rPr>
              <a:t>To broaden the spectrum of antibacterial activity</a:t>
            </a:r>
            <a:r>
              <a:rPr lang="en-US" sz="2800" b="1" dirty="0" smtClean="0">
                <a:solidFill>
                  <a:srgbClr val="0070C0"/>
                </a:solidFill>
                <a:latin typeface="Comic Sans MS" panose="030F0702030302020204" pitchFamily="66" charset="0"/>
              </a:rPr>
              <a:t>:</a:t>
            </a:r>
          </a:p>
          <a:p>
            <a:pPr marL="0" lvl="0" indent="0" algn="just">
              <a:buNone/>
            </a:pPr>
            <a:endParaRPr lang="en-US" sz="2800" b="1" dirty="0">
              <a:solidFill>
                <a:srgbClr val="0070C0"/>
              </a:solidFill>
              <a:latin typeface="Comic Sans MS" panose="030F0702030302020204" pitchFamily="66" charset="0"/>
            </a:endParaRPr>
          </a:p>
          <a:p>
            <a:pPr lvl="0" algn="just">
              <a:buFont typeface="Courier New" pitchFamily="49" charset="0"/>
              <a:buChar char="o"/>
            </a:pPr>
            <a:r>
              <a:rPr lang="en-US" sz="2800" b="1" dirty="0">
                <a:latin typeface="Comic Sans MS" panose="030F0702030302020204" pitchFamily="66" charset="0"/>
              </a:rPr>
              <a:t> </a:t>
            </a:r>
            <a:r>
              <a:rPr lang="en-US" sz="2800" dirty="0">
                <a:latin typeface="Comic Sans MS" panose="030F0702030302020204" pitchFamily="66" charset="0"/>
              </a:rPr>
              <a:t>It is necessary in the treatment of </a:t>
            </a:r>
            <a:r>
              <a:rPr lang="en-US" sz="2800" dirty="0">
                <a:solidFill>
                  <a:srgbClr val="FF0000"/>
                </a:solidFill>
                <a:latin typeface="Comic Sans MS" panose="030F0702030302020204" pitchFamily="66" charset="0"/>
              </a:rPr>
              <a:t>mixed infection </a:t>
            </a:r>
            <a:r>
              <a:rPr lang="en-US" sz="2800" dirty="0">
                <a:latin typeface="Comic Sans MS" panose="030F0702030302020204" pitchFamily="66" charset="0"/>
              </a:rPr>
              <a:t>and in </a:t>
            </a:r>
            <a:r>
              <a:rPr lang="en-US" sz="2800" dirty="0">
                <a:solidFill>
                  <a:srgbClr val="FF0000"/>
                </a:solidFill>
                <a:latin typeface="Comic Sans MS" panose="030F0702030302020204" pitchFamily="66" charset="0"/>
              </a:rPr>
              <a:t>severe undiagnosed bacterial infections. </a:t>
            </a:r>
            <a:endParaRPr lang="en-US" sz="2800" dirty="0" smtClean="0">
              <a:solidFill>
                <a:srgbClr val="FF0000"/>
              </a:solidFill>
              <a:latin typeface="Comic Sans MS" panose="030F0702030302020204" pitchFamily="66" charset="0"/>
            </a:endParaRPr>
          </a:p>
          <a:p>
            <a:pPr marL="0" lvl="0" indent="0" algn="just">
              <a:buNone/>
            </a:pPr>
            <a:endParaRPr lang="en-US" sz="2800" dirty="0">
              <a:solidFill>
                <a:srgbClr val="FF0000"/>
              </a:solidFill>
              <a:latin typeface="Comic Sans MS" panose="030F0702030302020204" pitchFamily="66" charset="0"/>
            </a:endParaRPr>
          </a:p>
          <a:p>
            <a:pPr lvl="0" algn="just">
              <a:buFont typeface="Courier New" pitchFamily="49" charset="0"/>
              <a:buChar char="o"/>
            </a:pPr>
            <a:r>
              <a:rPr lang="en-US" sz="2800" dirty="0">
                <a:latin typeface="Comic Sans MS" panose="030F0702030302020204" pitchFamily="66" charset="0"/>
              </a:rPr>
              <a:t>Combination should not be the substitute of accurate diagnosis.</a:t>
            </a:r>
          </a:p>
          <a:p>
            <a:pPr marL="0" indent="0">
              <a:buNone/>
            </a:pPr>
            <a:endParaRPr lang="en-IN" sz="2800" dirty="0">
              <a:latin typeface="Comic Sans MS" panose="030F0702030302020204" pitchFamily="66" charset="0"/>
            </a:endParaRPr>
          </a:p>
        </p:txBody>
      </p:sp>
    </p:spTree>
    <p:extLst>
      <p:ext uri="{BB962C8B-B14F-4D97-AF65-F5344CB8AC3E}">
        <p14:creationId xmlns:p14="http://schemas.microsoft.com/office/powerpoint/2010/main" val="301376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82000" cy="5135563"/>
          </a:xfrm>
        </p:spPr>
        <p:txBody>
          <a:bodyPr>
            <a:normAutofit/>
          </a:bodyPr>
          <a:lstStyle/>
          <a:p>
            <a:pPr lvl="0" algn="just"/>
            <a:r>
              <a:rPr lang="en-US" sz="2000" b="1" dirty="0" smtClean="0">
                <a:solidFill>
                  <a:srgbClr val="0070C0"/>
                </a:solidFill>
                <a:latin typeface="Comic Sans MS" panose="030F0702030302020204" pitchFamily="66" charset="0"/>
              </a:rPr>
              <a:t>To curb the development of drug resistance: </a:t>
            </a:r>
          </a:p>
          <a:p>
            <a:pPr marL="0" lvl="0" indent="0" algn="just">
              <a:buNone/>
            </a:pPr>
            <a:r>
              <a:rPr lang="en-US" sz="2000" b="1" dirty="0">
                <a:solidFill>
                  <a:srgbClr val="0070C0"/>
                </a:solidFill>
                <a:latin typeface="Comic Sans MS" panose="030F0702030302020204" pitchFamily="66" charset="0"/>
              </a:rPr>
              <a:t>	</a:t>
            </a:r>
            <a:r>
              <a:rPr lang="en-US" sz="2000" dirty="0" smtClean="0">
                <a:latin typeface="Comic Sans MS" panose="030F0702030302020204" pitchFamily="66" charset="0"/>
              </a:rPr>
              <a:t>This is very important for the treatment of diseases where 	the 	</a:t>
            </a:r>
            <a:r>
              <a:rPr lang="en-US" sz="2000" dirty="0" smtClean="0">
                <a:solidFill>
                  <a:srgbClr val="92D050"/>
                </a:solidFill>
                <a:latin typeface="Comic Sans MS" panose="030F0702030302020204" pitchFamily="66" charset="0"/>
              </a:rPr>
              <a:t>organism is notorious for developing drug resistance 	and for chronic 	infections</a:t>
            </a:r>
            <a:r>
              <a:rPr lang="en-US" sz="2000" dirty="0" smtClean="0">
                <a:latin typeface="Comic Sans MS" panose="030F0702030302020204" pitchFamily="66" charset="0"/>
              </a:rPr>
              <a:t> requiring prolonged 	antimicrobial therapy.</a:t>
            </a:r>
          </a:p>
          <a:p>
            <a:pPr marL="0" lvl="0" indent="0" algn="just">
              <a:buNone/>
            </a:pPr>
            <a:endParaRPr lang="en-US" sz="2000" dirty="0" smtClean="0">
              <a:latin typeface="Comic Sans MS" panose="030F0702030302020204" pitchFamily="66" charset="0"/>
            </a:endParaRPr>
          </a:p>
          <a:p>
            <a:pPr lvl="0" algn="just"/>
            <a:r>
              <a:rPr lang="en-US" sz="2000" b="1" dirty="0" smtClean="0">
                <a:solidFill>
                  <a:srgbClr val="0070C0"/>
                </a:solidFill>
                <a:latin typeface="Comic Sans MS" panose="030F0702030302020204" pitchFamily="66" charset="0"/>
              </a:rPr>
              <a:t>To decrease the intensity of toxic effects:</a:t>
            </a:r>
            <a:r>
              <a:rPr lang="en-US" sz="2000" dirty="0" smtClean="0">
                <a:solidFill>
                  <a:srgbClr val="0070C0"/>
                </a:solidFill>
                <a:latin typeface="Comic Sans MS" panose="030F0702030302020204" pitchFamily="66" charset="0"/>
              </a:rPr>
              <a:t> </a:t>
            </a:r>
          </a:p>
          <a:p>
            <a:pPr lvl="1" algn="just"/>
            <a:r>
              <a:rPr lang="en-US" sz="2000" dirty="0" smtClean="0">
                <a:latin typeface="Comic Sans MS" panose="030F0702030302020204" pitchFamily="66" charset="0"/>
              </a:rPr>
              <a:t>Drugs having low therapeutic index when used in their full doses precipitate toxicity. </a:t>
            </a:r>
          </a:p>
          <a:p>
            <a:pPr lvl="1" algn="just"/>
            <a:r>
              <a:rPr lang="en-US" sz="2000" dirty="0" smtClean="0">
                <a:latin typeface="Comic Sans MS" panose="030F0702030302020204" pitchFamily="66" charset="0"/>
              </a:rPr>
              <a:t>If such a drug is combined with another synergistic drug in reduced doses, it’s toxicity can be reduced. </a:t>
            </a:r>
          </a:p>
          <a:p>
            <a:pPr lvl="1" algn="just"/>
            <a:r>
              <a:rPr lang="en-US" sz="2000" dirty="0" smtClean="0">
                <a:latin typeface="Comic Sans MS" panose="030F0702030302020204" pitchFamily="66" charset="0"/>
              </a:rPr>
              <a:t>When amphotericin B + </a:t>
            </a:r>
            <a:r>
              <a:rPr lang="en-US" sz="2000" dirty="0" err="1" smtClean="0">
                <a:latin typeface="Comic Sans MS" panose="030F0702030302020204" pitchFamily="66" charset="0"/>
              </a:rPr>
              <a:t>Flucytosine</a:t>
            </a:r>
            <a:r>
              <a:rPr lang="en-US" sz="2000" dirty="0" smtClean="0">
                <a:latin typeface="Comic Sans MS" panose="030F0702030302020204" pitchFamily="66" charset="0"/>
              </a:rPr>
              <a:t> - </a:t>
            </a:r>
            <a:r>
              <a:rPr lang="en-US" sz="2000" dirty="0" err="1" smtClean="0">
                <a:latin typeface="Comic Sans MS" panose="030F0702030302020204" pitchFamily="66" charset="0"/>
              </a:rPr>
              <a:t>cryptococcal</a:t>
            </a:r>
            <a:r>
              <a:rPr lang="en-US" sz="2000" dirty="0">
                <a:latin typeface="Comic Sans MS" panose="030F0702030302020204" pitchFamily="66" charset="0"/>
              </a:rPr>
              <a:t> </a:t>
            </a:r>
            <a:r>
              <a:rPr lang="en-US" sz="2000" dirty="0" err="1">
                <a:latin typeface="Comic Sans MS" panose="030F0702030302020204" pitchFamily="66" charset="0"/>
              </a:rPr>
              <a:t>meninnitis</a:t>
            </a:r>
            <a:r>
              <a:rPr lang="en-US" sz="2000" dirty="0">
                <a:latin typeface="Comic Sans MS" panose="030F0702030302020204" pitchFamily="66" charset="0"/>
              </a:rPr>
              <a:t>, </a:t>
            </a:r>
          </a:p>
          <a:p>
            <a:pPr lvl="1" algn="just"/>
            <a:r>
              <a:rPr lang="en-US" sz="2000" dirty="0">
                <a:latin typeface="Comic Sans MS" panose="030F0702030302020204" pitchFamily="66" charset="0"/>
              </a:rPr>
              <a:t>A</a:t>
            </a:r>
            <a:r>
              <a:rPr lang="en-US" sz="2000" dirty="0" smtClean="0">
                <a:latin typeface="Comic Sans MS" panose="030F0702030302020204" pitchFamily="66" charset="0"/>
              </a:rPr>
              <a:t> shorter course of treatment is needed than when      amphotericin B is used alone.</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FF0000"/>
                </a:solidFill>
                <a:latin typeface="Comic Sans MS" panose="030F0702030302020204" pitchFamily="66" charset="0"/>
              </a:rPr>
              <a:t/>
            </a:r>
            <a:br>
              <a:rPr lang="en-US" sz="4000" b="1" dirty="0" smtClean="0">
                <a:solidFill>
                  <a:srgbClr val="FF0000"/>
                </a:solidFill>
                <a:latin typeface="Comic Sans MS" panose="030F0702030302020204" pitchFamily="66" charset="0"/>
              </a:rPr>
            </a:br>
            <a:r>
              <a:rPr lang="en-US" sz="3600" b="1" dirty="0" smtClean="0">
                <a:solidFill>
                  <a:srgbClr val="FF0000"/>
                </a:solidFill>
                <a:latin typeface="Comic Sans MS" panose="030F0702030302020204" pitchFamily="66" charset="0"/>
              </a:rPr>
              <a:t>Disadvantages of Combination of AMAs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458200" cy="4800600"/>
          </a:xfrm>
        </p:spPr>
        <p:txBody>
          <a:bodyPr>
            <a:normAutofit fontScale="70000" lnSpcReduction="20000"/>
          </a:bodyPr>
          <a:lstStyle/>
          <a:p>
            <a:pPr lvl="0" algn="just"/>
            <a:r>
              <a:rPr lang="en-US" sz="3300" dirty="0" smtClean="0">
                <a:latin typeface="Comic Sans MS" panose="030F0702030302020204" pitchFamily="66" charset="0"/>
              </a:rPr>
              <a:t>Increased chance of development of variety toxicity.</a:t>
            </a:r>
          </a:p>
          <a:p>
            <a:pPr marL="0" lvl="0" indent="0" algn="just">
              <a:buNone/>
            </a:pPr>
            <a:endParaRPr lang="en-US" sz="3300" dirty="0" smtClean="0">
              <a:latin typeface="Comic Sans MS" panose="030F0702030302020204" pitchFamily="66" charset="0"/>
            </a:endParaRPr>
          </a:p>
          <a:p>
            <a:pPr lvl="0" algn="just"/>
            <a:r>
              <a:rPr lang="en-US" sz="3300" dirty="0" smtClean="0">
                <a:latin typeface="Comic Sans MS" panose="030F0702030302020204" pitchFamily="66" charset="0"/>
              </a:rPr>
              <a:t>Improper combination results in increase in intensity of toxicity of a drug by another.</a:t>
            </a:r>
          </a:p>
          <a:p>
            <a:pPr marL="0" lvl="0" indent="0" algn="just">
              <a:buNone/>
            </a:pPr>
            <a:endParaRPr lang="en-US" sz="3300" dirty="0" smtClean="0">
              <a:latin typeface="Comic Sans MS" panose="030F0702030302020204" pitchFamily="66" charset="0"/>
            </a:endParaRPr>
          </a:p>
          <a:p>
            <a:pPr lvl="0" algn="just"/>
            <a:r>
              <a:rPr lang="en-US" sz="3300" dirty="0" smtClean="0">
                <a:latin typeface="Comic Sans MS" panose="030F0702030302020204" pitchFamily="66" charset="0"/>
              </a:rPr>
              <a:t>Promotion of development of resistance or increase in nephrotoxicity (Gentamicin + cephaloridine).</a:t>
            </a:r>
          </a:p>
          <a:p>
            <a:pPr marL="0" lvl="0" indent="0" algn="just">
              <a:buNone/>
            </a:pPr>
            <a:endParaRPr lang="en-US" sz="3300" dirty="0" smtClean="0">
              <a:latin typeface="Comic Sans MS" panose="030F0702030302020204" pitchFamily="66" charset="0"/>
            </a:endParaRPr>
          </a:p>
          <a:p>
            <a:pPr lvl="0" algn="just"/>
            <a:r>
              <a:rPr lang="en-US" sz="3300" dirty="0" smtClean="0">
                <a:latin typeface="Comic Sans MS" panose="030F0702030302020204" pitchFamily="66" charset="0"/>
              </a:rPr>
              <a:t>The chances of superinfections are increased.</a:t>
            </a:r>
          </a:p>
          <a:p>
            <a:pPr marL="0" lvl="0" indent="0" algn="just">
              <a:buNone/>
            </a:pPr>
            <a:endParaRPr lang="en-US" sz="3300" dirty="0" smtClean="0">
              <a:latin typeface="Comic Sans MS" panose="030F0702030302020204" pitchFamily="66" charset="0"/>
            </a:endParaRPr>
          </a:p>
          <a:p>
            <a:pPr lvl="0" algn="just"/>
            <a:r>
              <a:rPr lang="en-US" sz="3300" dirty="0" smtClean="0">
                <a:latin typeface="Comic Sans MS" panose="030F0702030302020204" pitchFamily="66" charset="0"/>
              </a:rPr>
              <a:t>Generate a causal rather than rational view in diagnosis of infectious diseases or selection of AMA.</a:t>
            </a:r>
          </a:p>
          <a:p>
            <a:pPr marL="0" lvl="0" indent="0" algn="just">
              <a:buNone/>
            </a:pPr>
            <a:endParaRPr lang="en-US" sz="3300" dirty="0" smtClean="0">
              <a:latin typeface="Comic Sans MS" panose="030F0702030302020204" pitchFamily="66" charset="0"/>
            </a:endParaRPr>
          </a:p>
          <a:p>
            <a:pPr lvl="0" algn="just"/>
            <a:r>
              <a:rPr lang="en-US" sz="3300" dirty="0" smtClean="0">
                <a:latin typeface="Comic Sans MS" panose="030F0702030302020204" pitchFamily="66" charset="0"/>
              </a:rPr>
              <a:t>Increase the cost of therapy.</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613</Words>
  <Application>Microsoft Office PowerPoint</Application>
  <PresentationFormat>On-screen Show (4:3)</PresentationFormat>
  <Paragraphs>91</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Aharoni</vt:lpstr>
      <vt:lpstr>Arial</vt:lpstr>
      <vt:lpstr>Berlin Sans FB Demi</vt:lpstr>
      <vt:lpstr>Calibri</vt:lpstr>
      <vt:lpstr>Comic Sans MS</vt:lpstr>
      <vt:lpstr>Courier New</vt:lpstr>
      <vt:lpstr>Office Theme</vt:lpstr>
      <vt:lpstr>GENERAL CHEMOTHERAPY   General Consideration Part VI  …………………………………………………………………………………………………………………………………………………………………………………………………………………………………………… Chemotherapy (VPT-411) (Lecture-7)</vt:lpstr>
      <vt:lpstr>Content of the chapter</vt:lpstr>
      <vt:lpstr>  Combined use of Antimicrobials Jawetz's law on antimicrobial combination   </vt:lpstr>
      <vt:lpstr>PowerPoint Presentation</vt:lpstr>
      <vt:lpstr>PowerPoint Presentation</vt:lpstr>
      <vt:lpstr>PowerPoint Presentation</vt:lpstr>
      <vt:lpstr>PowerPoint Presentation</vt:lpstr>
      <vt:lpstr>PowerPoint Presentation</vt:lpstr>
      <vt:lpstr> Disadvantages of Combination of AMAs </vt:lpstr>
      <vt:lpstr>Chemoprophylaxis </vt:lpstr>
      <vt:lpstr>PowerPoint Presentation</vt:lpstr>
      <vt:lpstr>Misuses of AMAs</vt:lpstr>
      <vt:lpstr>PowerPoint Presentation</vt:lpstr>
      <vt:lpstr>PowerPoint Presentation</vt:lpstr>
      <vt:lpstr>Failure of AMA Therapy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 Anjana</cp:lastModifiedBy>
  <cp:revision>24</cp:revision>
  <dcterms:created xsi:type="dcterms:W3CDTF">2006-08-16T00:00:00Z</dcterms:created>
  <dcterms:modified xsi:type="dcterms:W3CDTF">2020-12-17T09:31:44Z</dcterms:modified>
</cp:coreProperties>
</file>