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66" r:id="rId3"/>
    <p:sldId id="267" r:id="rId4"/>
    <p:sldId id="269" r:id="rId5"/>
    <p:sldId id="268" r:id="rId6"/>
    <p:sldId id="270" r:id="rId7"/>
    <p:sldId id="276" r:id="rId8"/>
    <p:sldId id="257" r:id="rId9"/>
    <p:sldId id="258" r:id="rId10"/>
    <p:sldId id="271" r:id="rId11"/>
    <p:sldId id="259" r:id="rId12"/>
    <p:sldId id="272" r:id="rId13"/>
    <p:sldId id="260" r:id="rId14"/>
    <p:sldId id="261" r:id="rId15"/>
    <p:sldId id="262" r:id="rId16"/>
    <p:sldId id="275" r:id="rId17"/>
    <p:sldId id="263" r:id="rId18"/>
    <p:sldId id="264" r:id="rId19"/>
    <p:sldId id="265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F981A-B1AB-4AFA-A8FE-D4E3B5F49886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552DD-0CB5-4AC7-9A76-984A3B5E57F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528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552DD-0CB5-4AC7-9A76-984A3B5E57F7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037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DF7E-1900-4A62-BB2F-D7EF806F45CE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6BF0-6EE4-4268-99BB-BC1FFEEC47E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629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DF7E-1900-4A62-BB2F-D7EF806F45CE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6BF0-6EE4-4268-99BB-BC1FFEEC47E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970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DF7E-1900-4A62-BB2F-D7EF806F45CE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6BF0-6EE4-4268-99BB-BC1FFEEC47E7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1520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DF7E-1900-4A62-BB2F-D7EF806F45CE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6BF0-6EE4-4268-99BB-BC1FFEEC47E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0769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DF7E-1900-4A62-BB2F-D7EF806F45CE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6BF0-6EE4-4268-99BB-BC1FFEEC47E7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4973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DF7E-1900-4A62-BB2F-D7EF806F45CE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6BF0-6EE4-4268-99BB-BC1FFEEC47E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7132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DF7E-1900-4A62-BB2F-D7EF806F45CE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6BF0-6EE4-4268-99BB-BC1FFEEC47E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7645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DF7E-1900-4A62-BB2F-D7EF806F45CE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6BF0-6EE4-4268-99BB-BC1FFEEC47E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053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DF7E-1900-4A62-BB2F-D7EF806F45CE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6BF0-6EE4-4268-99BB-BC1FFEEC47E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061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DF7E-1900-4A62-BB2F-D7EF806F45CE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6BF0-6EE4-4268-99BB-BC1FFEEC47E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519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DF7E-1900-4A62-BB2F-D7EF806F45CE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6BF0-6EE4-4268-99BB-BC1FFEEC47E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848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DF7E-1900-4A62-BB2F-D7EF806F45CE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6BF0-6EE4-4268-99BB-BC1FFEEC47E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95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DF7E-1900-4A62-BB2F-D7EF806F45CE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6BF0-6EE4-4268-99BB-BC1FFEEC47E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052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DF7E-1900-4A62-BB2F-D7EF806F45CE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6BF0-6EE4-4268-99BB-BC1FFEEC47E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4326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DF7E-1900-4A62-BB2F-D7EF806F45CE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6BF0-6EE4-4268-99BB-BC1FFEEC47E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289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6DF7E-1900-4A62-BB2F-D7EF806F45CE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6BF0-6EE4-4268-99BB-BC1FFEEC47E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941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6DF7E-1900-4A62-BB2F-D7EF806F45CE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FB6BF0-6EE4-4268-99BB-BC1FFEEC47E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007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0376" y="378069"/>
            <a:ext cx="9144000" cy="215594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600" dirty="0" smtClean="0">
                <a:solidFill>
                  <a:srgbClr val="FF0000"/>
                </a:solidFill>
              </a:rPr>
              <a:t>MECHANISTIC TOXICOLOGY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VPP- 609</a:t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I</a:t>
            </a:r>
            <a:endParaRPr lang="en-IN" sz="36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5039" y="4624388"/>
            <a:ext cx="4718713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742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48508"/>
            <a:ext cx="8596668" cy="497644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Xenobiotic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general term that is used for a foreign substance taken into the body. It is derived from the Greek term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xeno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means "foreigner."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Xenobiotics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produce beneficial effects (such as a pharmaceuticals) or they may be toxic (such as lead).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Paracelsus proposed centuries ago, dose differentiates whether a substance will be a remedy or a poison.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xenobiotic in small amounts may be non-toxic and even beneficial but when the dose is increased, toxic and lethal effects may result.</a:t>
            </a:r>
            <a:endParaRPr lang="en-IN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845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104" y="650632"/>
            <a:ext cx="8596668" cy="453787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Toxicant, toxin, and poison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often used interchangeably in the literature; however, there are subtle differences as indicated in the table.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Toxic substances may be systemic toxins or organ toxins.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systemic toxin is one that affects the entire body or many organs rather than a specific site.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potassium cyanide is a systemic toxicant in that it affects virtually every cell and organ in the body by interfering with the cell's ability to utilize oxygen.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039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465" y="800101"/>
            <a:ext cx="8596668" cy="516987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Toxicants may also affect only specific tissues or organs while not producing damage to the body as a whole.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sites are known as the target organs or target tissues.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Benzene is a specific organ toxin in that it is primarily toxic to the blood-forming tissues.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also a specific organ toxin; however, it has three target organs (central nervous system, kidney, and hematopoietic system).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2684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22131"/>
            <a:ext cx="8596668" cy="48192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definition is the amount of a substance administered at one time. However, other parameters are needed to characterize the exposure to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xenobiotics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important are the number of doses, frequency, and total time period of the treatment.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numerous types of doses, e.g., exposure dose, absorbed dose, administered dose and total dose.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246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503" y="1008796"/>
            <a:ext cx="8596668" cy="4908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Dose-response relationship: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dose-response relationship is a fundamental and essential concept in toxicology.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correlates exposures and the spectrum of induced effects.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Generally, the higher the dose, the more severe the response.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dose-response relationship is based on observed data from experimental animal, human clinical, or cell studies.</a:t>
            </a:r>
          </a:p>
        </p:txBody>
      </p:sp>
    </p:spTree>
    <p:extLst>
      <p:ext uri="{BB962C8B-B14F-4D97-AF65-F5344CB8AC3E}">
        <p14:creationId xmlns:p14="http://schemas.microsoft.com/office/powerpoint/2010/main" val="3090754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04546"/>
            <a:ext cx="8596668" cy="50379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point at which toxicity first appears is known as 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threshold dose level. </a:t>
            </a:r>
            <a:endParaRPr lang="en-I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threshold for toxic effects occurs at the point where the body's ability to detoxify a xenobiotic or repair toxic injury has been exceeded. 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most organs there is a reserve capacity so that loss of some organ function does not cause decreased performance. </a:t>
            </a:r>
          </a:p>
        </p:txBody>
      </p:sp>
    </p:spTree>
    <p:extLst>
      <p:ext uri="{BB962C8B-B14F-4D97-AF65-F5344CB8AC3E}">
        <p14:creationId xmlns:p14="http://schemas.microsoft.com/office/powerpoint/2010/main" val="3142012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25415"/>
            <a:ext cx="8596668" cy="491594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the development of cirrhosis in the liver may not result in a clinical effect until over 50% of the liver has been replaced by fibrous tissue.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dose-response curve normally takes the form of a sigmoid curve.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conforms to a smooth curve as close as possible to the individual data points. For most effects, small doses are not toxic.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056610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05609"/>
            <a:ext cx="8596668" cy="513575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Dose-response curves are used to derive dose estimates of chemical substances. A common dose estimate for acute toxicity is the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LD50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(Lethal Dose 50%). This is a statistically derived dose at which 50% of the individuals will be expected to die.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LD0 represents the dose at which no individuals are expected to die. This is just below the threshold for lethality.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LD10 refers to the dose at which 10% of the individuals will die.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323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79231"/>
            <a:ext cx="8596668" cy="516213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 Doses (EDs)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used to indicate the effectiveness of a substance. Normally, effective dose refers to a beneficial effect (relief of pain). It might also stand for a harmful effect. Thus the specific endpoint must be indicated.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terms often encountered are No Observed Adverse Effect Level (NOAEL) and Low Observed Adverse Effect Level (LOAEL).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173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19909"/>
            <a:ext cx="8923866" cy="5021454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toxicity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occurs almost immediately (hours/days) after an exposure. An acute exposure is usually a single dose or a series of doses received within a 24 hour period.  Death is a major concern in cases of acute exposures. Non-lethal acute effects may also occur, e.g., convulsions and respiratory irritation. </a:t>
            </a:r>
          </a:p>
          <a:p>
            <a:pPr algn="just"/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Subchronic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Toxicity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from repeated exposure for several weeks or months. Examples are: - Ingestion of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coumadin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tablets (blood thinners) for several weeks as a treatment for venous thrombosis can cause internal bleeding.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Toxicity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cumulative damage to specific organ systems and takes many months or years to become a recognizable clinical disease. </a:t>
            </a:r>
          </a:p>
        </p:txBody>
      </p:sp>
    </p:spTree>
    <p:extLst>
      <p:ext uri="{BB962C8B-B14F-4D97-AF65-F5344CB8AC3E}">
        <p14:creationId xmlns:p14="http://schemas.microsoft.com/office/powerpoint/2010/main" val="79084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ntroduction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7447"/>
            <a:ext cx="8596668" cy="453683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Mechanistic toxicology is the study of how chemical or physical agents interact with living organisms to cause toxicity.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mechanism of toxicity of a substance enhances the ability to prevent toxicity and design more desirable chemicals; it constitutes the basis for therapy upon overexposure, and frequently enables a further understanding of fundamental biological processes. </a:t>
            </a:r>
          </a:p>
        </p:txBody>
      </p:sp>
    </p:spTree>
    <p:extLst>
      <p:ext uri="{BB962C8B-B14F-4D97-AF65-F5344CB8AC3E}">
        <p14:creationId xmlns:p14="http://schemas.microsoft.com/office/powerpoint/2010/main" val="3913652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28701"/>
            <a:ext cx="8596668" cy="5012662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Damage due to subclinical individual exposures may go unnoticed.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repeated exposures or long-term continual exposure, the damage from these subclinical exposures slowly builds-up (cumulative damage) until the damage exceeds the threshold for chronic toxicity.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Ultimately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damage becomes so severe that the organ can no longer function normally and a variety of chronic toxic effects may result.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chronic toxic affects are: 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cirrhosis, chronic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kidney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1943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3677"/>
            <a:ext cx="8596668" cy="47576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IN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35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Why Understand Mechanisms of Toxicity?</a:t>
            </a:r>
            <a:r>
              <a:rPr lang="en-IN" sz="2800" dirty="0">
                <a:solidFill>
                  <a:srgbClr val="FF0000"/>
                </a:solidFill>
              </a:rPr>
              <a:t/>
            </a:r>
            <a:br>
              <a:rPr lang="en-IN" sz="2800" dirty="0">
                <a:solidFill>
                  <a:srgbClr val="FF0000"/>
                </a:solidFill>
              </a:rPr>
            </a:b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3485"/>
            <a:ext cx="8596668" cy="4862146"/>
          </a:xfrm>
        </p:spPr>
        <p:txBody>
          <a:bodyPr>
            <a:noAutofit/>
          </a:bodyPr>
          <a:lstStyle/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mechanism by which a substance causes toxicity enhances different areas of toxicology in different ways.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Mechanistic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helps the governmental regulator to establish legally binding safe limits for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exposure.</a:t>
            </a: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toxicologists in recommending courses of action regarding clean-up or remediation of contaminated sites and, along with physical and chemical properties of the substance or mixture, can be used to select the degree of protective equipment required.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Mechanistic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is also useful in forming the basis for therapy and the design of new drugs for treatment of human disease.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688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61646"/>
            <a:ext cx="8596668" cy="517971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forensic toxicologist the mechanism of toxicity often provides insight as to how a chemical or physical agent can cause death or incapacitation.</a:t>
            </a:r>
          </a:p>
          <a:p>
            <a:pPr algn="just">
              <a:lnSpc>
                <a:spcPct val="150000"/>
              </a:lnSpc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mechanism of toxicity is understood, descriptive toxicology becomes useful in predicting the toxic effects of related chemicals.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important to understand, however, that a lack of mechanistic information does not deter health professionals from protecting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7845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9054"/>
          </a:xfrm>
        </p:spPr>
        <p:txBody>
          <a:bodyPr>
            <a:normAutofit fontScale="90000"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Role of Pharmacokinetics in Toxicity</a:t>
            </a:r>
            <a:r>
              <a:rPr lang="en-IN" sz="2800" dirty="0">
                <a:solidFill>
                  <a:srgbClr val="FF0000"/>
                </a:solidFill>
              </a:rPr>
              <a:t/>
            </a:r>
            <a:br>
              <a:rPr lang="en-IN" sz="2800" dirty="0">
                <a:solidFill>
                  <a:srgbClr val="FF0000"/>
                </a:solidFill>
              </a:rPr>
            </a:b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8654"/>
            <a:ext cx="8596668" cy="481818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Pharmacokinetics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describes the time relationships for chemical absorption, distribution, metabolism (biochemical alterations in the body) and elimination or excretion from the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 (ADME). </a:t>
            </a:r>
          </a:p>
          <a:p>
            <a:pPr algn="just">
              <a:lnSpc>
                <a:spcPct val="150000"/>
              </a:lnSpc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mechanisms of toxicity, these pharmacokinetic variables can be very important and in some instances determine whether toxicity will or will not occur.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instance, if a material is not absorbed in a sufficient amount, systemic toxicity (inside the body) will not occur.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764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25415"/>
            <a:ext cx="8596668" cy="491594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Conversely, a highly reactive chemical that is detoxified quickly (seconds or minutes) by digestive or liver enzymes may not have the time to cause toxicity. </a:t>
            </a:r>
          </a:p>
          <a:p>
            <a:pPr algn="just">
              <a:lnSpc>
                <a:spcPct val="150000"/>
              </a:lnSpc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polycyclic halogenated substances and mixtures as well as certain metals like lead would not cause significant toxicity if excretion were rapid; but accumulation to sufficiently high levels determines their toxicity since excretion is not rapid (sometimes measured in years).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26566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7977"/>
            <a:ext cx="8596668" cy="464338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Fortunately, most chemicals do not have such long retention in the body. </a:t>
            </a:r>
          </a:p>
          <a:p>
            <a:pPr algn="just"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Accumulation of an innocuous material still would not induce toxicity. </a:t>
            </a:r>
          </a:p>
          <a:p>
            <a:pPr algn="just"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rate of elimination from the body and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detoxication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frequently referred to as the </a:t>
            </a:r>
            <a:r>
              <a:rPr lang="en-I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half-life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chemical, which is the time for 50% of the chemical to be excreted or altered to a non-toxic form.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258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818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Basics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9523"/>
            <a:ext cx="8596668" cy="48983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Toxicology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"the science of poisons."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our understanding of how various agents can cause harm to individual and other organisms, a more descriptive definition of toxicology is "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study of the adverse effects of chemicals or physical agents on living organisms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Adverse effects may occur in many forms, ranging from immediate death to subtle changes not realized until months or years later. </a:t>
            </a:r>
          </a:p>
        </p:txBody>
      </p:sp>
    </p:spTree>
    <p:extLst>
      <p:ext uri="{BB962C8B-B14F-4D97-AF65-F5344CB8AC3E}">
        <p14:creationId xmlns:p14="http://schemas.microsoft.com/office/powerpoint/2010/main" val="3769208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63869"/>
            <a:ext cx="8596668" cy="497749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may occur at various levels within the body, such as an organ, a type of cell, or a specific biochemical.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how toxic agents damage the body has progressed along with medical knowledge.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now known that various observable changes in anatomy or body functions actually result from previously unrecognized changes in specific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biochemicals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8065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1457</Words>
  <Application>Microsoft Office PowerPoint</Application>
  <PresentationFormat>Widescreen</PresentationFormat>
  <Paragraphs>70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 3</vt:lpstr>
      <vt:lpstr>Facet</vt:lpstr>
      <vt:lpstr>   MECHANISTIC TOXICOLOGY  VPP- 609 Unit I</vt:lpstr>
      <vt:lpstr>Introduction</vt:lpstr>
      <vt:lpstr>Why Understand Mechanisms of Toxicity? </vt:lpstr>
      <vt:lpstr>PowerPoint Presentation</vt:lpstr>
      <vt:lpstr>Role of Pharmacokinetics in Toxicity </vt:lpstr>
      <vt:lpstr>PowerPoint Presentation</vt:lpstr>
      <vt:lpstr>PowerPoint Presentation</vt:lpstr>
      <vt:lpstr>Basics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13</cp:revision>
  <dcterms:created xsi:type="dcterms:W3CDTF">2020-11-26T05:56:50Z</dcterms:created>
  <dcterms:modified xsi:type="dcterms:W3CDTF">2020-11-27T08:11:49Z</dcterms:modified>
</cp:coreProperties>
</file>