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6" r:id="rId3"/>
    <p:sldId id="274" r:id="rId4"/>
    <p:sldId id="267" r:id="rId5"/>
    <p:sldId id="268" r:id="rId6"/>
    <p:sldId id="269" r:id="rId7"/>
    <p:sldId id="272" r:id="rId8"/>
    <p:sldId id="270" r:id="rId9"/>
    <p:sldId id="273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12A0B-D7B5-499E-B1AF-1F356BE19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502DDE-3F53-4B3C-985B-32F7EA359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E8565-DD1E-4A0A-B506-00535270B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9A14-C12D-4E44-83E9-227BE5514F30}" type="datetimeFigureOut">
              <a:rPr lang="en-IN" smtClean="0"/>
              <a:t>12-12-2020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791BD-01F4-4985-B1AC-477C98D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BE66F-FE4B-41A8-848E-700346A3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353-B953-4D47-B7C3-E6CAE55220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521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C03C5-3003-4035-BF64-0B1F73636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60F22-0072-408B-9DCD-32597C863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9371-BAF5-4823-B6CF-6A2F752AC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9A14-C12D-4E44-83E9-227BE5514F30}" type="datetimeFigureOut">
              <a:rPr lang="en-IN" smtClean="0"/>
              <a:t>12-12-2020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70B7B-4C37-45CB-B601-46C0AD8DA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09D55-00D3-4057-BB44-760BD50F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353-B953-4D47-B7C3-E6CAE55220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274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974E66-659C-44D8-920E-CAA31B61AE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67C50-67E1-4F84-A948-A4A3E02AA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E31FE-8BBD-4BE9-AB61-238FFA49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9A14-C12D-4E44-83E9-227BE5514F30}" type="datetimeFigureOut">
              <a:rPr lang="en-IN" smtClean="0"/>
              <a:t>12-12-2020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32F80-8388-4620-8426-6EDF66AD5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DD972-514C-45A1-A283-21E0519B6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353-B953-4D47-B7C3-E6CAE55220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853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88C27-7AE2-4B5F-9508-27BE1E83A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260C5-1D62-4441-B16A-D351019CF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83735-B107-4D51-BBDC-4345161E9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9A14-C12D-4E44-83E9-227BE5514F30}" type="datetimeFigureOut">
              <a:rPr lang="en-IN" smtClean="0"/>
              <a:t>12-12-2020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26A62-4B98-43DD-B79C-431E75A25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BE834-440E-46E7-8B78-43C59AC0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353-B953-4D47-B7C3-E6CAE55220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297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E5C77-3E5E-4406-8662-4E505D2E2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B05B2-0A29-48E3-82DD-D5C1D9E4A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FEF75-F452-4392-A52E-92521DE5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9A14-C12D-4E44-83E9-227BE5514F30}" type="datetimeFigureOut">
              <a:rPr lang="en-IN" smtClean="0"/>
              <a:t>12-12-2020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1171E-C553-4501-B39F-1985E48E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A65D0-3856-4CFD-981E-CF368A93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353-B953-4D47-B7C3-E6CAE55220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318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F8443-AB59-44B1-93DC-3C6AF9EE2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A2A03-4220-4D0E-AE95-4E59FB833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EF120-982D-4956-AB08-58FF96562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D1148-351C-4308-B150-ABB9C79A8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9A14-C12D-4E44-83E9-227BE5514F30}" type="datetimeFigureOut">
              <a:rPr lang="en-IN" smtClean="0"/>
              <a:t>12-12-2020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BC462-3C4A-42C8-ABA4-4557646CF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6C8BC-3F0B-4C44-87B6-F73147D05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353-B953-4D47-B7C3-E6CAE55220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448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1160F-C555-4BF1-AB66-EE0010BA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AB467-E8D6-4DB1-BC72-597D62112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0F0D0-2218-4EE8-8DFD-2764562C2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6DF8B2-737E-4CA7-B21A-5E632FC91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899A7E-76C7-42E6-9261-0477000ECB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3B77E7-370C-444C-A95D-12D8D77E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9A14-C12D-4E44-83E9-227BE5514F30}" type="datetimeFigureOut">
              <a:rPr lang="en-IN" smtClean="0"/>
              <a:t>12-12-2020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9CDB5-F5C0-4174-BA56-B3AA1635F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AF29EB-060E-4FD0-9F61-90D9CF3E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353-B953-4D47-B7C3-E6CAE55220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69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919E3-F450-4013-B589-05F0913F5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1F4329-43D4-45BA-A405-C539A41F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9A14-C12D-4E44-83E9-227BE5514F30}" type="datetimeFigureOut">
              <a:rPr lang="en-IN" smtClean="0"/>
              <a:t>12-12-2020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838983-23BE-42B9-9D39-5A2135251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90CC13-17D5-4C86-A6B2-901C77E39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353-B953-4D47-B7C3-E6CAE55220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2815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D2D56-F2A4-4DBF-90FA-B4F699BAC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9A14-C12D-4E44-83E9-227BE5514F30}" type="datetimeFigureOut">
              <a:rPr lang="en-IN" smtClean="0"/>
              <a:t>12-12-2020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962185-3E24-4E39-903E-53C116CF4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73DBF-32E1-4D80-BFBC-1FCA8240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353-B953-4D47-B7C3-E6CAE55220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265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8C6C-FB35-494B-B6B6-A4A254748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02AF5-3171-4B5E-8B92-E36D97399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115DC-DA59-480B-8DC0-67CD430D8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93BA5-D32D-4CDB-AFEB-32856F127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9A14-C12D-4E44-83E9-227BE5514F30}" type="datetimeFigureOut">
              <a:rPr lang="en-IN" smtClean="0"/>
              <a:t>12-12-2020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BFD68-4733-406C-9292-597280CB1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E44B8-1F11-4052-9B39-51C694FA6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353-B953-4D47-B7C3-E6CAE55220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297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80E7C-BD23-4CA5-841E-E95D23DB5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A5FFE1-111F-4278-BCEB-E494149783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D69B4-71F7-493D-9787-CFEB899DF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BFAFC-E6F0-4B1E-958C-6969FB4FD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9A14-C12D-4E44-83E9-227BE5514F30}" type="datetimeFigureOut">
              <a:rPr lang="en-IN" smtClean="0"/>
              <a:t>12-12-2020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E2BEC-AE36-44F4-A0DB-34416CA96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8724BD-92F6-4848-8ACE-73EAB438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353-B953-4D47-B7C3-E6CAE55220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478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865F41-1329-4065-A316-6D9B8C55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A58A7-E720-4C78-A887-8CD4DD31E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75C72-9B98-49D9-9129-11FEEADB6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9A14-C12D-4E44-83E9-227BE5514F30}" type="datetimeFigureOut">
              <a:rPr lang="en-IN" smtClean="0"/>
              <a:t>12-12-2020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2947-F7BF-4ECD-8375-0E10E0D1CB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06EEF-233B-4C54-9A5F-EDE6673257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F353-B953-4D47-B7C3-E6CAE55220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652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3173C-68C5-4184-8358-1D3E41630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4645"/>
            <a:ext cx="12192000" cy="2519265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MILK PRODUCTS (PART -9)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E55442-A9EF-43BB-A325-B97C3FECA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3255962"/>
          </a:xfrm>
        </p:spPr>
        <p:txBody>
          <a:bodyPr/>
          <a:lstStyle/>
          <a:p>
            <a:r>
              <a:rPr lang="en-US" dirty="0"/>
              <a:t>BY-</a:t>
            </a:r>
          </a:p>
          <a:p>
            <a:r>
              <a:rPr lang="en-US" dirty="0"/>
              <a:t>                                                    DR. SUSHMA KUMARI</a:t>
            </a:r>
          </a:p>
          <a:p>
            <a:r>
              <a:rPr lang="en-US" dirty="0"/>
              <a:t>                                               ASST.PROF., DEPT. OF LPT, BVC, PATNA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5375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2D818-0CF8-423B-838B-FA464340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942392"/>
            <a:ext cx="10515600" cy="61479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84617-C6E9-4439-970A-08450EDB0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7282"/>
            <a:ext cx="12192000" cy="5999681"/>
          </a:xfrm>
        </p:spPr>
        <p:txBody>
          <a:bodyPr>
            <a:normAutofit/>
          </a:bodyPr>
          <a:lstStyle/>
          <a:p>
            <a:pPr algn="ctr"/>
            <a:endParaRPr lang="en-US" sz="8800" dirty="0"/>
          </a:p>
          <a:p>
            <a:pPr algn="ctr"/>
            <a:endParaRPr lang="en-US" sz="8800" dirty="0"/>
          </a:p>
          <a:p>
            <a:pPr algn="ctr"/>
            <a:r>
              <a:rPr lang="en-US" sz="8800" dirty="0"/>
              <a:t>THANKS</a:t>
            </a:r>
            <a:endParaRPr lang="en-IN" sz="8800" dirty="0"/>
          </a:p>
        </p:txBody>
      </p:sp>
    </p:spTree>
    <p:extLst>
      <p:ext uri="{BB962C8B-B14F-4D97-AF65-F5344CB8AC3E}">
        <p14:creationId xmlns:p14="http://schemas.microsoft.com/office/powerpoint/2010/main" val="5878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Khoa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14400"/>
            <a:ext cx="9144000" cy="5943600"/>
          </a:xfrm>
        </p:spPr>
        <p:txBody>
          <a:bodyPr/>
          <a:lstStyle/>
          <a:p>
            <a:r>
              <a:rPr lang="en-IN" dirty="0"/>
              <a:t>Prepared by </a:t>
            </a:r>
            <a:r>
              <a:rPr lang="en-IN" dirty="0">
                <a:solidFill>
                  <a:srgbClr val="00B050"/>
                </a:solidFill>
              </a:rPr>
              <a:t>partial dehydration of milk .</a:t>
            </a:r>
          </a:p>
          <a:p>
            <a:r>
              <a:rPr lang="en-IN" dirty="0">
                <a:solidFill>
                  <a:srgbClr val="00B050"/>
                </a:solidFill>
              </a:rPr>
              <a:t>Milk fat &gt; 20%</a:t>
            </a:r>
          </a:p>
          <a:p>
            <a:r>
              <a:rPr lang="en-IN" dirty="0"/>
              <a:t>Total solid = 70-75%</a:t>
            </a:r>
          </a:p>
          <a:p>
            <a:r>
              <a:rPr lang="en-IN" dirty="0"/>
              <a:t>Buffalo milk is preferred over cow milk  because it gives higher yield with good quality </a:t>
            </a:r>
            <a:r>
              <a:rPr lang="en-IN" dirty="0" err="1"/>
              <a:t>khoa</a:t>
            </a:r>
            <a:r>
              <a:rPr lang="en-IN" dirty="0"/>
              <a:t> with soft and smooth  body, granular texture.</a:t>
            </a:r>
          </a:p>
          <a:p>
            <a:endParaRPr lang="en-IN" dirty="0"/>
          </a:p>
          <a:p>
            <a:r>
              <a:rPr lang="en-IN" dirty="0">
                <a:solidFill>
                  <a:srgbClr val="FF0000"/>
                </a:solidFill>
              </a:rPr>
              <a:t>Yield of </a:t>
            </a:r>
            <a:r>
              <a:rPr lang="en-IN" dirty="0" err="1">
                <a:solidFill>
                  <a:srgbClr val="FF0000"/>
                </a:solidFill>
              </a:rPr>
              <a:t>khoa</a:t>
            </a:r>
            <a:r>
              <a:rPr lang="en-IN" dirty="0">
                <a:solidFill>
                  <a:srgbClr val="FF0000"/>
                </a:solidFill>
              </a:rPr>
              <a:t>- ( 28 % moisture)</a:t>
            </a:r>
          </a:p>
          <a:p>
            <a:r>
              <a:rPr lang="en-IN" dirty="0"/>
              <a:t>-Cow milk- 17-19 %</a:t>
            </a:r>
          </a:p>
          <a:p>
            <a:r>
              <a:rPr lang="en-IN" dirty="0" err="1"/>
              <a:t>Boffalo</a:t>
            </a:r>
            <a:r>
              <a:rPr lang="en-IN" dirty="0"/>
              <a:t> milk- 21-23 %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A65CA-617B-4631-B8EB-86EE1BE9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KHOA</a:t>
            </a:r>
            <a:endParaRPr lang="en-IN" dirty="0">
              <a:solidFill>
                <a:srgbClr val="0070C0"/>
              </a:solidFill>
            </a:endParaRPr>
          </a:p>
        </p:txBody>
      </p:sp>
      <p:pic>
        <p:nvPicPr>
          <p:cNvPr id="5122" name="Picture 2" descr="Buy Amul Khoa Mawa 200g Online at Low Price on Elexkart.com">
            <a:extLst>
              <a:ext uri="{FF2B5EF4-FFF2-40B4-BE49-F238E27FC236}">
                <a16:creationId xmlns:a16="http://schemas.microsoft.com/office/drawing/2014/main" id="{9AA394B0-C190-42AD-A74B-0D8797D93B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5365101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ow to make Khoya (Mawa) - Fresh Khoa (Kova) Recipe | Cooking Jingalala">
            <a:extLst>
              <a:ext uri="{FF2B5EF4-FFF2-40B4-BE49-F238E27FC236}">
                <a16:creationId xmlns:a16="http://schemas.microsoft.com/office/drawing/2014/main" id="{E3CE31F4-75C8-4261-8707-1C3BFAB68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102" y="1676399"/>
            <a:ext cx="6826897" cy="518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79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4587"/>
          </a:xfrm>
        </p:spPr>
        <p:txBody>
          <a:bodyPr/>
          <a:lstStyle/>
          <a:p>
            <a:r>
              <a:rPr lang="en-IN" dirty="0"/>
              <a:t>    </a:t>
            </a:r>
            <a:r>
              <a:rPr lang="en-IN" dirty="0" err="1">
                <a:solidFill>
                  <a:srgbClr val="FF0000"/>
                </a:solidFill>
              </a:rPr>
              <a:t>Khurchan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838200" y="-2024743"/>
            <a:ext cx="10515600" cy="1520890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pic>
        <p:nvPicPr>
          <p:cNvPr id="4098" name="Picture 2" descr="Khurchan recipe by Rita Arora at BetterButter">
            <a:extLst>
              <a:ext uri="{FF2B5EF4-FFF2-40B4-BE49-F238E27FC236}">
                <a16:creationId xmlns:a16="http://schemas.microsoft.com/office/drawing/2014/main" id="{F918DFDD-145D-4879-8F35-AA55ADA63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8253"/>
            <a:ext cx="12192000" cy="543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C62A-ED0E-4F15-B3F7-A783B8AC6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91999" cy="135294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RABRI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3074" name="Picture 2" descr="Rabdi recipe | lachhedar rabri recipe | famous North Indian dessert recipe  - YouTube">
            <a:extLst>
              <a:ext uri="{FF2B5EF4-FFF2-40B4-BE49-F238E27FC236}">
                <a16:creationId xmlns:a16="http://schemas.microsoft.com/office/drawing/2014/main" id="{02E46DBD-1574-461E-99E3-5751B6A1CA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2940"/>
            <a:ext cx="12192000" cy="550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274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Milk powder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IN" dirty="0"/>
              <a:t>Dried milk product.</a:t>
            </a:r>
          </a:p>
          <a:p>
            <a:r>
              <a:rPr lang="en-IN" dirty="0">
                <a:solidFill>
                  <a:srgbClr val="0070C0"/>
                </a:solidFill>
              </a:rPr>
              <a:t>Prepared by following methods-</a:t>
            </a:r>
          </a:p>
          <a:p>
            <a:r>
              <a:rPr lang="en-IN" dirty="0">
                <a:solidFill>
                  <a:srgbClr val="00B050"/>
                </a:solidFill>
              </a:rPr>
              <a:t>1. Roller/ Drum  dried method- </a:t>
            </a:r>
          </a:p>
          <a:p>
            <a:pPr>
              <a:buNone/>
            </a:pPr>
            <a:r>
              <a:rPr lang="en-IN" dirty="0"/>
              <a:t>                Milk  is applied upon smooth surface of a continuously rotating steam heated metal drum or roller . The film of dried mil is continuously scraped off by a knife or scraper located opposite to </a:t>
            </a:r>
            <a:r>
              <a:rPr lang="en-IN" dirty="0" err="1"/>
              <a:t>th</a:t>
            </a:r>
            <a:r>
              <a:rPr lang="en-IN" dirty="0"/>
              <a:t> point of application of milk. The milk film is ground to obtain milk powder.</a:t>
            </a:r>
          </a:p>
          <a:p>
            <a:pPr>
              <a:buNone/>
            </a:pPr>
            <a:r>
              <a:rPr lang="en-IN" dirty="0"/>
              <a:t>                 it is cheaper and has less solubility. Nearly 87 %.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4ABDC-1DAE-453C-886B-A59D4DEDE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690688"/>
          </a:xfrm>
        </p:spPr>
        <p:txBody>
          <a:bodyPr/>
          <a:lstStyle/>
          <a:p>
            <a:r>
              <a:rPr lang="en-US" dirty="0"/>
              <a:t>ROLLER DRIED WHOLE MILK POWDER</a:t>
            </a:r>
            <a:endParaRPr lang="en-IN" dirty="0"/>
          </a:p>
        </p:txBody>
      </p:sp>
      <p:pic>
        <p:nvPicPr>
          <p:cNvPr id="1026" name="Picture 2" descr="The benefits of using roller dried whole milk powder in milk chocolate –  VernDale Products">
            <a:extLst>
              <a:ext uri="{FF2B5EF4-FFF2-40B4-BE49-F238E27FC236}">
                <a16:creationId xmlns:a16="http://schemas.microsoft.com/office/drawing/2014/main" id="{5C40CDA4-7DFE-4454-93CC-8A6A17F4EA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" y="1240971"/>
            <a:ext cx="12117355" cy="561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488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-2514600"/>
            <a:ext cx="8229600" cy="195103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endParaRPr lang="en-IN" dirty="0"/>
          </a:p>
          <a:p>
            <a:r>
              <a:rPr lang="en-IN" dirty="0"/>
              <a:t>2. </a:t>
            </a:r>
            <a:r>
              <a:rPr lang="en-IN" dirty="0">
                <a:solidFill>
                  <a:srgbClr val="00B050"/>
                </a:solidFill>
              </a:rPr>
              <a:t>Spray dried method-</a:t>
            </a:r>
          </a:p>
          <a:p>
            <a:pPr>
              <a:buNone/>
            </a:pPr>
            <a:r>
              <a:rPr lang="en-IN" dirty="0"/>
              <a:t>             </a:t>
            </a:r>
            <a:r>
              <a:rPr lang="en-IN" sz="3600" dirty="0"/>
              <a:t>The basic principle  of spray drying  consist in atomizing the milk. Concentrated milk is sprayed into a large suitably designed drying chamber, where they mix with a current of hot air . The milk particles surrender their moisture instantaneously  and dry to a fine powder, which is removed continuously.</a:t>
            </a:r>
          </a:p>
          <a:p>
            <a:pPr>
              <a:buNone/>
            </a:pPr>
            <a:r>
              <a:rPr lang="en-IN" sz="3600" dirty="0"/>
              <a:t>                 costlier but solutibility more. Nearly 98%.</a:t>
            </a:r>
          </a:p>
          <a:p>
            <a:pPr>
              <a:buNone/>
            </a:pPr>
            <a:r>
              <a:rPr lang="en-IN" sz="3600" dirty="0"/>
              <a:t>          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C7440-E561-4B3B-9F01-03981D17C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18252"/>
          </a:xfrm>
        </p:spPr>
        <p:txBody>
          <a:bodyPr/>
          <a:lstStyle/>
          <a:p>
            <a:r>
              <a:rPr lang="en-US" dirty="0"/>
              <a:t>SPRAY DRYING OF WHOLE MILK POWDER</a:t>
            </a:r>
            <a:endParaRPr lang="en-IN" dirty="0"/>
          </a:p>
        </p:txBody>
      </p:sp>
      <p:pic>
        <p:nvPicPr>
          <p:cNvPr id="2050" name="Picture 2" descr="Click&amp;Dry spray drying milk powder - YouTube">
            <a:extLst>
              <a:ext uri="{FF2B5EF4-FFF2-40B4-BE49-F238E27FC236}">
                <a16:creationId xmlns:a16="http://schemas.microsoft.com/office/drawing/2014/main" id="{49153DD8-AED6-422F-975B-F792F205B2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6285"/>
            <a:ext cx="12192000" cy="555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768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253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MILK PRODUCTS (PART -9)</vt:lpstr>
      <vt:lpstr>Khoa</vt:lpstr>
      <vt:lpstr>KHOA</vt:lpstr>
      <vt:lpstr>    Khurchan</vt:lpstr>
      <vt:lpstr>RABRI</vt:lpstr>
      <vt:lpstr>Milk powder</vt:lpstr>
      <vt:lpstr>ROLLER DRIED WHOLE MILK POWDER</vt:lpstr>
      <vt:lpstr>PowerPoint Presentation</vt:lpstr>
      <vt:lpstr>SPRAY DRYING OF WHOLE MILK POWDER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khoa</dc:title>
  <dc:creator>SAKET GUNGUN</dc:creator>
  <cp:lastModifiedBy>SAKET GUNGUN</cp:lastModifiedBy>
  <cp:revision>2</cp:revision>
  <dcterms:created xsi:type="dcterms:W3CDTF">2020-12-12T04:54:27Z</dcterms:created>
  <dcterms:modified xsi:type="dcterms:W3CDTF">2020-12-12T05:13:08Z</dcterms:modified>
</cp:coreProperties>
</file>