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7" r:id="rId3"/>
    <p:sldId id="257" r:id="rId4"/>
    <p:sldId id="263" r:id="rId5"/>
    <p:sldId id="264" r:id="rId6"/>
    <p:sldId id="265" r:id="rId7"/>
    <p:sldId id="278" r:id="rId8"/>
    <p:sldId id="266" r:id="rId9"/>
    <p:sldId id="281" r:id="rId10"/>
    <p:sldId id="282" r:id="rId11"/>
    <p:sldId id="279" r:id="rId12"/>
    <p:sldId id="280" r:id="rId13"/>
    <p:sldId id="272" r:id="rId14"/>
    <p:sldId id="274"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5"/>
  </p:normalViewPr>
  <p:slideViewPr>
    <p:cSldViewPr>
      <p:cViewPr varScale="1">
        <p:scale>
          <a:sx n="118" d="100"/>
          <a:sy n="118" d="100"/>
        </p:scale>
        <p:origin x="148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12/12/20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12/12/20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12/12/20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12/12/20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12/12/20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8BD707-D9CF-40AE-B4C6-C98DA3205C09}" type="datetimeFigureOut">
              <a:rPr lang="en-US" smtClean="0"/>
              <a:pPr/>
              <a:t>12/12/20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12/12/20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12/12/20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12/12/20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0"/>
            <a:ext cx="7543800" cy="1894362"/>
          </a:xfrm>
        </p:spPr>
        <p:style>
          <a:lnRef idx="2">
            <a:schemeClr val="accent3"/>
          </a:lnRef>
          <a:fillRef idx="1">
            <a:schemeClr val="lt1"/>
          </a:fillRef>
          <a:effectRef idx="0">
            <a:schemeClr val="accent3"/>
          </a:effectRef>
          <a:fontRef idx="minor">
            <a:schemeClr val="dk1"/>
          </a:fontRef>
        </p:style>
        <p:txBody>
          <a:bodyPr/>
          <a:lstStyle/>
          <a:p>
            <a:pPr algn="ctr"/>
            <a:r>
              <a:rPr lang="en-US" sz="5400" b="1" dirty="0">
                <a:solidFill>
                  <a:srgbClr val="FF0000"/>
                </a:solidFill>
                <a:latin typeface="Arial" pitchFamily="34" charset="0"/>
                <a:cs typeface="Arial" pitchFamily="34" charset="0"/>
              </a:rPr>
              <a:t>Oxygen Therapy in Veterinary Practice</a:t>
            </a:r>
          </a:p>
        </p:txBody>
      </p:sp>
      <p:sp>
        <p:nvSpPr>
          <p:cNvPr id="3" name="Subtitle 2"/>
          <p:cNvSpPr>
            <a:spLocks noGrp="1"/>
          </p:cNvSpPr>
          <p:nvPr>
            <p:ph type="subTitle" idx="1"/>
          </p:nvPr>
        </p:nvSpPr>
        <p:spPr>
          <a:xfrm>
            <a:off x="2743200" y="4267200"/>
            <a:ext cx="4572000" cy="1600200"/>
          </a:xfrm>
        </p:spPr>
        <p:style>
          <a:lnRef idx="2">
            <a:schemeClr val="accent6"/>
          </a:lnRef>
          <a:fillRef idx="1">
            <a:schemeClr val="lt1"/>
          </a:fillRef>
          <a:effectRef idx="0">
            <a:schemeClr val="accent6"/>
          </a:effectRef>
          <a:fontRef idx="minor">
            <a:schemeClr val="dk1"/>
          </a:fontRef>
        </p:style>
        <p:txBody>
          <a:bodyPr>
            <a:normAutofit/>
          </a:bodyPr>
          <a:lstStyle/>
          <a:p>
            <a:pPr algn="ctr"/>
            <a:r>
              <a:rPr lang="en-US" sz="2000" dirty="0">
                <a:solidFill>
                  <a:schemeClr val="tx1"/>
                </a:solidFill>
                <a:latin typeface="Arial" pitchFamily="34" charset="0"/>
                <a:cs typeface="Arial" pitchFamily="34" charset="0"/>
              </a:rPr>
              <a:t>Prepared by-</a:t>
            </a:r>
          </a:p>
          <a:p>
            <a:pPr algn="ctr"/>
            <a:r>
              <a:rPr lang="en-US" sz="2000" dirty="0">
                <a:solidFill>
                  <a:schemeClr val="tx1"/>
                </a:solidFill>
                <a:latin typeface="Arial" pitchFamily="34" charset="0"/>
                <a:cs typeface="Arial" pitchFamily="34" charset="0"/>
              </a:rPr>
              <a:t>Dr. </a:t>
            </a:r>
            <a:r>
              <a:rPr lang="en-US" sz="2000" dirty="0" err="1">
                <a:solidFill>
                  <a:schemeClr val="tx1"/>
                </a:solidFill>
                <a:latin typeface="Arial" pitchFamily="34" charset="0"/>
                <a:cs typeface="Arial" pitchFamily="34" charset="0"/>
              </a:rPr>
              <a:t>Sonam</a:t>
            </a:r>
            <a:r>
              <a:rPr lang="en-US" sz="2000" dirty="0">
                <a:solidFill>
                  <a:schemeClr val="tx1"/>
                </a:solidFill>
                <a:latin typeface="Arial" pitchFamily="34" charset="0"/>
                <a:cs typeface="Arial" pitchFamily="34" charset="0"/>
              </a:rPr>
              <a:t> Bhatt </a:t>
            </a:r>
          </a:p>
          <a:p>
            <a:pPr algn="ctr"/>
            <a:r>
              <a:rPr lang="en-US" sz="2000" dirty="0">
                <a:solidFill>
                  <a:schemeClr val="tx1"/>
                </a:solidFill>
                <a:latin typeface="Arial" pitchFamily="34" charset="0"/>
                <a:cs typeface="Arial" pitchFamily="34" charset="0"/>
              </a:rPr>
              <a:t>Assistant Professor </a:t>
            </a:r>
          </a:p>
          <a:p>
            <a:pPr algn="ctr"/>
            <a:r>
              <a:rPr lang="en-US" sz="2000" dirty="0">
                <a:solidFill>
                  <a:schemeClr val="tx1"/>
                </a:solidFill>
                <a:latin typeface="Arial" pitchFamily="34" charset="0"/>
                <a:cs typeface="Arial" pitchFamily="34" charset="0"/>
              </a:rPr>
              <a:t> (Veterinary Medicine)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371600" y="1341120"/>
            <a:ext cx="6019800" cy="3611880"/>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2819400" y="5257800"/>
            <a:ext cx="2847254" cy="584775"/>
          </a:xfrm>
          <a:prstGeom prst="rect">
            <a:avLst/>
          </a:prstGeom>
          <a:ln w="9525">
            <a:solidFill>
              <a:schemeClr val="tx1"/>
            </a:solidFill>
          </a:ln>
        </p:spPr>
        <p:txBody>
          <a:bodyPr wrap="none">
            <a:spAutoFit/>
          </a:bodyPr>
          <a:lstStyle/>
          <a:p>
            <a:r>
              <a:rPr lang="en-US" sz="3200" b="1" dirty="0">
                <a:solidFill>
                  <a:srgbClr val="FF0000"/>
                </a:solidFill>
                <a:latin typeface="Arial" pitchFamily="34" charset="0"/>
                <a:cs typeface="Arial" pitchFamily="34" charset="0"/>
              </a:rPr>
              <a:t>Oxygen cage </a:t>
            </a:r>
            <a:endParaRPr lang="en-IN" sz="3200" dirty="0"/>
          </a:p>
        </p:txBody>
      </p:sp>
    </p:spTree>
    <p:extLst>
      <p:ext uri="{BB962C8B-B14F-4D97-AF65-F5344CB8AC3E}">
        <p14:creationId xmlns:p14="http://schemas.microsoft.com/office/powerpoint/2010/main" val="3326806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46442" y="1449593"/>
            <a:ext cx="8001000" cy="4873752"/>
          </a:xfrm>
        </p:spPr>
        <p:txBody>
          <a:bodyPr>
            <a:normAutofit fontScale="92500"/>
          </a:bodyPr>
          <a:lstStyle/>
          <a:p>
            <a:pPr algn="just">
              <a:lnSpc>
                <a:spcPct val="150000"/>
              </a:lnSpc>
            </a:pPr>
            <a:r>
              <a:rPr lang="en-US" dirty="0">
                <a:latin typeface="Arial" pitchFamily="34" charset="0"/>
                <a:cs typeface="Arial" pitchFamily="34" charset="0"/>
              </a:rPr>
              <a:t>Possible when the animal is unconscious or under </a:t>
            </a:r>
            <a:r>
              <a:rPr lang="en-US" dirty="0" err="1">
                <a:latin typeface="Arial" pitchFamily="34" charset="0"/>
                <a:cs typeface="Arial" pitchFamily="34" charset="0"/>
              </a:rPr>
              <a:t>anaesthesia</a:t>
            </a:r>
            <a:endParaRPr lang="en-US" dirty="0">
              <a:latin typeface="Arial" pitchFamily="34" charset="0"/>
              <a:cs typeface="Arial" pitchFamily="34" charset="0"/>
            </a:endParaRPr>
          </a:p>
          <a:p>
            <a:pPr algn="just">
              <a:lnSpc>
                <a:spcPct val="150000"/>
              </a:lnSpc>
            </a:pPr>
            <a:r>
              <a:rPr lang="en-US" dirty="0">
                <a:latin typeface="Arial" pitchFamily="34" charset="0"/>
                <a:cs typeface="Arial" pitchFamily="34" charset="0"/>
              </a:rPr>
              <a:t>It includes – </a:t>
            </a:r>
            <a:endParaRPr lang="en-IN" dirty="0">
              <a:latin typeface="Arial" pitchFamily="34" charset="0"/>
              <a:cs typeface="Arial" pitchFamily="34" charset="0"/>
            </a:endParaRPr>
          </a:p>
          <a:p>
            <a:pPr algn="just">
              <a:lnSpc>
                <a:spcPct val="150000"/>
              </a:lnSpc>
            </a:pPr>
            <a:r>
              <a:rPr lang="en-US" b="1" dirty="0">
                <a:solidFill>
                  <a:srgbClr val="FF0000"/>
                </a:solidFill>
                <a:latin typeface="Arial" pitchFamily="34" charset="0"/>
                <a:cs typeface="Arial" pitchFamily="34" charset="0"/>
              </a:rPr>
              <a:t>Nasal oxygen prongs: </a:t>
            </a:r>
            <a:r>
              <a:rPr lang="en-US" dirty="0">
                <a:latin typeface="Arial" pitchFamily="34" charset="0"/>
                <a:cs typeface="Arial" pitchFamily="34" charset="0"/>
              </a:rPr>
              <a:t>are widely used in human medicine</a:t>
            </a:r>
            <a:endParaRPr lang="en-IN" dirty="0">
              <a:latin typeface="Arial" pitchFamily="34" charset="0"/>
              <a:cs typeface="Arial" pitchFamily="34" charset="0"/>
            </a:endParaRPr>
          </a:p>
          <a:p>
            <a:pPr algn="just">
              <a:lnSpc>
                <a:spcPct val="150000"/>
              </a:lnSpc>
            </a:pPr>
            <a:r>
              <a:rPr lang="en-US" dirty="0">
                <a:latin typeface="Arial" pitchFamily="34" charset="0"/>
                <a:cs typeface="Arial" pitchFamily="34" charset="0"/>
              </a:rPr>
              <a:t> </a:t>
            </a:r>
            <a:r>
              <a:rPr lang="en-US" b="1" dirty="0">
                <a:solidFill>
                  <a:srgbClr val="FF0000"/>
                </a:solidFill>
                <a:latin typeface="Arial" pitchFamily="34" charset="0"/>
                <a:cs typeface="Arial" pitchFamily="34" charset="0"/>
              </a:rPr>
              <a:t>Nasal oxygen catheters</a:t>
            </a:r>
            <a:r>
              <a:rPr lang="en-US" dirty="0">
                <a:latin typeface="Arial" pitchFamily="34" charset="0"/>
                <a:cs typeface="Arial" pitchFamily="34" charset="0"/>
              </a:rPr>
              <a:t>:</a:t>
            </a:r>
            <a:r>
              <a:rPr lang="en-US" dirty="0"/>
              <a:t>  </a:t>
            </a:r>
            <a:r>
              <a:rPr lang="en-US" dirty="0">
                <a:latin typeface="Arial" pitchFamily="34" charset="0"/>
                <a:cs typeface="Arial" pitchFamily="34" charset="0"/>
              </a:rPr>
              <a:t>best method among all the invasive method as it is inexpensive, technically easy to place and also well tolerated by the patient. Oxygen catheters are available in various diameters and lengths</a:t>
            </a:r>
            <a:endParaRPr lang="en-IN" dirty="0">
              <a:latin typeface="Arial" pitchFamily="34" charset="0"/>
              <a:cs typeface="Arial" pitchFamily="34" charset="0"/>
            </a:endParaRPr>
          </a:p>
          <a:p>
            <a:pPr algn="just">
              <a:lnSpc>
                <a:spcPct val="150000"/>
              </a:lnSpc>
            </a:pPr>
            <a:endParaRPr lang="en-IN" dirty="0">
              <a:latin typeface="Arial" pitchFamily="34" charset="0"/>
              <a:cs typeface="Arial" pitchFamily="34" charset="0"/>
            </a:endParaRPr>
          </a:p>
        </p:txBody>
      </p:sp>
      <p:sp>
        <p:nvSpPr>
          <p:cNvPr id="4" name="Title 1"/>
          <p:cNvSpPr txBox="1">
            <a:spLocks/>
          </p:cNvSpPr>
          <p:nvPr/>
        </p:nvSpPr>
        <p:spPr>
          <a:xfrm>
            <a:off x="457200" y="152400"/>
            <a:ext cx="7848600" cy="1189038"/>
          </a:xfrm>
          <a:prstGeom prst="rect">
            <a:avLst/>
          </a:prstGeom>
          <a:ln w="19050">
            <a:solidFill>
              <a:srgbClr val="C00000"/>
            </a:solidFill>
          </a:ln>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4000" b="1" dirty="0">
                <a:solidFill>
                  <a:schemeClr val="tx1"/>
                </a:solidFill>
                <a:latin typeface="Arial" pitchFamily="34" charset="0"/>
                <a:cs typeface="Arial" pitchFamily="34" charset="0"/>
              </a:rPr>
              <a:t>Invasive Methods of Oxygen Therapy </a:t>
            </a:r>
            <a:endParaRPr lang="en-US" sz="4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90356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990600"/>
            <a:ext cx="7467600" cy="4873752"/>
          </a:xfrm>
        </p:spPr>
        <p:txBody>
          <a:bodyPr/>
          <a:lstStyle/>
          <a:p>
            <a:pPr algn="just">
              <a:lnSpc>
                <a:spcPct val="150000"/>
              </a:lnSpc>
            </a:pPr>
            <a:r>
              <a:rPr lang="en-US" b="1" dirty="0">
                <a:solidFill>
                  <a:srgbClr val="FF0000"/>
                </a:solidFill>
                <a:latin typeface="Arial" pitchFamily="34" charset="0"/>
                <a:cs typeface="Arial" pitchFamily="34" charset="0"/>
              </a:rPr>
              <a:t>Trans-tracheal oxygenation: </a:t>
            </a:r>
            <a:r>
              <a:rPr lang="en-US" dirty="0">
                <a:latin typeface="Arial" pitchFamily="34" charset="0"/>
                <a:cs typeface="Arial" pitchFamily="34" charset="0"/>
              </a:rPr>
              <a:t>This technique is used in patients intolerant to nasal oxygen delivery like patients suffering from upper airway obstruction</a:t>
            </a:r>
            <a:endParaRPr lang="en-IN" b="1" dirty="0">
              <a:solidFill>
                <a:srgbClr val="FF0000"/>
              </a:solidFill>
              <a:latin typeface="Arial" pitchFamily="34" charset="0"/>
              <a:cs typeface="Arial" pitchFamily="34" charset="0"/>
            </a:endParaRPr>
          </a:p>
          <a:p>
            <a:endParaRPr lang="en-IN" dirty="0"/>
          </a:p>
        </p:txBody>
      </p:sp>
    </p:spTree>
    <p:extLst>
      <p:ext uri="{BB962C8B-B14F-4D97-AF65-F5344CB8AC3E}">
        <p14:creationId xmlns:p14="http://schemas.microsoft.com/office/powerpoint/2010/main" val="376234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1"/>
          </p:nvPr>
        </p:nvPicPr>
        <p:blipFill>
          <a:blip r:embed="rId2"/>
          <a:srcRect/>
          <a:stretch>
            <a:fillRect/>
          </a:stretch>
        </p:blipFill>
        <p:spPr bwMode="auto">
          <a:xfrm>
            <a:off x="304801" y="304800"/>
            <a:ext cx="3733799" cy="3886200"/>
          </a:xfrm>
          <a:prstGeom prst="rect">
            <a:avLst/>
          </a:prstGeom>
          <a:noFill/>
          <a:ln w="9525">
            <a:noFill/>
            <a:miter lim="800000"/>
            <a:headEnd/>
            <a:tailEnd/>
          </a:ln>
          <a:effectLst/>
        </p:spPr>
      </p:pic>
      <p:sp>
        <p:nvSpPr>
          <p:cNvPr id="3" name="Rectangle 2"/>
          <p:cNvSpPr/>
          <p:nvPr/>
        </p:nvSpPr>
        <p:spPr>
          <a:xfrm>
            <a:off x="609600" y="4343400"/>
            <a:ext cx="2779928" cy="400110"/>
          </a:xfrm>
          <a:prstGeom prst="rect">
            <a:avLst/>
          </a:prstGeom>
          <a:ln w="12700">
            <a:solidFill>
              <a:schemeClr val="tx1"/>
            </a:solidFill>
          </a:ln>
        </p:spPr>
        <p:txBody>
          <a:bodyPr wrap="none">
            <a:spAutoFit/>
          </a:bodyPr>
          <a:lstStyle/>
          <a:p>
            <a:r>
              <a:rPr lang="en-US" sz="2000" b="1" dirty="0">
                <a:solidFill>
                  <a:srgbClr val="FF0000"/>
                </a:solidFill>
                <a:latin typeface="Arial" pitchFamily="34" charset="0"/>
                <a:cs typeface="Arial" pitchFamily="34" charset="0"/>
              </a:rPr>
              <a:t>Nasal oxygen prongs</a:t>
            </a:r>
            <a:endParaRPr lang="en-IN" sz="2000" b="1" dirty="0">
              <a:solidFill>
                <a:srgbClr val="FF0000"/>
              </a:solidFill>
            </a:endParaRPr>
          </a:p>
        </p:txBody>
      </p:sp>
      <p:pic>
        <p:nvPicPr>
          <p:cNvPr id="5" name="Picture 2"/>
          <p:cNvPicPr>
            <a:picLocks noChangeAspect="1" noChangeArrowheads="1"/>
          </p:cNvPicPr>
          <p:nvPr/>
        </p:nvPicPr>
        <p:blipFill>
          <a:blip r:embed="rId3"/>
          <a:stretch>
            <a:fillRect/>
          </a:stretch>
        </p:blipFill>
        <p:spPr bwMode="auto">
          <a:xfrm>
            <a:off x="4343400" y="352313"/>
            <a:ext cx="4114800" cy="3733800"/>
          </a:xfrm>
          <a:prstGeom prst="rect">
            <a:avLst/>
          </a:prstGeom>
          <a:noFill/>
          <a:ln w="9525">
            <a:noFill/>
            <a:miter lim="800000"/>
            <a:headEnd/>
            <a:tailEnd/>
          </a:ln>
          <a:effectLst/>
        </p:spPr>
      </p:pic>
      <p:sp>
        <p:nvSpPr>
          <p:cNvPr id="6" name="Rectangle 5"/>
          <p:cNvSpPr/>
          <p:nvPr/>
        </p:nvSpPr>
        <p:spPr>
          <a:xfrm>
            <a:off x="5105400" y="4267200"/>
            <a:ext cx="3049233" cy="400110"/>
          </a:xfrm>
          <a:prstGeom prst="rect">
            <a:avLst/>
          </a:prstGeom>
          <a:ln w="12700">
            <a:solidFill>
              <a:schemeClr val="tx1"/>
            </a:solidFill>
          </a:ln>
        </p:spPr>
        <p:txBody>
          <a:bodyPr wrap="none">
            <a:spAutoFit/>
          </a:bodyPr>
          <a:lstStyle/>
          <a:p>
            <a:r>
              <a:rPr lang="en-US" sz="2000" b="1" dirty="0">
                <a:solidFill>
                  <a:srgbClr val="FF0000"/>
                </a:solidFill>
                <a:latin typeface="Arial" pitchFamily="34" charset="0"/>
                <a:cs typeface="Arial" pitchFamily="34" charset="0"/>
              </a:rPr>
              <a:t>Nasal oxygen catheters</a:t>
            </a:r>
            <a:endParaRPr lang="en-IN" sz="20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sz="quarter" idx="1"/>
          </p:nvPr>
        </p:nvPicPr>
        <p:blipFill>
          <a:blip r:embed="rId2"/>
          <a:stretch>
            <a:fillRect/>
          </a:stretch>
        </p:blipFill>
        <p:spPr bwMode="auto">
          <a:xfrm>
            <a:off x="1371600" y="990600"/>
            <a:ext cx="4876800" cy="3276600"/>
          </a:xfrm>
          <a:prstGeom prst="rect">
            <a:avLst/>
          </a:prstGeom>
          <a:noFill/>
          <a:ln w="9525">
            <a:noFill/>
            <a:miter lim="800000"/>
            <a:headEnd/>
            <a:tailEnd/>
          </a:ln>
          <a:effectLst/>
        </p:spPr>
      </p:pic>
      <p:sp>
        <p:nvSpPr>
          <p:cNvPr id="3" name="Rectangle 2"/>
          <p:cNvSpPr/>
          <p:nvPr/>
        </p:nvSpPr>
        <p:spPr>
          <a:xfrm>
            <a:off x="2286000" y="4673443"/>
            <a:ext cx="3519169" cy="400110"/>
          </a:xfrm>
          <a:prstGeom prst="rect">
            <a:avLst/>
          </a:prstGeom>
          <a:ln w="19050">
            <a:solidFill>
              <a:schemeClr val="tx1"/>
            </a:solidFill>
          </a:ln>
        </p:spPr>
        <p:txBody>
          <a:bodyPr wrap="none">
            <a:spAutoFit/>
          </a:bodyPr>
          <a:lstStyle/>
          <a:p>
            <a:r>
              <a:rPr lang="en-US" sz="2000" b="1" dirty="0">
                <a:solidFill>
                  <a:srgbClr val="FF0000"/>
                </a:solidFill>
                <a:latin typeface="Arial" pitchFamily="34" charset="0"/>
                <a:cs typeface="Arial" pitchFamily="34" charset="0"/>
              </a:rPr>
              <a:t>Trans-tracheal oxygenation</a:t>
            </a:r>
            <a:endParaRPr lang="en-IN" sz="2000" b="1" dirty="0">
              <a:solidFill>
                <a:srgbClr val="FF000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rotWithShape="1">
          <a:blip r:embed="rId2"/>
          <a:srcRect b="5714"/>
          <a:stretch/>
        </p:blipFill>
        <p:spPr>
          <a:xfrm>
            <a:off x="1295400" y="1447800"/>
            <a:ext cx="6553200" cy="40386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973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239000" cy="1143000"/>
          </a:xfrm>
        </p:spPr>
        <p:style>
          <a:lnRef idx="2">
            <a:schemeClr val="accent3"/>
          </a:lnRef>
          <a:fillRef idx="1">
            <a:schemeClr val="lt1"/>
          </a:fillRef>
          <a:effectRef idx="0">
            <a:schemeClr val="accent3"/>
          </a:effectRef>
          <a:fontRef idx="minor">
            <a:schemeClr val="dk1"/>
          </a:fontRef>
        </p:style>
        <p:txBody>
          <a:bodyPr>
            <a:normAutofit/>
          </a:bodyPr>
          <a:lstStyle/>
          <a:p>
            <a:pPr algn="ctr"/>
            <a:r>
              <a:rPr lang="en-IN" sz="4800" b="1" dirty="0">
                <a:solidFill>
                  <a:schemeClr val="tx1"/>
                </a:solidFill>
                <a:latin typeface="Arial" pitchFamily="34" charset="0"/>
                <a:cs typeface="Arial" pitchFamily="34" charset="0"/>
              </a:rPr>
              <a:t>Introduction</a:t>
            </a:r>
            <a:r>
              <a:rPr lang="en-IN" sz="5400" b="1" dirty="0">
                <a:solidFill>
                  <a:schemeClr val="tx1"/>
                </a:solidFill>
                <a:latin typeface="Arial" pitchFamily="34" charset="0"/>
                <a:cs typeface="Arial" pitchFamily="34" charset="0"/>
              </a:rPr>
              <a:t> </a:t>
            </a:r>
          </a:p>
        </p:txBody>
      </p:sp>
      <p:sp>
        <p:nvSpPr>
          <p:cNvPr id="3" name="Content Placeholder 2"/>
          <p:cNvSpPr>
            <a:spLocks noGrp="1"/>
          </p:cNvSpPr>
          <p:nvPr>
            <p:ph sz="quarter" idx="1"/>
          </p:nvPr>
        </p:nvSpPr>
        <p:spPr>
          <a:xfrm>
            <a:off x="457200" y="1447800"/>
            <a:ext cx="7848600" cy="4873752"/>
          </a:xfrm>
        </p:spPr>
        <p:txBody>
          <a:bodyPr>
            <a:normAutofit/>
          </a:bodyPr>
          <a:lstStyle/>
          <a:p>
            <a:pPr algn="just">
              <a:lnSpc>
                <a:spcPct val="150000"/>
              </a:lnSpc>
            </a:pPr>
            <a:r>
              <a:rPr lang="en-US" dirty="0">
                <a:latin typeface="Arial" pitchFamily="34" charset="0"/>
                <a:cs typeface="Arial" pitchFamily="34" charset="0"/>
              </a:rPr>
              <a:t>It is widely used in veterinary medicine</a:t>
            </a:r>
          </a:p>
          <a:p>
            <a:pPr algn="just">
              <a:lnSpc>
                <a:spcPct val="150000"/>
              </a:lnSpc>
            </a:pPr>
            <a:r>
              <a:rPr lang="en-US" dirty="0">
                <a:latin typeface="Arial" pitchFamily="34" charset="0"/>
                <a:cs typeface="Arial" pitchFamily="34" charset="0"/>
              </a:rPr>
              <a:t>Most important veterinary cares in emergency health</a:t>
            </a:r>
          </a:p>
          <a:p>
            <a:pPr algn="just">
              <a:lnSpc>
                <a:spcPct val="150000"/>
              </a:lnSpc>
            </a:pPr>
            <a:r>
              <a:rPr lang="en-US" dirty="0">
                <a:latin typeface="Arial" pitchFamily="34" charset="0"/>
                <a:cs typeface="Arial" pitchFamily="34" charset="0"/>
              </a:rPr>
              <a:t> Used to relieve hypoxia and increase oxygen delivery to the tissues.</a:t>
            </a:r>
          </a:p>
          <a:p>
            <a:pPr algn="just">
              <a:lnSpc>
                <a:spcPct val="150000"/>
              </a:lnSpc>
            </a:pPr>
            <a:r>
              <a:rPr lang="en-US" dirty="0">
                <a:latin typeface="Arial" pitchFamily="34" charset="0"/>
                <a:cs typeface="Arial" pitchFamily="34" charset="0"/>
              </a:rPr>
              <a:t> In the emergency room setting, patients presenting with symptoms of respiratory distress may benefit from oxygen supplementation until the status of their respiratory system can be determined.</a:t>
            </a:r>
            <a:endParaRPr lang="en-IN" dirty="0">
              <a:latin typeface="Arial" pitchFamily="34" charset="0"/>
              <a:cs typeface="Arial" pitchFamily="34" charset="0"/>
            </a:endParaRPr>
          </a:p>
        </p:txBody>
      </p:sp>
    </p:spTree>
    <p:extLst>
      <p:ext uri="{BB962C8B-B14F-4D97-AF65-F5344CB8AC3E}">
        <p14:creationId xmlns:p14="http://schemas.microsoft.com/office/powerpoint/2010/main" val="39169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990600"/>
            <a:ext cx="8229600" cy="4525963"/>
          </a:xfrm>
        </p:spPr>
        <p:txBody>
          <a:bodyPr>
            <a:normAutofit lnSpcReduction="10000"/>
          </a:bodyPr>
          <a:lstStyle/>
          <a:p>
            <a:pPr algn="just">
              <a:lnSpc>
                <a:spcPct val="200000"/>
              </a:lnSpc>
            </a:pPr>
            <a:r>
              <a:rPr lang="en-US" b="1" dirty="0">
                <a:solidFill>
                  <a:srgbClr val="FF0000"/>
                </a:solidFill>
                <a:latin typeface="Arial" pitchFamily="34" charset="0"/>
                <a:cs typeface="Arial" pitchFamily="34" charset="0"/>
              </a:rPr>
              <a:t>Oxygen therapy </a:t>
            </a:r>
            <a:r>
              <a:rPr lang="en-US" dirty="0">
                <a:solidFill>
                  <a:schemeClr val="tx1"/>
                </a:solidFill>
                <a:latin typeface="Arial" pitchFamily="34" charset="0"/>
                <a:cs typeface="Arial" pitchFamily="34" charset="0"/>
              </a:rPr>
              <a:t>denotes the delivery of high concentrations of oxygen into the respiratory system to increase the oxygen levels in the blood so that more oxygen reaches at tissues level </a:t>
            </a:r>
          </a:p>
          <a:p>
            <a:pPr algn="just">
              <a:lnSpc>
                <a:spcPct val="200000"/>
              </a:lnSpc>
            </a:pPr>
            <a:r>
              <a:rPr lang="en-US" dirty="0">
                <a:latin typeface="Arial" pitchFamily="34" charset="0"/>
                <a:cs typeface="Arial" pitchFamily="34" charset="0"/>
              </a:rPr>
              <a:t>Oxygen therapy increases the fraction of inspired oxygen (FiO2) delivered to the alveoli</a:t>
            </a:r>
            <a:endParaRPr lang="en-US" dirty="0">
              <a:solidFill>
                <a:schemeClr val="tx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036638"/>
          </a:xfrm>
        </p:spPr>
        <p:txBody>
          <a:bodyPr>
            <a:normAutofit/>
          </a:bodyPr>
          <a:lstStyle/>
          <a:p>
            <a:pPr algn="ctr"/>
            <a:r>
              <a:rPr lang="en-US" sz="3600" b="1" dirty="0">
                <a:solidFill>
                  <a:schemeClr val="tx1"/>
                </a:solidFill>
                <a:latin typeface="Arial" pitchFamily="34" charset="0"/>
                <a:cs typeface="Arial" pitchFamily="34" charset="0"/>
              </a:rPr>
              <a:t>Indications of Oxygen Therapy </a:t>
            </a:r>
            <a:endParaRPr lang="en-US" sz="36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685800" y="1752600"/>
            <a:ext cx="5943600" cy="2133600"/>
          </a:xfrm>
        </p:spPr>
        <p:txBody>
          <a:bodyPr>
            <a:normAutofit/>
          </a:bodyPr>
          <a:lstStyle/>
          <a:p>
            <a:r>
              <a:rPr lang="en-US" dirty="0">
                <a:solidFill>
                  <a:srgbClr val="FF0000"/>
                </a:solidFill>
                <a:latin typeface="Arial" pitchFamily="34" charset="0"/>
                <a:cs typeface="Arial" pitchFamily="34" charset="0"/>
              </a:rPr>
              <a:t>Hypoxia </a:t>
            </a:r>
            <a:endParaRPr lang="en-US" dirty="0">
              <a:latin typeface="Arial" pitchFamily="34" charset="0"/>
              <a:cs typeface="Arial" pitchFamily="34" charset="0"/>
            </a:endParaRPr>
          </a:p>
          <a:p>
            <a:endParaRPr lang="en-US" dirty="0">
              <a:latin typeface="Arial" pitchFamily="34" charset="0"/>
              <a:cs typeface="Arial" pitchFamily="34" charset="0"/>
            </a:endParaRPr>
          </a:p>
          <a:p>
            <a:r>
              <a:rPr lang="en-US" dirty="0" err="1">
                <a:solidFill>
                  <a:srgbClr val="FF0000"/>
                </a:solidFill>
                <a:latin typeface="Arial" pitchFamily="34" charset="0"/>
                <a:cs typeface="Arial" pitchFamily="34" charset="0"/>
              </a:rPr>
              <a:t>Hypoxaemia</a:t>
            </a:r>
            <a:r>
              <a:rPr lang="en-US" dirty="0">
                <a:solidFill>
                  <a:srgbClr val="FF0000"/>
                </a:solidFill>
                <a:latin typeface="Arial" pitchFamily="34" charset="0"/>
                <a:cs typeface="Arial" pitchFamily="34" charset="0"/>
              </a:rPr>
              <a:t> </a:t>
            </a:r>
          </a:p>
          <a:p>
            <a:pPr>
              <a:buNone/>
            </a:pPr>
            <a:r>
              <a:rPr lang="en-US" dirty="0">
                <a:solidFill>
                  <a:srgbClr val="00B050"/>
                </a:solidFill>
                <a:latin typeface="Arial" pitchFamily="34" charset="0"/>
                <a:cs typeface="Arial" pitchFamily="34" charset="0"/>
              </a:rPr>
              <a:t> </a:t>
            </a:r>
          </a:p>
          <a:p>
            <a:pPr>
              <a:buNone/>
            </a:pPr>
            <a:endParaRPr lang="en-US" dirty="0">
              <a:latin typeface="Arial" pitchFamily="34" charset="0"/>
              <a:cs typeface="Arial" pitchFamily="34" charset="0"/>
            </a:endParaRPr>
          </a:p>
          <a:p>
            <a:pPr>
              <a:buNone/>
            </a:pP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417638"/>
          </a:xfrm>
          <a:ln w="19050">
            <a:solidFill>
              <a:srgbClr val="C00000"/>
            </a:solidFill>
          </a:ln>
        </p:spPr>
        <p:txBody>
          <a:bodyPr>
            <a:noAutofit/>
          </a:bodyPr>
          <a:lstStyle/>
          <a:p>
            <a:pPr algn="ctr"/>
            <a:r>
              <a:rPr lang="en-US" sz="3600" b="1" dirty="0">
                <a:solidFill>
                  <a:schemeClr val="tx1"/>
                </a:solidFill>
                <a:latin typeface="Arial" pitchFamily="34" charset="0"/>
                <a:cs typeface="Arial" pitchFamily="34" charset="0"/>
              </a:rPr>
              <a:t>When to Institute Oxygen Supplementation </a:t>
            </a:r>
            <a:endParaRPr lang="en-US" sz="36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457200" y="1676400"/>
            <a:ext cx="7772400" cy="4645152"/>
          </a:xfrm>
        </p:spPr>
        <p:txBody>
          <a:bodyPr>
            <a:normAutofit/>
          </a:bodyPr>
          <a:lstStyle/>
          <a:p>
            <a:pPr algn="just">
              <a:lnSpc>
                <a:spcPct val="150000"/>
              </a:lnSpc>
            </a:pPr>
            <a:r>
              <a:rPr lang="en-US" b="1" dirty="0">
                <a:solidFill>
                  <a:srgbClr val="FF0000"/>
                </a:solidFill>
                <a:latin typeface="Arial" pitchFamily="34" charset="0"/>
                <a:cs typeface="Arial" pitchFamily="34" charset="0"/>
              </a:rPr>
              <a:t>Clinical signs: </a:t>
            </a:r>
            <a:r>
              <a:rPr lang="en-US" dirty="0">
                <a:latin typeface="Arial" pitchFamily="34" charset="0"/>
                <a:cs typeface="Arial" pitchFamily="34" charset="0"/>
              </a:rPr>
              <a:t>nasal flaring, pallor of mucus membrane, cyanosis, panting, irregular chest wall movements etc., require immediate supplementation of oxygen </a:t>
            </a:r>
          </a:p>
          <a:p>
            <a:pPr algn="just">
              <a:lnSpc>
                <a:spcPct val="150000"/>
              </a:lnSpc>
            </a:pPr>
            <a:r>
              <a:rPr lang="en-US" dirty="0">
                <a:latin typeface="Arial" pitchFamily="34" charset="0"/>
                <a:cs typeface="Arial" pitchFamily="34" charset="0"/>
              </a:rPr>
              <a:t>Quantitatively, oxygen should be provided to any patient with saturation of oxygen (SaO</a:t>
            </a:r>
            <a:r>
              <a:rPr lang="en-US" baseline="-25000" dirty="0">
                <a:latin typeface="Arial" pitchFamily="34" charset="0"/>
                <a:cs typeface="Arial" pitchFamily="34" charset="0"/>
              </a:rPr>
              <a:t>2</a:t>
            </a:r>
            <a:r>
              <a:rPr lang="en-US" dirty="0">
                <a:latin typeface="Arial" pitchFamily="34" charset="0"/>
                <a:cs typeface="Arial" pitchFamily="34" charset="0"/>
              </a:rPr>
              <a:t>) or pulse </a:t>
            </a:r>
            <a:r>
              <a:rPr lang="en-US" dirty="0" err="1">
                <a:latin typeface="Arial" pitchFamily="34" charset="0"/>
                <a:cs typeface="Arial" pitchFamily="34" charset="0"/>
              </a:rPr>
              <a:t>oximetry</a:t>
            </a:r>
            <a:r>
              <a:rPr lang="en-US" dirty="0">
                <a:latin typeface="Arial" pitchFamily="34" charset="0"/>
                <a:cs typeface="Arial" pitchFamily="34" charset="0"/>
              </a:rPr>
              <a:t> reading (SpO</a:t>
            </a:r>
            <a:r>
              <a:rPr lang="en-US" baseline="-25000" dirty="0">
                <a:latin typeface="Arial" pitchFamily="34" charset="0"/>
                <a:cs typeface="Arial" pitchFamily="34" charset="0"/>
              </a:rPr>
              <a:t>2</a:t>
            </a:r>
            <a:r>
              <a:rPr lang="en-US" dirty="0">
                <a:latin typeface="Arial" pitchFamily="34" charset="0"/>
                <a:cs typeface="Arial" pitchFamily="34" charset="0"/>
              </a:rPr>
              <a:t>) of &lt;93% or with an arterial partial pressure of oxygen (PaO</a:t>
            </a:r>
            <a:r>
              <a:rPr lang="en-US" baseline="-25000" dirty="0">
                <a:latin typeface="Arial" pitchFamily="34" charset="0"/>
                <a:cs typeface="Arial" pitchFamily="34" charset="0"/>
              </a:rPr>
              <a:t>2</a:t>
            </a:r>
            <a:r>
              <a:rPr lang="en-US" dirty="0">
                <a:latin typeface="Arial" pitchFamily="34" charset="0"/>
                <a:cs typeface="Arial" pitchFamily="34" charset="0"/>
              </a:rPr>
              <a:t>) of &lt;80 mm Hg.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rgbClr val="C00000"/>
            </a:solidFill>
          </a:ln>
        </p:spPr>
        <p:txBody>
          <a:bodyPr>
            <a:noAutofit/>
          </a:bodyPr>
          <a:lstStyle/>
          <a:p>
            <a:pPr algn="ctr"/>
            <a:r>
              <a:rPr lang="en-US" sz="4000" b="1" dirty="0">
                <a:solidFill>
                  <a:schemeClr val="tx1"/>
                </a:solidFill>
                <a:latin typeface="Arial" pitchFamily="34" charset="0"/>
                <a:cs typeface="Arial" pitchFamily="34" charset="0"/>
              </a:rPr>
              <a:t>Methods of Oxygen Therapy </a:t>
            </a:r>
            <a:endParaRPr lang="en-US" sz="40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533400" y="1752600"/>
            <a:ext cx="7467600" cy="3276600"/>
          </a:xfrm>
        </p:spPr>
        <p:txBody>
          <a:bodyPr>
            <a:normAutofit/>
          </a:bodyPr>
          <a:lstStyle/>
          <a:p>
            <a:pPr marL="0" indent="0">
              <a:buNone/>
            </a:pPr>
            <a:endParaRPr lang="en-US" sz="3200" b="1" dirty="0">
              <a:solidFill>
                <a:schemeClr val="accent3"/>
              </a:solidFill>
              <a:latin typeface="Arial" pitchFamily="34" charset="0"/>
              <a:cs typeface="Arial" pitchFamily="34" charset="0"/>
            </a:endParaRPr>
          </a:p>
          <a:p>
            <a:pPr>
              <a:buFont typeface="Wingdings" pitchFamily="2" charset="2"/>
              <a:buChar char="q"/>
            </a:pPr>
            <a:r>
              <a:rPr lang="en-US" sz="3200" b="1" dirty="0">
                <a:solidFill>
                  <a:schemeClr val="accent3"/>
                </a:solidFill>
                <a:latin typeface="Arial" pitchFamily="34" charset="0"/>
                <a:cs typeface="Arial" pitchFamily="34" charset="0"/>
              </a:rPr>
              <a:t>Non-invasive Method </a:t>
            </a:r>
          </a:p>
          <a:p>
            <a:pPr marL="0" indent="0">
              <a:buNone/>
            </a:pPr>
            <a:endParaRPr lang="en-US" sz="3200" b="1" dirty="0">
              <a:solidFill>
                <a:schemeClr val="accent3"/>
              </a:solidFill>
              <a:latin typeface="Arial" pitchFamily="34" charset="0"/>
              <a:cs typeface="Arial" pitchFamily="34" charset="0"/>
            </a:endParaRPr>
          </a:p>
          <a:p>
            <a:pPr>
              <a:buFont typeface="Wingdings" pitchFamily="2" charset="2"/>
              <a:buChar char="q"/>
            </a:pPr>
            <a:r>
              <a:rPr lang="en-US" sz="3200" b="1" dirty="0">
                <a:solidFill>
                  <a:schemeClr val="accent3"/>
                </a:solidFill>
                <a:latin typeface="Arial" pitchFamily="34" charset="0"/>
                <a:cs typeface="Arial" pitchFamily="34" charset="0"/>
              </a:rPr>
              <a:t>Invasive Method </a:t>
            </a:r>
          </a:p>
          <a:p>
            <a:pPr>
              <a:buNone/>
            </a:pPr>
            <a:endParaRPr lang="en-US" sz="3200" b="1" dirty="0">
              <a:solidFill>
                <a:schemeClr val="accent3"/>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96200" cy="1676400"/>
          </a:xfrm>
          <a:ln w="19050">
            <a:solidFill>
              <a:srgbClr val="C00000"/>
            </a:solidFill>
          </a:ln>
        </p:spPr>
        <p:txBody>
          <a:bodyPr>
            <a:noAutofit/>
          </a:bodyPr>
          <a:lstStyle/>
          <a:p>
            <a:pPr algn="ctr"/>
            <a:r>
              <a:rPr lang="en-US" sz="3600" b="1" dirty="0">
                <a:solidFill>
                  <a:schemeClr val="tx1"/>
                </a:solidFill>
                <a:latin typeface="Arial" pitchFamily="34" charset="0"/>
                <a:cs typeface="Arial" pitchFamily="34" charset="0"/>
              </a:rPr>
              <a:t>Non-Invasive Methods of Oxygen Therapy </a:t>
            </a:r>
            <a:br>
              <a:rPr lang="en-IN" sz="3600" dirty="0">
                <a:solidFill>
                  <a:schemeClr val="tx1"/>
                </a:solidFill>
                <a:latin typeface="Arial" pitchFamily="34" charset="0"/>
                <a:cs typeface="Arial" pitchFamily="34" charset="0"/>
              </a:rPr>
            </a:br>
            <a:endParaRPr lang="en-IN" sz="36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81000" y="2133600"/>
            <a:ext cx="8229600" cy="3810000"/>
          </a:xfrm>
          <a:ln w="19050">
            <a:solidFill>
              <a:schemeClr val="tx1"/>
            </a:solidFill>
          </a:ln>
        </p:spPr>
        <p:txBody>
          <a:bodyPr/>
          <a:lstStyle/>
          <a:p>
            <a:pPr algn="just">
              <a:lnSpc>
                <a:spcPct val="150000"/>
              </a:lnSpc>
            </a:pPr>
            <a:r>
              <a:rPr lang="en-US" dirty="0">
                <a:latin typeface="Arial" pitchFamily="34" charset="0"/>
                <a:cs typeface="Arial" pitchFamily="34" charset="0"/>
              </a:rPr>
              <a:t>This method is readily available in most emergency clinics.</a:t>
            </a:r>
          </a:p>
          <a:p>
            <a:pPr algn="just">
              <a:lnSpc>
                <a:spcPct val="150000"/>
              </a:lnSpc>
            </a:pPr>
            <a:r>
              <a:rPr lang="en-US" dirty="0">
                <a:latin typeface="Arial" pitchFamily="34" charset="0"/>
                <a:cs typeface="Arial" pitchFamily="34" charset="0"/>
              </a:rPr>
              <a:t> Administration of ventilator support without using an invasive artificial airway (endotracheal tube or tracheostomy tube). </a:t>
            </a:r>
            <a:endParaRPr lang="en-IN" dirty="0">
              <a:latin typeface="Arial" pitchFamily="34" charset="0"/>
              <a:cs typeface="Arial" pitchFamily="34" charset="0"/>
            </a:endParaRPr>
          </a:p>
        </p:txBody>
      </p:sp>
    </p:spTree>
    <p:extLst>
      <p:ext uri="{BB962C8B-B14F-4D97-AF65-F5344CB8AC3E}">
        <p14:creationId xmlns:p14="http://schemas.microsoft.com/office/powerpoint/2010/main" val="416544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1189038"/>
          </a:xfrm>
          <a:ln w="19050">
            <a:solidFill>
              <a:srgbClr val="C00000"/>
            </a:solidFill>
          </a:ln>
        </p:spPr>
        <p:txBody>
          <a:bodyPr>
            <a:noAutofit/>
          </a:bodyPr>
          <a:lstStyle/>
          <a:p>
            <a:pPr algn="ctr"/>
            <a:r>
              <a:rPr lang="en-US" sz="4000" b="1" dirty="0">
                <a:solidFill>
                  <a:schemeClr val="tx1"/>
                </a:solidFill>
                <a:latin typeface="Arial" pitchFamily="34" charset="0"/>
                <a:cs typeface="Arial" pitchFamily="34" charset="0"/>
              </a:rPr>
              <a:t>Non-Invasive Methods of Oxygen Therapy </a:t>
            </a:r>
            <a:endParaRPr lang="en-US" sz="40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7848600" cy="5105400"/>
          </a:xfrm>
        </p:spPr>
        <p:txBody>
          <a:bodyPr>
            <a:normAutofit/>
          </a:bodyPr>
          <a:lstStyle/>
          <a:p>
            <a:pPr algn="just">
              <a:lnSpc>
                <a:spcPct val="150000"/>
              </a:lnSpc>
            </a:pPr>
            <a:r>
              <a:rPr lang="en-US" b="1" dirty="0">
                <a:solidFill>
                  <a:srgbClr val="FF0000"/>
                </a:solidFill>
                <a:latin typeface="Arial" pitchFamily="34" charset="0"/>
                <a:cs typeface="Arial" pitchFamily="34" charset="0"/>
              </a:rPr>
              <a:t> Flow-by oxygen: </a:t>
            </a:r>
            <a:r>
              <a:rPr lang="en-US" sz="2000" dirty="0">
                <a:latin typeface="Arial" pitchFamily="34" charset="0"/>
                <a:cs typeface="Arial" pitchFamily="34" charset="0"/>
              </a:rPr>
              <a:t>Delivered via a tube placed in the vicinity of the patient’s nose or mouth</a:t>
            </a:r>
            <a:endParaRPr lang="en-US" sz="2000" b="1" dirty="0">
              <a:solidFill>
                <a:srgbClr val="FF0000"/>
              </a:solidFill>
              <a:latin typeface="Arial" pitchFamily="34" charset="0"/>
              <a:cs typeface="Arial" pitchFamily="34" charset="0"/>
            </a:endParaRPr>
          </a:p>
          <a:p>
            <a:pPr algn="just">
              <a:lnSpc>
                <a:spcPct val="150000"/>
              </a:lnSpc>
            </a:pPr>
            <a:r>
              <a:rPr lang="en-US" b="1" dirty="0">
                <a:solidFill>
                  <a:srgbClr val="FF0000"/>
                </a:solidFill>
                <a:latin typeface="Arial" pitchFamily="34" charset="0"/>
                <a:cs typeface="Arial" pitchFamily="34" charset="0"/>
              </a:rPr>
              <a:t>Face mask: </a:t>
            </a:r>
            <a:r>
              <a:rPr lang="en-US" sz="2000" dirty="0">
                <a:latin typeface="Arial" pitchFamily="34" charset="0"/>
                <a:cs typeface="Arial" pitchFamily="34" charset="0"/>
              </a:rPr>
              <a:t>A face mask can be attached to an oxygen source for delivery of higher FiO2 compared to flow-by oxygen</a:t>
            </a:r>
            <a:endParaRPr lang="en-US" b="1" dirty="0">
              <a:solidFill>
                <a:srgbClr val="FF0000"/>
              </a:solidFill>
              <a:latin typeface="Arial" pitchFamily="34" charset="0"/>
              <a:cs typeface="Arial" pitchFamily="34" charset="0"/>
            </a:endParaRPr>
          </a:p>
          <a:p>
            <a:pPr algn="just">
              <a:lnSpc>
                <a:spcPct val="150000"/>
              </a:lnSpc>
            </a:pPr>
            <a:r>
              <a:rPr lang="en-US" b="1" dirty="0">
                <a:solidFill>
                  <a:srgbClr val="FF0000"/>
                </a:solidFill>
                <a:latin typeface="Arial" pitchFamily="34" charset="0"/>
                <a:cs typeface="Arial" pitchFamily="34" charset="0"/>
              </a:rPr>
              <a:t>Oxygen hood/oxygen collar: </a:t>
            </a:r>
            <a:r>
              <a:rPr lang="en-US" sz="2000" dirty="0">
                <a:latin typeface="Arial" pitchFamily="34" charset="0"/>
                <a:cs typeface="Arial" pitchFamily="34" charset="0"/>
              </a:rPr>
              <a:t>An oxygen hood can be constructed using an Elizabethan collar and covering the opening 75–90% with clear plastic wrap</a:t>
            </a:r>
            <a:endParaRPr lang="en-US" b="1" dirty="0">
              <a:solidFill>
                <a:srgbClr val="FF0000"/>
              </a:solidFill>
              <a:latin typeface="Arial" pitchFamily="34" charset="0"/>
              <a:cs typeface="Arial" pitchFamily="34" charset="0"/>
            </a:endParaRPr>
          </a:p>
          <a:p>
            <a:pPr algn="just"/>
            <a:r>
              <a:rPr lang="en-US" b="1" dirty="0">
                <a:solidFill>
                  <a:srgbClr val="FF0000"/>
                </a:solidFill>
                <a:latin typeface="Arial" pitchFamily="34" charset="0"/>
                <a:cs typeface="Arial" pitchFamily="34" charset="0"/>
              </a:rPr>
              <a:t>Oxygen cage: </a:t>
            </a:r>
            <a:r>
              <a:rPr lang="en-US" sz="2000" dirty="0">
                <a:latin typeface="Arial" pitchFamily="34" charset="0"/>
                <a:cs typeface="Arial" pitchFamily="34" charset="0"/>
              </a:rPr>
              <a:t>stress-free method of oxygen supplementation.</a:t>
            </a:r>
            <a:endParaRPr lang="en-US" sz="2200" b="1" dirty="0">
              <a:solidFill>
                <a:srgbClr val="FF00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tretch>
            <a:fillRect/>
          </a:stretch>
        </p:blipFill>
        <p:spPr bwMode="auto">
          <a:xfrm>
            <a:off x="210066" y="206885"/>
            <a:ext cx="3980934" cy="2438400"/>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597370" y="2676661"/>
            <a:ext cx="2694969" cy="461665"/>
          </a:xfrm>
          <a:prstGeom prst="rect">
            <a:avLst/>
          </a:prstGeom>
          <a:ln w="9525">
            <a:solidFill>
              <a:schemeClr val="tx1"/>
            </a:solidFill>
          </a:ln>
        </p:spPr>
        <p:txBody>
          <a:bodyPr wrap="none">
            <a:spAutoFit/>
          </a:bodyPr>
          <a:lstStyle/>
          <a:p>
            <a:r>
              <a:rPr lang="en-US" sz="2400" b="1" dirty="0">
                <a:solidFill>
                  <a:srgbClr val="FF0000"/>
                </a:solidFill>
                <a:latin typeface="Arial" pitchFamily="34" charset="0"/>
                <a:cs typeface="Arial" pitchFamily="34" charset="0"/>
              </a:rPr>
              <a:t>Flow-by oxygen: </a:t>
            </a:r>
            <a:endParaRPr lang="en-IN" sz="2400" dirty="0"/>
          </a:p>
        </p:txBody>
      </p:sp>
      <p:pic>
        <p:nvPicPr>
          <p:cNvPr id="4" name="Picture 2"/>
          <p:cNvPicPr>
            <a:picLocks noChangeAspect="1" noChangeArrowheads="1"/>
          </p:cNvPicPr>
          <p:nvPr/>
        </p:nvPicPr>
        <p:blipFill>
          <a:blip r:embed="rId3"/>
          <a:srcRect/>
          <a:stretch>
            <a:fillRect/>
          </a:stretch>
        </p:blipFill>
        <p:spPr bwMode="auto">
          <a:xfrm>
            <a:off x="4876800" y="199713"/>
            <a:ext cx="3667213" cy="2438400"/>
          </a:xfrm>
          <a:prstGeom prst="rect">
            <a:avLst/>
          </a:prstGeom>
          <a:noFill/>
          <a:ln w="9525">
            <a:noFill/>
            <a:miter lim="800000"/>
            <a:headEnd/>
            <a:tailEnd/>
          </a:ln>
          <a:effectLst/>
        </p:spPr>
      </p:pic>
      <p:pic>
        <p:nvPicPr>
          <p:cNvPr id="5" name="Picture 2"/>
          <p:cNvPicPr>
            <a:picLocks noChangeAspect="1" noChangeArrowheads="1"/>
          </p:cNvPicPr>
          <p:nvPr/>
        </p:nvPicPr>
        <p:blipFill>
          <a:blip r:embed="rId4"/>
          <a:stretch>
            <a:fillRect/>
          </a:stretch>
        </p:blipFill>
        <p:spPr bwMode="auto">
          <a:xfrm>
            <a:off x="990599" y="3733800"/>
            <a:ext cx="3776839" cy="2667000"/>
          </a:xfrm>
          <a:prstGeom prst="rect">
            <a:avLst/>
          </a:prstGeom>
          <a:noFill/>
          <a:ln w="9525">
            <a:noFill/>
            <a:miter lim="800000"/>
            <a:headEnd/>
            <a:tailEnd/>
          </a:ln>
          <a:effectLst/>
        </p:spPr>
      </p:pic>
      <p:sp>
        <p:nvSpPr>
          <p:cNvPr id="7" name="Rectangle 6"/>
          <p:cNvSpPr/>
          <p:nvPr/>
        </p:nvSpPr>
        <p:spPr>
          <a:xfrm>
            <a:off x="6241975" y="2676661"/>
            <a:ext cx="1845377" cy="461665"/>
          </a:xfrm>
          <a:prstGeom prst="rect">
            <a:avLst/>
          </a:prstGeom>
          <a:ln w="9525">
            <a:solidFill>
              <a:schemeClr val="tx1"/>
            </a:solidFill>
          </a:ln>
        </p:spPr>
        <p:txBody>
          <a:bodyPr wrap="none">
            <a:spAutoFit/>
          </a:bodyPr>
          <a:lstStyle/>
          <a:p>
            <a:r>
              <a:rPr lang="en-US" sz="2400" b="1" dirty="0">
                <a:solidFill>
                  <a:srgbClr val="FF0000"/>
                </a:solidFill>
                <a:latin typeface="Arial" pitchFamily="34" charset="0"/>
                <a:cs typeface="Arial" pitchFamily="34" charset="0"/>
              </a:rPr>
              <a:t>Face mask </a:t>
            </a:r>
            <a:endParaRPr lang="en-IN" sz="2400" dirty="0"/>
          </a:p>
        </p:txBody>
      </p:sp>
      <p:sp>
        <p:nvSpPr>
          <p:cNvPr id="8" name="Rectangle 7"/>
          <p:cNvSpPr/>
          <p:nvPr/>
        </p:nvSpPr>
        <p:spPr>
          <a:xfrm>
            <a:off x="4858871" y="5962710"/>
            <a:ext cx="3054041" cy="461665"/>
          </a:xfrm>
          <a:prstGeom prst="rect">
            <a:avLst/>
          </a:prstGeom>
          <a:ln w="9525">
            <a:solidFill>
              <a:schemeClr val="tx1"/>
            </a:solidFill>
          </a:ln>
        </p:spPr>
        <p:txBody>
          <a:bodyPr wrap="none">
            <a:spAutoFit/>
          </a:bodyPr>
          <a:lstStyle/>
          <a:p>
            <a:r>
              <a:rPr lang="en-US" sz="2400" b="1" dirty="0">
                <a:solidFill>
                  <a:srgbClr val="FF0000"/>
                </a:solidFill>
                <a:latin typeface="Arial" pitchFamily="34" charset="0"/>
                <a:cs typeface="Arial" pitchFamily="34" charset="0"/>
              </a:rPr>
              <a:t>Oxygen hood/collar</a:t>
            </a:r>
            <a:endParaRPr lang="en-IN" sz="2400" dirty="0"/>
          </a:p>
        </p:txBody>
      </p:sp>
    </p:spTree>
    <p:extLst>
      <p:ext uri="{BB962C8B-B14F-4D97-AF65-F5344CB8AC3E}">
        <p14:creationId xmlns:p14="http://schemas.microsoft.com/office/powerpoint/2010/main" val="1999197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212</TotalTime>
  <Words>430</Words>
  <Application>Microsoft Macintosh PowerPoint</Application>
  <PresentationFormat>On-screen Show (4:3)</PresentationFormat>
  <Paragraphs>46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Schoolbook</vt:lpstr>
      <vt:lpstr>Wingdings</vt:lpstr>
      <vt:lpstr>Wingdings 2</vt:lpstr>
      <vt:lpstr>Oriel</vt:lpstr>
      <vt:lpstr>Oxygen Therapy in Veterinary Practice</vt:lpstr>
      <vt:lpstr>Introduction </vt:lpstr>
      <vt:lpstr>PowerPoint Presentation</vt:lpstr>
      <vt:lpstr>Indications of Oxygen Therapy </vt:lpstr>
      <vt:lpstr>When to Institute Oxygen Supplementation </vt:lpstr>
      <vt:lpstr>Methods of Oxygen Therapy </vt:lpstr>
      <vt:lpstr>Non-Invasive Methods of Oxygen Therapy  </vt:lpstr>
      <vt:lpstr>Non-Invasive Methods of Oxygen Therapy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Oxygen Therapy in Veterinary Practice</dc:title>
  <dc:creator>hp</dc:creator>
  <cp:lastModifiedBy>dr pallav shekhar</cp:lastModifiedBy>
  <cp:revision>21</cp:revision>
  <dcterms:created xsi:type="dcterms:W3CDTF">2006-08-16T00:00:00Z</dcterms:created>
  <dcterms:modified xsi:type="dcterms:W3CDTF">2020-12-12T16:24:17Z</dcterms:modified>
</cp:coreProperties>
</file>