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9" r:id="rId4"/>
    <p:sldId id="271" r:id="rId5"/>
    <p:sldId id="274" r:id="rId6"/>
    <p:sldId id="275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3765A3-7D22-4E82-B956-AC70499F327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E562001-6B70-44CC-86EF-771B9CE4C360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True Pelvis</a:t>
          </a:r>
          <a:endParaRPr lang="en-US" dirty="0">
            <a:solidFill>
              <a:schemeClr val="tx1"/>
            </a:solidFill>
          </a:endParaRPr>
        </a:p>
      </dgm:t>
    </dgm:pt>
    <dgm:pt modelId="{446A5D95-FFE7-4D81-BEC5-8B9DCD8B31E8}" type="parTrans" cxnId="{93323541-6231-4C72-9CCA-DD083E70BBF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001E323-0F5F-464B-947D-B8D67F03CE56}" type="sibTrans" cxnId="{93323541-6231-4C72-9CCA-DD083E70BBF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583F0867-4FFD-4A2F-99E1-CDAF4D03AFB9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Inlet</a:t>
          </a:r>
          <a:endParaRPr lang="en-US" dirty="0">
            <a:solidFill>
              <a:schemeClr val="tx1"/>
            </a:solidFill>
          </a:endParaRPr>
        </a:p>
      </dgm:t>
    </dgm:pt>
    <dgm:pt modelId="{C99FBF46-7BC6-4CD4-8370-49D74B031156}" type="parTrans" cxnId="{F70ABA4D-A8CE-4790-B88A-A2EEDC447AC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2357D51-FF34-49B9-BEDB-74838021CCA7}" type="sibTrans" cxnId="{F70ABA4D-A8CE-4790-B88A-A2EEDC447AC9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810B6D7-D5ED-4965-BAF2-8DD15EE7E46A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Cavity</a:t>
          </a:r>
          <a:endParaRPr lang="en-US" dirty="0">
            <a:solidFill>
              <a:schemeClr val="tx1"/>
            </a:solidFill>
          </a:endParaRPr>
        </a:p>
      </dgm:t>
    </dgm:pt>
    <dgm:pt modelId="{1F550EE7-B73F-4F76-A4C5-D9E8DD5BE96C}" type="parTrans" cxnId="{6D50E5DB-488F-44C5-BE22-F60ED4A2A80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ABFD8199-FCD5-4335-8CB7-4183FAF86DA3}" type="sibTrans" cxnId="{6D50E5DB-488F-44C5-BE22-F60ED4A2A80D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D173785-D44E-461C-B39D-152EE03A9340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Outlet</a:t>
          </a:r>
          <a:endParaRPr lang="en-US" dirty="0">
            <a:solidFill>
              <a:schemeClr val="tx1"/>
            </a:solidFill>
          </a:endParaRPr>
        </a:p>
      </dgm:t>
    </dgm:pt>
    <dgm:pt modelId="{2EAF6CC2-E401-4387-8B15-65F2AF0C8529}" type="parTrans" cxnId="{4FB06E1B-0332-48BC-BC9D-F61572F954A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FE8AE32-F061-42C9-979E-4980D9123AD9}" type="sibTrans" cxnId="{4FB06E1B-0332-48BC-BC9D-F61572F954A0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339038EF-173E-45BB-B10B-1F8CBD25CE66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Obstetrical</a:t>
          </a:r>
          <a:endParaRPr lang="en-US" dirty="0">
            <a:solidFill>
              <a:schemeClr val="tx1"/>
            </a:solidFill>
          </a:endParaRPr>
        </a:p>
      </dgm:t>
    </dgm:pt>
    <dgm:pt modelId="{ACB09787-F719-4863-9D11-919B1E86301E}" type="parTrans" cxnId="{DA173E43-5BFF-46D6-ABE7-72B51EBFF22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4F33984-4A07-4884-8B60-FF7597C6CCD7}" type="sibTrans" cxnId="{DA173E43-5BFF-46D6-ABE7-72B51EBFF227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9B61A5EA-68BE-4950-9500-4B5C7B70B0FE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Anatomical</a:t>
          </a:r>
          <a:endParaRPr lang="en-US" dirty="0">
            <a:solidFill>
              <a:schemeClr val="tx1"/>
            </a:solidFill>
          </a:endParaRPr>
        </a:p>
      </dgm:t>
    </dgm:pt>
    <dgm:pt modelId="{EA918E33-35A1-41D4-89D5-BAA89615D148}" type="parTrans" cxnId="{1E9D10C6-814B-4A86-8713-66F0928B58D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27CAC929-ACCB-46AE-9C1E-FEA474455C3D}" type="sibTrans" cxnId="{1E9D10C6-814B-4A86-8713-66F0928B58DE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6C5E448B-C363-46AF-A882-DABC70C8C5B0}" type="pres">
      <dgm:prSet presAssocID="{BA3765A3-7D22-4E82-B956-AC70499F327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FB57C2C-E431-4F2A-90C5-1AF670DE7DDC}" type="pres">
      <dgm:prSet presAssocID="{7E562001-6B70-44CC-86EF-771B9CE4C360}" presName="hierRoot1" presStyleCnt="0"/>
      <dgm:spPr/>
    </dgm:pt>
    <dgm:pt modelId="{BE4C31F5-267C-4587-B063-E9376A7EE897}" type="pres">
      <dgm:prSet presAssocID="{7E562001-6B70-44CC-86EF-771B9CE4C360}" presName="composite" presStyleCnt="0"/>
      <dgm:spPr/>
    </dgm:pt>
    <dgm:pt modelId="{875CC493-EEEB-45D5-87CF-71FE80D47B45}" type="pres">
      <dgm:prSet presAssocID="{7E562001-6B70-44CC-86EF-771B9CE4C360}" presName="background" presStyleLbl="node0" presStyleIdx="0" presStyleCnt="1"/>
      <dgm:spPr/>
    </dgm:pt>
    <dgm:pt modelId="{54F33F1E-8D7B-4D54-955A-2B09D2DC4807}" type="pres">
      <dgm:prSet presAssocID="{7E562001-6B70-44CC-86EF-771B9CE4C360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51F239-5F3E-498B-A58F-CBBDC50B375A}" type="pres">
      <dgm:prSet presAssocID="{7E562001-6B70-44CC-86EF-771B9CE4C360}" presName="hierChild2" presStyleCnt="0"/>
      <dgm:spPr/>
    </dgm:pt>
    <dgm:pt modelId="{710E910D-BC12-4F1F-AA2F-90CB842465B7}" type="pres">
      <dgm:prSet presAssocID="{C99FBF46-7BC6-4CD4-8370-49D74B031156}" presName="Name10" presStyleLbl="parChTrans1D2" presStyleIdx="0" presStyleCnt="3"/>
      <dgm:spPr/>
      <dgm:t>
        <a:bodyPr/>
        <a:lstStyle/>
        <a:p>
          <a:endParaRPr lang="en-US"/>
        </a:p>
      </dgm:t>
    </dgm:pt>
    <dgm:pt modelId="{253C1243-9A21-4FF1-A78A-10149744C97B}" type="pres">
      <dgm:prSet presAssocID="{583F0867-4FFD-4A2F-99E1-CDAF4D03AFB9}" presName="hierRoot2" presStyleCnt="0"/>
      <dgm:spPr/>
    </dgm:pt>
    <dgm:pt modelId="{60BF74B2-E831-4991-AE9A-1B9F53A0C513}" type="pres">
      <dgm:prSet presAssocID="{583F0867-4FFD-4A2F-99E1-CDAF4D03AFB9}" presName="composite2" presStyleCnt="0"/>
      <dgm:spPr/>
    </dgm:pt>
    <dgm:pt modelId="{3486CA1E-02CF-4A9E-833C-B5C91ED7052B}" type="pres">
      <dgm:prSet presAssocID="{583F0867-4FFD-4A2F-99E1-CDAF4D03AFB9}" presName="background2" presStyleLbl="node2" presStyleIdx="0" presStyleCnt="3"/>
      <dgm:spPr/>
    </dgm:pt>
    <dgm:pt modelId="{784E78E9-2E29-4339-93BC-2346B681B4D6}" type="pres">
      <dgm:prSet presAssocID="{583F0867-4FFD-4A2F-99E1-CDAF4D03AFB9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FA787BF-32A2-4B5D-AE20-FBEE546642AF}" type="pres">
      <dgm:prSet presAssocID="{583F0867-4FFD-4A2F-99E1-CDAF4D03AFB9}" presName="hierChild3" presStyleCnt="0"/>
      <dgm:spPr/>
    </dgm:pt>
    <dgm:pt modelId="{D0AAC76D-8DE4-497E-81BD-DDFC8605E57A}" type="pres">
      <dgm:prSet presAssocID="{1F550EE7-B73F-4F76-A4C5-D9E8DD5BE96C}" presName="Name10" presStyleLbl="parChTrans1D2" presStyleIdx="1" presStyleCnt="3"/>
      <dgm:spPr/>
      <dgm:t>
        <a:bodyPr/>
        <a:lstStyle/>
        <a:p>
          <a:endParaRPr lang="en-US"/>
        </a:p>
      </dgm:t>
    </dgm:pt>
    <dgm:pt modelId="{B393C18A-F339-4FF0-8D56-AD7BDDDB5859}" type="pres">
      <dgm:prSet presAssocID="{F810B6D7-D5ED-4965-BAF2-8DD15EE7E46A}" presName="hierRoot2" presStyleCnt="0"/>
      <dgm:spPr/>
    </dgm:pt>
    <dgm:pt modelId="{332FF09C-8402-4005-96F3-8896BF118697}" type="pres">
      <dgm:prSet presAssocID="{F810B6D7-D5ED-4965-BAF2-8DD15EE7E46A}" presName="composite2" presStyleCnt="0"/>
      <dgm:spPr/>
    </dgm:pt>
    <dgm:pt modelId="{ED7FAB5C-FF82-4C68-943C-6CAE22310A82}" type="pres">
      <dgm:prSet presAssocID="{F810B6D7-D5ED-4965-BAF2-8DD15EE7E46A}" presName="background2" presStyleLbl="node2" presStyleIdx="1" presStyleCnt="3"/>
      <dgm:spPr/>
    </dgm:pt>
    <dgm:pt modelId="{E99CDE2E-DDC2-4360-9D6F-725F871BD85C}" type="pres">
      <dgm:prSet presAssocID="{F810B6D7-D5ED-4965-BAF2-8DD15EE7E46A}" presName="text2" presStyleLbl="fgAcc2" presStyleIdx="1" presStyleCnt="3" custLinFactNeighborY="-437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6AF622B-4439-4CBA-ABAC-4D2F9B5CF093}" type="pres">
      <dgm:prSet presAssocID="{F810B6D7-D5ED-4965-BAF2-8DD15EE7E46A}" presName="hierChild3" presStyleCnt="0"/>
      <dgm:spPr/>
    </dgm:pt>
    <dgm:pt modelId="{57877D69-7F59-4705-B751-EC789484ADB4}" type="pres">
      <dgm:prSet presAssocID="{2EAF6CC2-E401-4387-8B15-65F2AF0C8529}" presName="Name10" presStyleLbl="parChTrans1D2" presStyleIdx="2" presStyleCnt="3"/>
      <dgm:spPr/>
      <dgm:t>
        <a:bodyPr/>
        <a:lstStyle/>
        <a:p>
          <a:endParaRPr lang="en-US"/>
        </a:p>
      </dgm:t>
    </dgm:pt>
    <dgm:pt modelId="{C8170D19-F314-4537-ABE3-0C6D2E0E50A1}" type="pres">
      <dgm:prSet presAssocID="{CD173785-D44E-461C-B39D-152EE03A9340}" presName="hierRoot2" presStyleCnt="0"/>
      <dgm:spPr/>
    </dgm:pt>
    <dgm:pt modelId="{A66366B1-B5F2-4C78-A36C-F3B69C779E8B}" type="pres">
      <dgm:prSet presAssocID="{CD173785-D44E-461C-B39D-152EE03A9340}" presName="composite2" presStyleCnt="0"/>
      <dgm:spPr/>
    </dgm:pt>
    <dgm:pt modelId="{D91D480E-EA9E-4660-9765-AFE12845A688}" type="pres">
      <dgm:prSet presAssocID="{CD173785-D44E-461C-B39D-152EE03A9340}" presName="background2" presStyleLbl="node2" presStyleIdx="2" presStyleCnt="3"/>
      <dgm:spPr/>
    </dgm:pt>
    <dgm:pt modelId="{3A30A936-5276-4C6A-A6D3-0301664C7436}" type="pres">
      <dgm:prSet presAssocID="{CD173785-D44E-461C-B39D-152EE03A9340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C28E8F0-F332-4998-AFF0-8006C5B35543}" type="pres">
      <dgm:prSet presAssocID="{CD173785-D44E-461C-B39D-152EE03A9340}" presName="hierChild3" presStyleCnt="0"/>
      <dgm:spPr/>
    </dgm:pt>
    <dgm:pt modelId="{F5C2A8C9-6632-4DA0-B640-CC411F358A16}" type="pres">
      <dgm:prSet presAssocID="{ACB09787-F719-4863-9D11-919B1E86301E}" presName="Name17" presStyleLbl="parChTrans1D3" presStyleIdx="0" presStyleCnt="2"/>
      <dgm:spPr/>
      <dgm:t>
        <a:bodyPr/>
        <a:lstStyle/>
        <a:p>
          <a:endParaRPr lang="en-US"/>
        </a:p>
      </dgm:t>
    </dgm:pt>
    <dgm:pt modelId="{F673DF34-0882-4CF0-A0F0-CDA53B494655}" type="pres">
      <dgm:prSet presAssocID="{339038EF-173E-45BB-B10B-1F8CBD25CE66}" presName="hierRoot3" presStyleCnt="0"/>
      <dgm:spPr/>
    </dgm:pt>
    <dgm:pt modelId="{B9E53536-851E-4B83-9FD8-92AEFF1471F2}" type="pres">
      <dgm:prSet presAssocID="{339038EF-173E-45BB-B10B-1F8CBD25CE66}" presName="composite3" presStyleCnt="0"/>
      <dgm:spPr/>
    </dgm:pt>
    <dgm:pt modelId="{10229DEC-0623-484F-9174-646301CFC4BE}" type="pres">
      <dgm:prSet presAssocID="{339038EF-173E-45BB-B10B-1F8CBD25CE66}" presName="background3" presStyleLbl="node3" presStyleIdx="0" presStyleCnt="2"/>
      <dgm:spPr/>
    </dgm:pt>
    <dgm:pt modelId="{EEC200F0-D1B2-4CE6-910B-02695D3CF46C}" type="pres">
      <dgm:prSet presAssocID="{339038EF-173E-45BB-B10B-1F8CBD25CE66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13E0576-6FD1-4D0E-8CFB-0EBAD2A8CADB}" type="pres">
      <dgm:prSet presAssocID="{339038EF-173E-45BB-B10B-1F8CBD25CE66}" presName="hierChild4" presStyleCnt="0"/>
      <dgm:spPr/>
    </dgm:pt>
    <dgm:pt modelId="{B037511C-3DE4-40F4-AB10-B6F22E40E41B}" type="pres">
      <dgm:prSet presAssocID="{EA918E33-35A1-41D4-89D5-BAA89615D148}" presName="Name17" presStyleLbl="parChTrans1D3" presStyleIdx="1" presStyleCnt="2"/>
      <dgm:spPr/>
      <dgm:t>
        <a:bodyPr/>
        <a:lstStyle/>
        <a:p>
          <a:endParaRPr lang="en-US"/>
        </a:p>
      </dgm:t>
    </dgm:pt>
    <dgm:pt modelId="{2112B98F-1B42-4D30-832C-CC9622557059}" type="pres">
      <dgm:prSet presAssocID="{9B61A5EA-68BE-4950-9500-4B5C7B70B0FE}" presName="hierRoot3" presStyleCnt="0"/>
      <dgm:spPr/>
    </dgm:pt>
    <dgm:pt modelId="{337E35BF-362D-48BB-9A5D-6D3AC7BE6E4B}" type="pres">
      <dgm:prSet presAssocID="{9B61A5EA-68BE-4950-9500-4B5C7B70B0FE}" presName="composite3" presStyleCnt="0"/>
      <dgm:spPr/>
    </dgm:pt>
    <dgm:pt modelId="{6B4F843B-1996-4F12-ADCF-55B7BCB99840}" type="pres">
      <dgm:prSet presAssocID="{9B61A5EA-68BE-4950-9500-4B5C7B70B0FE}" presName="background3" presStyleLbl="node3" presStyleIdx="1" presStyleCnt="2"/>
      <dgm:spPr/>
    </dgm:pt>
    <dgm:pt modelId="{45D5A503-F6D2-473E-9C46-1FF0CD98CD87}" type="pres">
      <dgm:prSet presAssocID="{9B61A5EA-68BE-4950-9500-4B5C7B70B0FE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47C9E65-56EB-49DF-8466-A3B341BF7E90}" type="pres">
      <dgm:prSet presAssocID="{9B61A5EA-68BE-4950-9500-4B5C7B70B0FE}" presName="hierChild4" presStyleCnt="0"/>
      <dgm:spPr/>
    </dgm:pt>
  </dgm:ptLst>
  <dgm:cxnLst>
    <dgm:cxn modelId="{CC2A1FE0-FBC7-4F72-8230-AA353CDE4B39}" type="presOf" srcId="{583F0867-4FFD-4A2F-99E1-CDAF4D03AFB9}" destId="{784E78E9-2E29-4339-93BC-2346B681B4D6}" srcOrd="0" destOrd="0" presId="urn:microsoft.com/office/officeart/2005/8/layout/hierarchy1"/>
    <dgm:cxn modelId="{04A6D2F2-844F-455F-AEC6-0547B4321014}" type="presOf" srcId="{EA918E33-35A1-41D4-89D5-BAA89615D148}" destId="{B037511C-3DE4-40F4-AB10-B6F22E40E41B}" srcOrd="0" destOrd="0" presId="urn:microsoft.com/office/officeart/2005/8/layout/hierarchy1"/>
    <dgm:cxn modelId="{93323541-6231-4C72-9CCA-DD083E70BBF7}" srcId="{BA3765A3-7D22-4E82-B956-AC70499F3273}" destId="{7E562001-6B70-44CC-86EF-771B9CE4C360}" srcOrd="0" destOrd="0" parTransId="{446A5D95-FFE7-4D81-BEC5-8B9DCD8B31E8}" sibTransId="{8001E323-0F5F-464B-947D-B8D67F03CE56}"/>
    <dgm:cxn modelId="{B1A54213-78C4-431D-93EB-C114444A21CF}" type="presOf" srcId="{ACB09787-F719-4863-9D11-919B1E86301E}" destId="{F5C2A8C9-6632-4DA0-B640-CC411F358A16}" srcOrd="0" destOrd="0" presId="urn:microsoft.com/office/officeart/2005/8/layout/hierarchy1"/>
    <dgm:cxn modelId="{AC4B5067-1091-4CEB-BCB9-1A1AA407B339}" type="presOf" srcId="{2EAF6CC2-E401-4387-8B15-65F2AF0C8529}" destId="{57877D69-7F59-4705-B751-EC789484ADB4}" srcOrd="0" destOrd="0" presId="urn:microsoft.com/office/officeart/2005/8/layout/hierarchy1"/>
    <dgm:cxn modelId="{6D50E5DB-488F-44C5-BE22-F60ED4A2A80D}" srcId="{7E562001-6B70-44CC-86EF-771B9CE4C360}" destId="{F810B6D7-D5ED-4965-BAF2-8DD15EE7E46A}" srcOrd="1" destOrd="0" parTransId="{1F550EE7-B73F-4F76-A4C5-D9E8DD5BE96C}" sibTransId="{ABFD8199-FCD5-4335-8CB7-4183FAF86DA3}"/>
    <dgm:cxn modelId="{DA173E43-5BFF-46D6-ABE7-72B51EBFF227}" srcId="{CD173785-D44E-461C-B39D-152EE03A9340}" destId="{339038EF-173E-45BB-B10B-1F8CBD25CE66}" srcOrd="0" destOrd="0" parTransId="{ACB09787-F719-4863-9D11-919B1E86301E}" sibTransId="{14F33984-4A07-4884-8B60-FF7597C6CCD7}"/>
    <dgm:cxn modelId="{494509C0-2E47-4E33-935C-E7B0EC03FBC4}" type="presOf" srcId="{F810B6D7-D5ED-4965-BAF2-8DD15EE7E46A}" destId="{E99CDE2E-DDC2-4360-9D6F-725F871BD85C}" srcOrd="0" destOrd="0" presId="urn:microsoft.com/office/officeart/2005/8/layout/hierarchy1"/>
    <dgm:cxn modelId="{094C3A85-18FF-490B-8809-BE0A2F9298A6}" type="presOf" srcId="{1F550EE7-B73F-4F76-A4C5-D9E8DD5BE96C}" destId="{D0AAC76D-8DE4-497E-81BD-DDFC8605E57A}" srcOrd="0" destOrd="0" presId="urn:microsoft.com/office/officeart/2005/8/layout/hierarchy1"/>
    <dgm:cxn modelId="{6884A23A-2C50-40B3-8E97-BB58DBADE0EB}" type="presOf" srcId="{339038EF-173E-45BB-B10B-1F8CBD25CE66}" destId="{EEC200F0-D1B2-4CE6-910B-02695D3CF46C}" srcOrd="0" destOrd="0" presId="urn:microsoft.com/office/officeart/2005/8/layout/hierarchy1"/>
    <dgm:cxn modelId="{164B1C98-2576-41FC-B879-CAE028390295}" type="presOf" srcId="{9B61A5EA-68BE-4950-9500-4B5C7B70B0FE}" destId="{45D5A503-F6D2-473E-9C46-1FF0CD98CD87}" srcOrd="0" destOrd="0" presId="urn:microsoft.com/office/officeart/2005/8/layout/hierarchy1"/>
    <dgm:cxn modelId="{F70ABA4D-A8CE-4790-B88A-A2EEDC447AC9}" srcId="{7E562001-6B70-44CC-86EF-771B9CE4C360}" destId="{583F0867-4FFD-4A2F-99E1-CDAF4D03AFB9}" srcOrd="0" destOrd="0" parTransId="{C99FBF46-7BC6-4CD4-8370-49D74B031156}" sibTransId="{C2357D51-FF34-49B9-BEDB-74838021CCA7}"/>
    <dgm:cxn modelId="{B63A047F-13BD-4CE7-8B42-DAF0471F2189}" type="presOf" srcId="{7E562001-6B70-44CC-86EF-771B9CE4C360}" destId="{54F33F1E-8D7B-4D54-955A-2B09D2DC4807}" srcOrd="0" destOrd="0" presId="urn:microsoft.com/office/officeart/2005/8/layout/hierarchy1"/>
    <dgm:cxn modelId="{8D0C2FE1-2644-487C-A82B-708B33979ED2}" type="presOf" srcId="{CD173785-D44E-461C-B39D-152EE03A9340}" destId="{3A30A936-5276-4C6A-A6D3-0301664C7436}" srcOrd="0" destOrd="0" presId="urn:microsoft.com/office/officeart/2005/8/layout/hierarchy1"/>
    <dgm:cxn modelId="{B9DEA504-AB74-4362-BA12-62614B32A043}" type="presOf" srcId="{BA3765A3-7D22-4E82-B956-AC70499F3273}" destId="{6C5E448B-C363-46AF-A882-DABC70C8C5B0}" srcOrd="0" destOrd="0" presId="urn:microsoft.com/office/officeart/2005/8/layout/hierarchy1"/>
    <dgm:cxn modelId="{4FB06E1B-0332-48BC-BC9D-F61572F954A0}" srcId="{7E562001-6B70-44CC-86EF-771B9CE4C360}" destId="{CD173785-D44E-461C-B39D-152EE03A9340}" srcOrd="2" destOrd="0" parTransId="{2EAF6CC2-E401-4387-8B15-65F2AF0C8529}" sibTransId="{FFE8AE32-F061-42C9-979E-4980D9123AD9}"/>
    <dgm:cxn modelId="{71845FA0-0CAF-479E-98D7-1310A679DDE5}" type="presOf" srcId="{C99FBF46-7BC6-4CD4-8370-49D74B031156}" destId="{710E910D-BC12-4F1F-AA2F-90CB842465B7}" srcOrd="0" destOrd="0" presId="urn:microsoft.com/office/officeart/2005/8/layout/hierarchy1"/>
    <dgm:cxn modelId="{1E9D10C6-814B-4A86-8713-66F0928B58DE}" srcId="{CD173785-D44E-461C-B39D-152EE03A9340}" destId="{9B61A5EA-68BE-4950-9500-4B5C7B70B0FE}" srcOrd="1" destOrd="0" parTransId="{EA918E33-35A1-41D4-89D5-BAA89615D148}" sibTransId="{27CAC929-ACCB-46AE-9C1E-FEA474455C3D}"/>
    <dgm:cxn modelId="{A14F0CA7-EAE6-4DBE-96A2-EE301119E900}" type="presParOf" srcId="{6C5E448B-C363-46AF-A882-DABC70C8C5B0}" destId="{BFB57C2C-E431-4F2A-90C5-1AF670DE7DDC}" srcOrd="0" destOrd="0" presId="urn:microsoft.com/office/officeart/2005/8/layout/hierarchy1"/>
    <dgm:cxn modelId="{14F7FF89-E11F-4B9D-AF5D-11E0DF2D83F1}" type="presParOf" srcId="{BFB57C2C-E431-4F2A-90C5-1AF670DE7DDC}" destId="{BE4C31F5-267C-4587-B063-E9376A7EE897}" srcOrd="0" destOrd="0" presId="urn:microsoft.com/office/officeart/2005/8/layout/hierarchy1"/>
    <dgm:cxn modelId="{E1A7C6E3-511F-4A57-A159-92B98CBC5E36}" type="presParOf" srcId="{BE4C31F5-267C-4587-B063-E9376A7EE897}" destId="{875CC493-EEEB-45D5-87CF-71FE80D47B45}" srcOrd="0" destOrd="0" presId="urn:microsoft.com/office/officeart/2005/8/layout/hierarchy1"/>
    <dgm:cxn modelId="{2CDFA7F6-83E7-4A37-964C-B6C88EF9D54D}" type="presParOf" srcId="{BE4C31F5-267C-4587-B063-E9376A7EE897}" destId="{54F33F1E-8D7B-4D54-955A-2B09D2DC4807}" srcOrd="1" destOrd="0" presId="urn:microsoft.com/office/officeart/2005/8/layout/hierarchy1"/>
    <dgm:cxn modelId="{5BEFF571-D813-445A-8AC1-05594EC37AE0}" type="presParOf" srcId="{BFB57C2C-E431-4F2A-90C5-1AF670DE7DDC}" destId="{9351F239-5F3E-498B-A58F-CBBDC50B375A}" srcOrd="1" destOrd="0" presId="urn:microsoft.com/office/officeart/2005/8/layout/hierarchy1"/>
    <dgm:cxn modelId="{160F786E-99B9-413B-9C0D-8ED24F2394B0}" type="presParOf" srcId="{9351F239-5F3E-498B-A58F-CBBDC50B375A}" destId="{710E910D-BC12-4F1F-AA2F-90CB842465B7}" srcOrd="0" destOrd="0" presId="urn:microsoft.com/office/officeart/2005/8/layout/hierarchy1"/>
    <dgm:cxn modelId="{FCEA16A4-0B93-4F8F-8E73-15E36E02E4D4}" type="presParOf" srcId="{9351F239-5F3E-498B-A58F-CBBDC50B375A}" destId="{253C1243-9A21-4FF1-A78A-10149744C97B}" srcOrd="1" destOrd="0" presId="urn:microsoft.com/office/officeart/2005/8/layout/hierarchy1"/>
    <dgm:cxn modelId="{97B460F9-0DC8-4D4E-9A9F-F1E6579A99A0}" type="presParOf" srcId="{253C1243-9A21-4FF1-A78A-10149744C97B}" destId="{60BF74B2-E831-4991-AE9A-1B9F53A0C513}" srcOrd="0" destOrd="0" presId="urn:microsoft.com/office/officeart/2005/8/layout/hierarchy1"/>
    <dgm:cxn modelId="{C07DF258-1FB8-43F8-A5D2-74D87559B8D3}" type="presParOf" srcId="{60BF74B2-E831-4991-AE9A-1B9F53A0C513}" destId="{3486CA1E-02CF-4A9E-833C-B5C91ED7052B}" srcOrd="0" destOrd="0" presId="urn:microsoft.com/office/officeart/2005/8/layout/hierarchy1"/>
    <dgm:cxn modelId="{2984C27B-EB82-4397-A209-AEFE71005DB8}" type="presParOf" srcId="{60BF74B2-E831-4991-AE9A-1B9F53A0C513}" destId="{784E78E9-2E29-4339-93BC-2346B681B4D6}" srcOrd="1" destOrd="0" presId="urn:microsoft.com/office/officeart/2005/8/layout/hierarchy1"/>
    <dgm:cxn modelId="{B1BA13BB-2761-40D3-B0A7-03BE7B24794C}" type="presParOf" srcId="{253C1243-9A21-4FF1-A78A-10149744C97B}" destId="{1FA787BF-32A2-4B5D-AE20-FBEE546642AF}" srcOrd="1" destOrd="0" presId="urn:microsoft.com/office/officeart/2005/8/layout/hierarchy1"/>
    <dgm:cxn modelId="{B4848D34-CB03-4992-8389-13018504011A}" type="presParOf" srcId="{9351F239-5F3E-498B-A58F-CBBDC50B375A}" destId="{D0AAC76D-8DE4-497E-81BD-DDFC8605E57A}" srcOrd="2" destOrd="0" presId="urn:microsoft.com/office/officeart/2005/8/layout/hierarchy1"/>
    <dgm:cxn modelId="{40507529-0B7E-421A-93C0-98CF90415AB7}" type="presParOf" srcId="{9351F239-5F3E-498B-A58F-CBBDC50B375A}" destId="{B393C18A-F339-4FF0-8D56-AD7BDDDB5859}" srcOrd="3" destOrd="0" presId="urn:microsoft.com/office/officeart/2005/8/layout/hierarchy1"/>
    <dgm:cxn modelId="{DE7206E0-AA54-4371-A4AA-5861B034B8AB}" type="presParOf" srcId="{B393C18A-F339-4FF0-8D56-AD7BDDDB5859}" destId="{332FF09C-8402-4005-96F3-8896BF118697}" srcOrd="0" destOrd="0" presId="urn:microsoft.com/office/officeart/2005/8/layout/hierarchy1"/>
    <dgm:cxn modelId="{199E4976-2D03-4A6F-80A0-8EDA6BE11F7A}" type="presParOf" srcId="{332FF09C-8402-4005-96F3-8896BF118697}" destId="{ED7FAB5C-FF82-4C68-943C-6CAE22310A82}" srcOrd="0" destOrd="0" presId="urn:microsoft.com/office/officeart/2005/8/layout/hierarchy1"/>
    <dgm:cxn modelId="{48C8A837-A8DE-477F-B8C5-5BE19A6981F1}" type="presParOf" srcId="{332FF09C-8402-4005-96F3-8896BF118697}" destId="{E99CDE2E-DDC2-4360-9D6F-725F871BD85C}" srcOrd="1" destOrd="0" presId="urn:microsoft.com/office/officeart/2005/8/layout/hierarchy1"/>
    <dgm:cxn modelId="{3D39068F-3EC9-4763-A126-C133812B622C}" type="presParOf" srcId="{B393C18A-F339-4FF0-8D56-AD7BDDDB5859}" destId="{56AF622B-4439-4CBA-ABAC-4D2F9B5CF093}" srcOrd="1" destOrd="0" presId="urn:microsoft.com/office/officeart/2005/8/layout/hierarchy1"/>
    <dgm:cxn modelId="{7712D2D8-D7D8-4310-819A-408EF4C47A22}" type="presParOf" srcId="{9351F239-5F3E-498B-A58F-CBBDC50B375A}" destId="{57877D69-7F59-4705-B751-EC789484ADB4}" srcOrd="4" destOrd="0" presId="urn:microsoft.com/office/officeart/2005/8/layout/hierarchy1"/>
    <dgm:cxn modelId="{1C08AFF7-8971-4717-A109-A8C46EE2A998}" type="presParOf" srcId="{9351F239-5F3E-498B-A58F-CBBDC50B375A}" destId="{C8170D19-F314-4537-ABE3-0C6D2E0E50A1}" srcOrd="5" destOrd="0" presId="urn:microsoft.com/office/officeart/2005/8/layout/hierarchy1"/>
    <dgm:cxn modelId="{37646037-CC5C-427B-8931-26192964904F}" type="presParOf" srcId="{C8170D19-F314-4537-ABE3-0C6D2E0E50A1}" destId="{A66366B1-B5F2-4C78-A36C-F3B69C779E8B}" srcOrd="0" destOrd="0" presId="urn:microsoft.com/office/officeart/2005/8/layout/hierarchy1"/>
    <dgm:cxn modelId="{439D1E28-80F5-4C16-820A-8828D84408D1}" type="presParOf" srcId="{A66366B1-B5F2-4C78-A36C-F3B69C779E8B}" destId="{D91D480E-EA9E-4660-9765-AFE12845A688}" srcOrd="0" destOrd="0" presId="urn:microsoft.com/office/officeart/2005/8/layout/hierarchy1"/>
    <dgm:cxn modelId="{44BAB520-C805-4881-B5AB-3F4234BC453A}" type="presParOf" srcId="{A66366B1-B5F2-4C78-A36C-F3B69C779E8B}" destId="{3A30A936-5276-4C6A-A6D3-0301664C7436}" srcOrd="1" destOrd="0" presId="urn:microsoft.com/office/officeart/2005/8/layout/hierarchy1"/>
    <dgm:cxn modelId="{7AF6EEE4-5E29-4242-AF24-781207F701D7}" type="presParOf" srcId="{C8170D19-F314-4537-ABE3-0C6D2E0E50A1}" destId="{AC28E8F0-F332-4998-AFF0-8006C5B35543}" srcOrd="1" destOrd="0" presId="urn:microsoft.com/office/officeart/2005/8/layout/hierarchy1"/>
    <dgm:cxn modelId="{F62AF4A1-DF27-4942-A881-6656DB6F50D9}" type="presParOf" srcId="{AC28E8F0-F332-4998-AFF0-8006C5B35543}" destId="{F5C2A8C9-6632-4DA0-B640-CC411F358A16}" srcOrd="0" destOrd="0" presId="urn:microsoft.com/office/officeart/2005/8/layout/hierarchy1"/>
    <dgm:cxn modelId="{945CFCC5-4855-4F0E-978A-B4EFACE0E337}" type="presParOf" srcId="{AC28E8F0-F332-4998-AFF0-8006C5B35543}" destId="{F673DF34-0882-4CF0-A0F0-CDA53B494655}" srcOrd="1" destOrd="0" presId="urn:microsoft.com/office/officeart/2005/8/layout/hierarchy1"/>
    <dgm:cxn modelId="{37A59165-A8F9-467F-8606-1BB0D703E508}" type="presParOf" srcId="{F673DF34-0882-4CF0-A0F0-CDA53B494655}" destId="{B9E53536-851E-4B83-9FD8-92AEFF1471F2}" srcOrd="0" destOrd="0" presId="urn:microsoft.com/office/officeart/2005/8/layout/hierarchy1"/>
    <dgm:cxn modelId="{1344027C-0B82-4028-B439-A307CB199E5A}" type="presParOf" srcId="{B9E53536-851E-4B83-9FD8-92AEFF1471F2}" destId="{10229DEC-0623-484F-9174-646301CFC4BE}" srcOrd="0" destOrd="0" presId="urn:microsoft.com/office/officeart/2005/8/layout/hierarchy1"/>
    <dgm:cxn modelId="{BD38A47A-636C-4195-AF29-F0568436E8DD}" type="presParOf" srcId="{B9E53536-851E-4B83-9FD8-92AEFF1471F2}" destId="{EEC200F0-D1B2-4CE6-910B-02695D3CF46C}" srcOrd="1" destOrd="0" presId="urn:microsoft.com/office/officeart/2005/8/layout/hierarchy1"/>
    <dgm:cxn modelId="{2630B30E-3554-4585-AF84-DEFE17BB28CF}" type="presParOf" srcId="{F673DF34-0882-4CF0-A0F0-CDA53B494655}" destId="{113E0576-6FD1-4D0E-8CFB-0EBAD2A8CADB}" srcOrd="1" destOrd="0" presId="urn:microsoft.com/office/officeart/2005/8/layout/hierarchy1"/>
    <dgm:cxn modelId="{E7B51463-CB23-47FD-ADFD-30D3468D6132}" type="presParOf" srcId="{AC28E8F0-F332-4998-AFF0-8006C5B35543}" destId="{B037511C-3DE4-40F4-AB10-B6F22E40E41B}" srcOrd="2" destOrd="0" presId="urn:microsoft.com/office/officeart/2005/8/layout/hierarchy1"/>
    <dgm:cxn modelId="{3DBB86A3-51FE-4396-91C6-12376D6EE3AF}" type="presParOf" srcId="{AC28E8F0-F332-4998-AFF0-8006C5B35543}" destId="{2112B98F-1B42-4D30-832C-CC9622557059}" srcOrd="3" destOrd="0" presId="urn:microsoft.com/office/officeart/2005/8/layout/hierarchy1"/>
    <dgm:cxn modelId="{66FAFDFF-0E5F-4BFE-B3A6-54B0DBA95AFA}" type="presParOf" srcId="{2112B98F-1B42-4D30-832C-CC9622557059}" destId="{337E35BF-362D-48BB-9A5D-6D3AC7BE6E4B}" srcOrd="0" destOrd="0" presId="urn:microsoft.com/office/officeart/2005/8/layout/hierarchy1"/>
    <dgm:cxn modelId="{C55D846F-FB0A-4127-A37E-8DCCCD40896F}" type="presParOf" srcId="{337E35BF-362D-48BB-9A5D-6D3AC7BE6E4B}" destId="{6B4F843B-1996-4F12-ADCF-55B7BCB99840}" srcOrd="0" destOrd="0" presId="urn:microsoft.com/office/officeart/2005/8/layout/hierarchy1"/>
    <dgm:cxn modelId="{DA275154-8BD4-455D-B891-01120E5014E7}" type="presParOf" srcId="{337E35BF-362D-48BB-9A5D-6D3AC7BE6E4B}" destId="{45D5A503-F6D2-473E-9C46-1FF0CD98CD87}" srcOrd="1" destOrd="0" presId="urn:microsoft.com/office/officeart/2005/8/layout/hierarchy1"/>
    <dgm:cxn modelId="{2FF538D7-976D-4433-B497-AEB80CB80060}" type="presParOf" srcId="{2112B98F-1B42-4D30-832C-CC9622557059}" destId="{447C9E65-56EB-49DF-8466-A3B341BF7E90}" srcOrd="1" destOrd="0" presId="urn:microsoft.com/office/officeart/2005/8/layout/hierarchy1"/>
  </dgm:cxnLst>
  <dgm:bg>
    <a:solidFill>
      <a:schemeClr val="bg1"/>
    </a:solidFill>
  </dgm:bg>
  <dgm:whole>
    <a:ln>
      <a:solidFill>
        <a:schemeClr val="bg1"/>
      </a:solidFill>
    </a:ln>
  </dgm:whole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4096A2-C1DD-407A-87A9-77F21FE2260E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3E8F2D-522B-46FD-B8BB-1FFAFD79E1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3E8F2D-522B-46FD-B8BB-1FFAFD79E11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762000"/>
            <a:ext cx="7772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b="1" dirty="0" smtClean="0">
                <a:solidFill>
                  <a:srgbClr val="92D050"/>
                </a:solidFill>
                <a:latin typeface="Monotype Corsiva" pitchFamily="66" charset="0"/>
              </a:rPr>
              <a:t>            </a:t>
            </a:r>
            <a:r>
              <a:rPr lang="en-GB" sz="4800" b="1" dirty="0" smtClean="0">
                <a:solidFill>
                  <a:srgbClr val="0000FF"/>
                </a:solidFill>
                <a:latin typeface="Monotype Corsiva" pitchFamily="66" charset="0"/>
              </a:rPr>
              <a:t>PELVIMETRY</a:t>
            </a:r>
            <a:endParaRPr lang="en-US" sz="4800" dirty="0">
              <a:solidFill>
                <a:srgbClr val="0000FF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2413338"/>
            <a:ext cx="7543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Pelvimetry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is the assessment of the dimensions &amp; capacity of adult female pelvis in relation to the birth of a baby.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Pelvimetry was heavily used in leading the decision of natural, operative vaginal delivery  or CS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09600" y="609600"/>
            <a:ext cx="7008813" cy="3430587"/>
            <a:chOff x="601" y="9580"/>
            <a:chExt cx="11037" cy="5402"/>
          </a:xfrm>
        </p:grpSpPr>
        <p:sp>
          <p:nvSpPr>
            <p:cNvPr id="21507" name="Freeform 3"/>
            <p:cNvSpPr>
              <a:spLocks/>
            </p:cNvSpPr>
            <p:nvPr/>
          </p:nvSpPr>
          <p:spPr bwMode="auto">
            <a:xfrm>
              <a:off x="612" y="9590"/>
              <a:ext cx="11016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016" y="0"/>
                </a:cxn>
              </a:cxnLst>
              <a:rect l="0" t="0" r="r" b="b"/>
              <a:pathLst>
                <a:path w="11016">
                  <a:moveTo>
                    <a:pt x="0" y="0"/>
                  </a:moveTo>
                  <a:lnTo>
                    <a:pt x="11016" y="0"/>
                  </a:lnTo>
                </a:path>
              </a:pathLst>
            </a:custGeom>
            <a:noFill/>
            <a:ln w="7379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08" name="Freeform 4"/>
            <p:cNvSpPr>
              <a:spLocks/>
            </p:cNvSpPr>
            <p:nvPr/>
          </p:nvSpPr>
          <p:spPr bwMode="auto">
            <a:xfrm>
              <a:off x="612" y="14971"/>
              <a:ext cx="11016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016" y="0"/>
                </a:cxn>
              </a:cxnLst>
              <a:rect l="0" t="0" r="r" b="b"/>
              <a:pathLst>
                <a:path w="11016">
                  <a:moveTo>
                    <a:pt x="0" y="0"/>
                  </a:moveTo>
                  <a:lnTo>
                    <a:pt x="11016" y="0"/>
                  </a:lnTo>
                </a:path>
              </a:pathLst>
            </a:custGeom>
            <a:noFill/>
            <a:ln w="7366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09" name="Freeform 5"/>
            <p:cNvSpPr>
              <a:spLocks/>
            </p:cNvSpPr>
            <p:nvPr/>
          </p:nvSpPr>
          <p:spPr bwMode="auto">
            <a:xfrm>
              <a:off x="607" y="9586"/>
              <a:ext cx="0" cy="53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390"/>
                </a:cxn>
              </a:cxnLst>
              <a:rect l="0" t="0" r="r" b="b"/>
              <a:pathLst>
                <a:path h="5390">
                  <a:moveTo>
                    <a:pt x="0" y="0"/>
                  </a:moveTo>
                  <a:lnTo>
                    <a:pt x="0" y="5390"/>
                  </a:lnTo>
                </a:path>
              </a:pathLst>
            </a:custGeom>
            <a:noFill/>
            <a:ln w="7366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10" name="Freeform 6"/>
            <p:cNvSpPr>
              <a:spLocks/>
            </p:cNvSpPr>
            <p:nvPr/>
          </p:nvSpPr>
          <p:spPr bwMode="auto">
            <a:xfrm>
              <a:off x="11633" y="9586"/>
              <a:ext cx="0" cy="539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5390"/>
                </a:cxn>
              </a:cxnLst>
              <a:rect l="0" t="0" r="r" b="b"/>
              <a:pathLst>
                <a:path h="5390">
                  <a:moveTo>
                    <a:pt x="0" y="0"/>
                  </a:moveTo>
                  <a:lnTo>
                    <a:pt x="0" y="5390"/>
                  </a:lnTo>
                </a:path>
              </a:pathLst>
            </a:custGeom>
            <a:noFill/>
            <a:ln w="7366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1511" name="Picture 7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627" y="9622"/>
              <a:ext cx="8906" cy="4200"/>
            </a:xfrm>
            <a:prstGeom prst="rect">
              <a:avLst/>
            </a:prstGeom>
            <a:noFill/>
          </p:spPr>
        </p:pic>
      </p:grpSp>
      <p:sp>
        <p:nvSpPr>
          <p:cNvPr id="8" name="Rectangle 7"/>
          <p:cNvSpPr/>
          <p:nvPr/>
        </p:nvSpPr>
        <p:spPr>
          <a:xfrm>
            <a:off x="533400" y="4495800"/>
            <a:ext cx="7772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 (a) conjugate </a:t>
            </a:r>
            <a:r>
              <a:rPr lang="en-US" b="1" dirty="0" err="1" smtClean="0"/>
              <a:t>vera</a:t>
            </a:r>
            <a:r>
              <a:rPr lang="en-US" b="1" dirty="0" smtClean="0"/>
              <a:t>, (b) conjugate </a:t>
            </a:r>
            <a:r>
              <a:rPr lang="en-US" b="1" dirty="0" err="1" smtClean="0"/>
              <a:t>diagonalis</a:t>
            </a:r>
            <a:r>
              <a:rPr lang="en-US" b="1" dirty="0" smtClean="0"/>
              <a:t>, (c) diameter </a:t>
            </a:r>
            <a:r>
              <a:rPr lang="en-US" b="1" dirty="0" err="1" smtClean="0"/>
              <a:t>verticalis</a:t>
            </a:r>
            <a:r>
              <a:rPr lang="en-US" b="1" dirty="0" smtClean="0"/>
              <a:t>, (e) sacral diameter, (g) </a:t>
            </a:r>
            <a:r>
              <a:rPr lang="en-US" b="1" dirty="0" err="1" smtClean="0"/>
              <a:t>sagittal</a:t>
            </a:r>
            <a:r>
              <a:rPr lang="en-US" b="1" dirty="0" smtClean="0"/>
              <a:t> diameter,  (s) diameter </a:t>
            </a:r>
            <a:r>
              <a:rPr lang="en-US" b="1" dirty="0" err="1" smtClean="0"/>
              <a:t>transversa</a:t>
            </a:r>
            <a:r>
              <a:rPr lang="en-US" b="1" dirty="0" smtClean="0"/>
              <a:t>, (t) the inner </a:t>
            </a:r>
            <a:r>
              <a:rPr lang="en-US" b="1" dirty="0" err="1" smtClean="0"/>
              <a:t>distanischiadica</a:t>
            </a:r>
            <a:r>
              <a:rPr lang="en-US" b="1" dirty="0" smtClean="0"/>
              <a:t>, (v) the distance between the two medial </a:t>
            </a:r>
            <a:r>
              <a:rPr lang="en-US" b="1" dirty="0" err="1" smtClean="0"/>
              <a:t>tubera</a:t>
            </a:r>
            <a:r>
              <a:rPr lang="en-US" b="1" dirty="0" smtClean="0"/>
              <a:t> </a:t>
            </a:r>
            <a:r>
              <a:rPr lang="en-US" b="1" dirty="0" err="1" smtClean="0"/>
              <a:t>ischiadica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62000" y="304800"/>
            <a:ext cx="7543800" cy="4343400"/>
            <a:chOff x="601" y="2713"/>
            <a:chExt cx="11037" cy="7288"/>
          </a:xfrm>
        </p:grpSpPr>
        <p:sp>
          <p:nvSpPr>
            <p:cNvPr id="22531" name="Freeform 3"/>
            <p:cNvSpPr>
              <a:spLocks/>
            </p:cNvSpPr>
            <p:nvPr/>
          </p:nvSpPr>
          <p:spPr bwMode="auto">
            <a:xfrm>
              <a:off x="612" y="2724"/>
              <a:ext cx="11016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016" y="0"/>
                </a:cxn>
              </a:cxnLst>
              <a:rect l="0" t="0" r="r" b="b"/>
              <a:pathLst>
                <a:path w="11016">
                  <a:moveTo>
                    <a:pt x="0" y="0"/>
                  </a:moveTo>
                  <a:lnTo>
                    <a:pt x="11016" y="0"/>
                  </a:lnTo>
                </a:path>
              </a:pathLst>
            </a:custGeom>
            <a:noFill/>
            <a:ln w="7366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32" name="Freeform 4"/>
            <p:cNvSpPr>
              <a:spLocks/>
            </p:cNvSpPr>
            <p:nvPr/>
          </p:nvSpPr>
          <p:spPr bwMode="auto">
            <a:xfrm>
              <a:off x="612" y="9991"/>
              <a:ext cx="11016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016" y="0"/>
                </a:cxn>
              </a:cxnLst>
              <a:rect l="0" t="0" r="r" b="b"/>
              <a:pathLst>
                <a:path w="11016">
                  <a:moveTo>
                    <a:pt x="0" y="0"/>
                  </a:moveTo>
                  <a:lnTo>
                    <a:pt x="11016" y="0"/>
                  </a:lnTo>
                </a:path>
              </a:pathLst>
            </a:custGeom>
            <a:noFill/>
            <a:ln w="7366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33" name="Freeform 5"/>
            <p:cNvSpPr>
              <a:spLocks/>
            </p:cNvSpPr>
            <p:nvPr/>
          </p:nvSpPr>
          <p:spPr bwMode="auto">
            <a:xfrm>
              <a:off x="607" y="2719"/>
              <a:ext cx="0" cy="72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277"/>
                </a:cxn>
              </a:cxnLst>
              <a:rect l="0" t="0" r="r" b="b"/>
              <a:pathLst>
                <a:path h="7277">
                  <a:moveTo>
                    <a:pt x="0" y="0"/>
                  </a:moveTo>
                  <a:lnTo>
                    <a:pt x="0" y="7277"/>
                  </a:lnTo>
                </a:path>
              </a:pathLst>
            </a:custGeom>
            <a:noFill/>
            <a:ln w="7366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534" name="Freeform 6"/>
            <p:cNvSpPr>
              <a:spLocks/>
            </p:cNvSpPr>
            <p:nvPr/>
          </p:nvSpPr>
          <p:spPr bwMode="auto">
            <a:xfrm>
              <a:off x="11633" y="2719"/>
              <a:ext cx="0" cy="72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277"/>
                </a:cxn>
              </a:cxnLst>
              <a:rect l="0" t="0" r="r" b="b"/>
              <a:pathLst>
                <a:path h="7277">
                  <a:moveTo>
                    <a:pt x="0" y="0"/>
                  </a:moveTo>
                  <a:lnTo>
                    <a:pt x="0" y="7277"/>
                  </a:lnTo>
                </a:path>
              </a:pathLst>
            </a:custGeom>
            <a:noFill/>
            <a:ln w="7366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2535" name="Picture 7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48" y="2756"/>
              <a:ext cx="10755" cy="5834"/>
            </a:xfrm>
            <a:prstGeom prst="rect">
              <a:avLst/>
            </a:prstGeom>
            <a:noFill/>
          </p:spPr>
        </p:pic>
      </p:grpSp>
      <p:sp>
        <p:nvSpPr>
          <p:cNvPr id="8" name="Rectangle 7"/>
          <p:cNvSpPr/>
          <p:nvPr/>
        </p:nvSpPr>
        <p:spPr>
          <a:xfrm>
            <a:off x="609600" y="4876800"/>
            <a:ext cx="822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(A) normally  shape (rounding),</a:t>
            </a:r>
          </a:p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57200" y="5715000"/>
            <a:ext cx="7848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(B) the </a:t>
            </a:r>
            <a:r>
              <a:rPr lang="en-US" b="1" dirty="0" err="1" smtClean="0"/>
              <a:t>dorsoventrally</a:t>
            </a:r>
            <a:r>
              <a:rPr lang="en-US" b="1" dirty="0" smtClean="0"/>
              <a:t> flattened pelvic inlet in the bitch with dystocia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44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44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Pelvic inlet</a:t>
            </a:r>
            <a:br>
              <a:rPr lang="en-US" sz="4400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343400" cy="4525963"/>
          </a:xfrm>
        </p:spPr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  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Limited </a:t>
            </a:r>
            <a:r>
              <a:rPr lang="en-US" sz="2000" b="1" u="sng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laterally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and    </a:t>
            </a:r>
          </a:p>
          <a:p>
            <a:pPr>
              <a:buNone/>
            </a:pP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en-US" sz="2000" u="sng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ventrally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by the arcuate   </a:t>
            </a:r>
          </a:p>
          <a:p>
            <a:pPr>
              <a:buNone/>
            </a:pP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   line of the </a:t>
            </a:r>
            <a:r>
              <a:rPr lang="en-US" sz="2000" b="1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ilium</a:t>
            </a:r>
            <a:r>
              <a:rPr lang="en-US" b="1" i="1" u="sng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  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orsal 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boundary is the    </a:t>
            </a:r>
          </a:p>
          <a:p>
            <a:pPr>
              <a:buNone/>
            </a:pP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    promontory of the   </a:t>
            </a:r>
          </a:p>
          <a:p>
            <a:pPr>
              <a:buNone/>
            </a:pP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en-US" sz="2000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sacrum.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 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Content Placeholder 4" descr="c_bqU5j2gpYNczs9rGg5Cw_m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5791200" y="1676400"/>
            <a:ext cx="2325770" cy="355531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Pelvic </a:t>
            </a:r>
            <a:r>
              <a:rPr lang="en-US" dirty="0">
                <a:latin typeface="Arial" pitchFamily="34" charset="0"/>
                <a:cs typeface="Arial" pitchFamily="34" charset="0"/>
              </a:rPr>
              <a:t>outlet</a:t>
            </a:r>
            <a:br>
              <a:rPr lang="en-US" dirty="0">
                <a:latin typeface="Arial" pitchFamily="34" charset="0"/>
                <a:cs typeface="Arial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4038600" cy="48307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Bounded </a:t>
            </a:r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ventrally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by   the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ischiatic arch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US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id-dorsally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by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first caudal vertebra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L</a:t>
            </a:r>
            <a:r>
              <a:rPr lang="en-US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aterally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1.  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superficial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gluteal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muscles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2. 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Muscles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of the pelvic diaphragm </a:t>
            </a:r>
          </a:p>
          <a:p>
            <a:pPr marL="457200" indent="-457200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3.  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sacrotuberous ligament. (More expandable.)</a:t>
            </a:r>
          </a:p>
          <a:p>
            <a:endParaRPr lang="en-US" dirty="0"/>
          </a:p>
        </p:txBody>
      </p:sp>
      <p:pic>
        <p:nvPicPr>
          <p:cNvPr id="5" name="Content Placeholder 4" descr="xjdqhy_mRU9qPbbz2UZW-w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4419600" y="1676400"/>
            <a:ext cx="4325649" cy="352973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Diameters of Pelvis..!!!!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endParaRPr lang="en-US" dirty="0"/>
          </a:p>
        </p:txBody>
      </p:sp>
      <p:pic>
        <p:nvPicPr>
          <p:cNvPr id="4" name="Content Placeholder 3" descr="pelvis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133600" y="1066800"/>
            <a:ext cx="5012150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700" dirty="0" smtClean="0">
                <a:latin typeface="Arial" pitchFamily="34" charset="0"/>
                <a:cs typeface="Arial" pitchFamily="34" charset="0"/>
              </a:rPr>
            </a:br>
            <a:r>
              <a:rPr lang="en-US" sz="22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vertical diameter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is the vertical line from the cranial end of the pelvic symphysis to the vertebral  column</a:t>
            </a:r>
            <a:br>
              <a:rPr lang="en-US" sz="2200" dirty="0" smtClean="0">
                <a:latin typeface="Arial" pitchFamily="34" charset="0"/>
                <a:cs typeface="Arial" pitchFamily="34" charset="0"/>
              </a:rPr>
            </a:br>
            <a:endParaRPr lang="en-US" sz="2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Content Placeholder 3" descr="xjdqhy_mRU9qPbbz2UZW-w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999129" y="1447800"/>
            <a:ext cx="5602941" cy="4572000"/>
          </a:xfrm>
        </p:spPr>
      </p:pic>
      <p:sp>
        <p:nvSpPr>
          <p:cNvPr id="5" name="Up Arrow 4"/>
          <p:cNvSpPr/>
          <p:nvPr/>
        </p:nvSpPr>
        <p:spPr>
          <a:xfrm flipH="1" flipV="1">
            <a:off x="4526280" y="3048000"/>
            <a:ext cx="45719" cy="19812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2700" dirty="0" smtClean="0">
                <a:latin typeface="Arial" pitchFamily="34" charset="0"/>
                <a:cs typeface="Arial" pitchFamily="34" charset="0"/>
              </a:rPr>
            </a:br>
            <a:r>
              <a:rPr lang="en-US" sz="22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conjugate diameter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extends from the cranial  end of the pelvic symphysis to the promontory of the sacrum</a:t>
            </a:r>
            <a:br>
              <a:rPr lang="en-US" sz="2200" dirty="0" smtClean="0">
                <a:latin typeface="Arial" pitchFamily="34" charset="0"/>
                <a:cs typeface="Arial" pitchFamily="34" charset="0"/>
              </a:rPr>
            </a:br>
            <a:endParaRPr lang="en-US" sz="2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Content Placeholder 3" descr="xjdqhy_mRU9qPbbz2UZW-w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828800" y="1447800"/>
            <a:ext cx="5546523" cy="4525963"/>
          </a:xfrm>
        </p:spPr>
      </p:pic>
      <p:cxnSp>
        <p:nvCxnSpPr>
          <p:cNvPr id="5" name="Straight Connector 4"/>
          <p:cNvCxnSpPr/>
          <p:nvPr/>
        </p:nvCxnSpPr>
        <p:spPr>
          <a:xfrm rot="5400000" flipH="1" flipV="1">
            <a:off x="3771900" y="3848100"/>
            <a:ext cx="1752600" cy="1524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Transverse  diameters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4038600" cy="4830763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orsal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transverse diameter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between the two ends of the sacral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wings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iddle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transverse diameter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between  the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right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left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psoas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minor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tubercles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entral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transverse diameter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between the two iliopubic eminences</a:t>
            </a:r>
          </a:p>
          <a:p>
            <a:endParaRPr lang="en-US" sz="2000" dirty="0"/>
          </a:p>
        </p:txBody>
      </p:sp>
      <p:pic>
        <p:nvPicPr>
          <p:cNvPr id="5" name="Content Placeholder 4" descr="xjdqhy_mRU9qPbbz2UZW-w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4648200" y="2101132"/>
            <a:ext cx="4038600" cy="3295498"/>
          </a:xfrm>
        </p:spPr>
      </p:pic>
      <p:cxnSp>
        <p:nvCxnSpPr>
          <p:cNvPr id="6" name="Straight Connector 5"/>
          <p:cNvCxnSpPr/>
          <p:nvPr/>
        </p:nvCxnSpPr>
        <p:spPr>
          <a:xfrm>
            <a:off x="6172200" y="2667000"/>
            <a:ext cx="9906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172200" y="3810000"/>
            <a:ext cx="9906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172200" y="4191000"/>
            <a:ext cx="9906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smtClean="0">
                <a:solidFill>
                  <a:srgbClr val="0000FF"/>
                </a:solidFill>
                <a:latin typeface="Forte" pitchFamily="66" charset="0"/>
                <a:cs typeface="Arial" pitchFamily="34" charset="0"/>
              </a:rPr>
              <a:t>Pelvic anatomy</a:t>
            </a:r>
            <a:endParaRPr lang="en-US" sz="4000" b="1" dirty="0">
              <a:solidFill>
                <a:srgbClr val="0000FF"/>
              </a:solidFill>
              <a:latin typeface="Forte" pitchFamily="66" charset="0"/>
            </a:endParaRPr>
          </a:p>
        </p:txBody>
      </p:sp>
      <p:pic>
        <p:nvPicPr>
          <p:cNvPr id="5" name="Content Placeholder 4" descr="1324789_orig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00000" y="1981200"/>
            <a:ext cx="4400001" cy="3352800"/>
          </a:xfrm>
        </p:spPr>
      </p:pic>
      <p:pic>
        <p:nvPicPr>
          <p:cNvPr id="6" name="Content Placeholder 5" descr="pelvis.jpg"/>
          <p:cNvPicPr>
            <a:picLocks noGrp="1" noChangeAspect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4822446" y="1920695"/>
            <a:ext cx="3864354" cy="348950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38400" y="609600"/>
            <a:ext cx="446308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800" b="1" dirty="0" smtClean="0">
                <a:solidFill>
                  <a:srgbClr val="0000FF"/>
                </a:solidFill>
                <a:latin typeface="Monotype Corsiva" pitchFamily="66" charset="0"/>
              </a:rPr>
              <a:t>Types of </a:t>
            </a:r>
            <a:r>
              <a:rPr lang="en-GB" sz="4800" b="1" dirty="0" err="1" smtClean="0">
                <a:solidFill>
                  <a:srgbClr val="0000FF"/>
                </a:solidFill>
                <a:latin typeface="Monotype Corsiva" pitchFamily="66" charset="0"/>
              </a:rPr>
              <a:t>Pelvimetry</a:t>
            </a:r>
            <a:endParaRPr lang="en-US" sz="4800" dirty="0">
              <a:solidFill>
                <a:srgbClr val="0000FF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2136339"/>
            <a:ext cx="7391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SzPct val="150000"/>
              <a:buFont typeface="Wingdings" pitchFamily="2" charset="2"/>
              <a:buChar char="ü"/>
            </a:pPr>
            <a:r>
              <a:rPr lang="en-IN" sz="2000" dirty="0" smtClean="0">
                <a:latin typeface="Arial" pitchFamily="34" charset="0"/>
                <a:cs typeface="Arial" pitchFamily="34" charset="0"/>
              </a:rPr>
              <a:t>External/indirect </a:t>
            </a:r>
            <a:r>
              <a:rPr lang="en-IN" sz="2000" dirty="0" err="1" smtClean="0">
                <a:latin typeface="Arial" pitchFamily="34" charset="0"/>
                <a:cs typeface="Arial" pitchFamily="34" charset="0"/>
              </a:rPr>
              <a:t>pelvimetry</a:t>
            </a:r>
            <a:r>
              <a:rPr lang="en-IN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spcBef>
                <a:spcPct val="50000"/>
              </a:spcBef>
              <a:buSzPct val="150000"/>
            </a:pPr>
            <a:endParaRPr lang="en-IN" sz="20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  <a:buSzPct val="150000"/>
            </a:pPr>
            <a:r>
              <a:rPr lang="en-IN" sz="2000" dirty="0" smtClean="0">
                <a:latin typeface="Arial" pitchFamily="34" charset="0"/>
                <a:cs typeface="Arial" pitchFamily="34" charset="0"/>
              </a:rPr>
              <a:t>      Measures diameters of false pelvis</a:t>
            </a:r>
          </a:p>
          <a:p>
            <a:pPr marL="857250" lvl="1" indent="-457200"/>
            <a:r>
              <a:rPr lang="en-IN" sz="2000" dirty="0" smtClean="0">
                <a:latin typeface="Arial" pitchFamily="34" charset="0"/>
                <a:cs typeface="Arial" pitchFamily="34" charset="0"/>
              </a:rPr>
              <a:t>Little value, unreliable, no longer used</a:t>
            </a:r>
          </a:p>
          <a:p>
            <a:pPr marL="857250" lvl="1" indent="-457200"/>
            <a:endParaRPr lang="en-IN" sz="20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  <a:buClr>
                <a:schemeClr val="folHlink"/>
              </a:buClr>
              <a:buSzPct val="150000"/>
              <a:buFont typeface="Wingdings" pitchFamily="2" charset="2"/>
              <a:buChar char="ü"/>
            </a:pPr>
            <a:endParaRPr lang="en-IN" sz="20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  <a:buSzPct val="150000"/>
              <a:buFont typeface="Wingdings" pitchFamily="2" charset="2"/>
              <a:buChar char="ü"/>
            </a:pPr>
            <a:r>
              <a:rPr lang="en-IN" sz="2000" dirty="0" smtClean="0">
                <a:latin typeface="Arial" pitchFamily="34" charset="0"/>
                <a:cs typeface="Arial" pitchFamily="34" charset="0"/>
              </a:rPr>
              <a:t>Internal/ direct </a:t>
            </a:r>
            <a:r>
              <a:rPr lang="en-IN" sz="2000" dirty="0" err="1" smtClean="0">
                <a:latin typeface="Arial" pitchFamily="34" charset="0"/>
                <a:cs typeface="Arial" pitchFamily="34" charset="0"/>
              </a:rPr>
              <a:t>pelvimetry</a:t>
            </a:r>
            <a:endParaRPr lang="en-IN" sz="20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  <a:buClr>
                <a:schemeClr val="folHlink"/>
              </a:buClr>
              <a:buSzPct val="150000"/>
              <a:buFont typeface="Wingdings" pitchFamily="2" charset="2"/>
              <a:buChar char="ü"/>
            </a:pPr>
            <a:endParaRPr lang="en-IN" sz="20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  <a:buSzPct val="150000"/>
              <a:buFont typeface="Wingdings" pitchFamily="2" charset="2"/>
              <a:buChar char="ü"/>
            </a:pPr>
            <a:r>
              <a:rPr lang="en-IN" sz="2000" dirty="0" smtClean="0">
                <a:latin typeface="Arial" pitchFamily="34" charset="0"/>
                <a:cs typeface="Arial" pitchFamily="34" charset="0"/>
              </a:rPr>
              <a:t>Radiographic </a:t>
            </a:r>
            <a:r>
              <a:rPr lang="en-IN" sz="2000" dirty="0" err="1" smtClean="0">
                <a:latin typeface="Arial" pitchFamily="34" charset="0"/>
                <a:cs typeface="Arial" pitchFamily="34" charset="0"/>
              </a:rPr>
              <a:t>pelvimetry</a:t>
            </a:r>
            <a:endParaRPr lang="en-IN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Calculation of  external pelvimetry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Distance between two external angle of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ilia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Distance between two ischial tuberocities =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Height from hip joint to highest point of croup = </a:t>
            </a: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Pelvic outlet diameter</a:t>
            </a:r>
          </a:p>
          <a:p>
            <a:pPr>
              <a:buFont typeface="Wingdings" pitchFamily="2" charset="2"/>
              <a:buChar char="v"/>
            </a:pPr>
            <a:r>
              <a:rPr lang="en-US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Transverse diameter (x) =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¼ (A+B)</a:t>
            </a:r>
          </a:p>
          <a:p>
            <a:pPr>
              <a:buFont typeface="Wingdings" pitchFamily="2" charset="2"/>
              <a:buChar char="v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Superior/inferior diameter = ¾ C</a:t>
            </a:r>
          </a:p>
          <a:p>
            <a:endParaRPr lang="en-US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endParaRPr lang="en-US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Pelvic inlet diameters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Transverse diameter = 1.22X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Sacro</a:t>
            </a:r>
            <a:r>
              <a:rPr lang="en-US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-pubic diameter = 1.3Y</a:t>
            </a:r>
            <a:endParaRPr lang="en-US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086600" cy="838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Internal/direct pelvimetry </a:t>
            </a:r>
            <a:endParaRPr lang="en-US" sz="2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7391400" cy="1612900"/>
          </a:xfrm>
        </p:spPr>
        <p:txBody>
          <a:bodyPr>
            <a:normAutofit/>
          </a:bodyPr>
          <a:lstStyle/>
          <a:p>
            <a:endParaRPr lang="en-US" sz="2000" dirty="0" smtClean="0"/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Measurement of interior of pelvis through the rectum with a pelvimeter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t="35776" b="12547"/>
          <a:stretch>
            <a:fillRect/>
          </a:stretch>
        </p:blipFill>
        <p:spPr bwMode="auto">
          <a:xfrm>
            <a:off x="685800" y="3124200"/>
            <a:ext cx="6881202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Calculation - Internal/direct pelvimetry 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/>
          </a:bodyPr>
          <a:lstStyle/>
          <a:p>
            <a:pPr>
              <a:lnSpc>
                <a:spcPct val="200000"/>
              </a:lnSpc>
            </a:pPr>
            <a:r>
              <a:rPr lang="en-US" sz="2000" b="1" dirty="0" smtClean="0"/>
              <a:t>Sacro-pubic/conjugate diameter </a:t>
            </a:r>
            <a:r>
              <a:rPr lang="en-US" sz="2000" dirty="0" smtClean="0"/>
              <a:t>= sacral promontory to cranial end of pubic symphysis</a:t>
            </a:r>
          </a:p>
          <a:p>
            <a:pPr>
              <a:lnSpc>
                <a:spcPct val="200000"/>
              </a:lnSpc>
            </a:pPr>
            <a:r>
              <a:rPr lang="en-US" sz="2000" b="1" dirty="0" err="1" smtClean="0"/>
              <a:t>Superio</a:t>
            </a:r>
            <a:r>
              <a:rPr lang="en-US" sz="2000" b="1" dirty="0" smtClean="0"/>
              <a:t>-transverse diameter </a:t>
            </a:r>
            <a:r>
              <a:rPr lang="en-US" sz="2000" dirty="0" smtClean="0"/>
              <a:t>= diameter at the upper third of  pelvic cavity</a:t>
            </a:r>
          </a:p>
          <a:p>
            <a:pPr>
              <a:lnSpc>
                <a:spcPct val="200000"/>
              </a:lnSpc>
            </a:pPr>
            <a:r>
              <a:rPr lang="en-US" sz="2000" b="1" dirty="0" err="1" smtClean="0"/>
              <a:t>Inferio</a:t>
            </a:r>
            <a:r>
              <a:rPr lang="en-US" sz="2000" b="1" dirty="0" smtClean="0"/>
              <a:t>-transverse diameter </a:t>
            </a:r>
            <a:r>
              <a:rPr lang="en-US" sz="2000" dirty="0" smtClean="0"/>
              <a:t>= diameter between two </a:t>
            </a:r>
            <a:r>
              <a:rPr lang="en-US" sz="2000" dirty="0" err="1" smtClean="0"/>
              <a:t>psoas</a:t>
            </a:r>
            <a:r>
              <a:rPr lang="en-US" sz="2000" dirty="0" smtClean="0"/>
              <a:t> tubercle</a:t>
            </a:r>
          </a:p>
          <a:p>
            <a:pPr>
              <a:lnSpc>
                <a:spcPct val="200000"/>
              </a:lnSpc>
            </a:pPr>
            <a:r>
              <a:rPr lang="en-US" sz="2000" b="1" dirty="0" smtClean="0"/>
              <a:t>Oblique sacro-iliac diameter </a:t>
            </a:r>
            <a:r>
              <a:rPr lang="en-US" sz="2000" dirty="0" smtClean="0"/>
              <a:t>= from sacro-iliac joint </a:t>
            </a:r>
            <a:r>
              <a:rPr lang="en-US" sz="2000" dirty="0" err="1" smtClean="0"/>
              <a:t>throgh</a:t>
            </a:r>
            <a:r>
              <a:rPr lang="en-US" sz="2000" dirty="0" smtClean="0"/>
              <a:t> the center of pelvic cavity to the </a:t>
            </a:r>
            <a:r>
              <a:rPr lang="en-US" sz="2000" dirty="0" err="1" smtClean="0"/>
              <a:t>psoas</a:t>
            </a:r>
            <a:r>
              <a:rPr lang="en-US" sz="2000" dirty="0" smtClean="0"/>
              <a:t> tubercle of opposite side</a:t>
            </a:r>
          </a:p>
          <a:p>
            <a:pPr>
              <a:lnSpc>
                <a:spcPct val="200000"/>
              </a:lnSpc>
            </a:pPr>
            <a:r>
              <a:rPr lang="en-US" sz="2000" b="1" dirty="0" smtClean="0"/>
              <a:t>Ventral diameter </a:t>
            </a:r>
            <a:r>
              <a:rPr lang="en-US" sz="2000" dirty="0" smtClean="0"/>
              <a:t>= from cranial of pubic symphysis to the junction of 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 and 4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sacral vertebrae.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Maternal Pelvis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5" name="Content Placeholder 4" descr="Dog_skeleton_seksjonal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914400" y="2125304"/>
            <a:ext cx="3749675" cy="3216991"/>
          </a:xfrm>
        </p:spPr>
      </p:pic>
      <p:pic>
        <p:nvPicPr>
          <p:cNvPr id="6" name="Content Placeholder 5" descr="c03f011.jpg"/>
          <p:cNvPicPr>
            <a:picLocks noGrp="1" noChangeAspect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4933950" y="1962858"/>
            <a:ext cx="3749675" cy="354188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Journey through the Passage..!!!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is PASSAGE (pelvis) composed of..???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Inlet</a:t>
            </a:r>
            <a:endParaRPr lang="en-US" sz="2000" dirty="0" smtClean="0"/>
          </a:p>
          <a:p>
            <a:r>
              <a:rPr lang="en-US" dirty="0" smtClean="0"/>
              <a:t>Cavity</a:t>
            </a:r>
            <a:endParaRPr lang="en-US" sz="2000" dirty="0" smtClean="0"/>
          </a:p>
          <a:p>
            <a:r>
              <a:rPr lang="en-US" dirty="0" smtClean="0"/>
              <a:t>Outlet</a:t>
            </a:r>
            <a:endParaRPr lang="en-US" sz="2000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667000" y="2895600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895600" y="2895600"/>
            <a:ext cx="0" cy="160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2667000" y="4495800"/>
            <a:ext cx="22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895600" y="3695700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038600" y="2957036"/>
            <a:ext cx="2438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Boundaries</a:t>
            </a:r>
          </a:p>
          <a:p>
            <a:r>
              <a:rPr lang="en-US" b="1" dirty="0" smtClean="0"/>
              <a:t>Shape</a:t>
            </a:r>
          </a:p>
          <a:p>
            <a:r>
              <a:rPr lang="en-US" b="1" dirty="0" smtClean="0"/>
              <a:t>Plane</a:t>
            </a:r>
          </a:p>
          <a:p>
            <a:r>
              <a:rPr lang="en-US" b="1" dirty="0" smtClean="0"/>
              <a:t>Axis</a:t>
            </a:r>
          </a:p>
          <a:p>
            <a:r>
              <a:rPr lang="en-US" b="1" dirty="0" smtClean="0"/>
              <a:t>Diameters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938788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7908085"/>
              </p:ext>
            </p:extLst>
          </p:nvPr>
        </p:nvGraphicFramePr>
        <p:xfrm>
          <a:off x="609600" y="609600"/>
          <a:ext cx="80772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430</Words>
  <Application>Microsoft Office PowerPoint</Application>
  <PresentationFormat>On-screen Show (4:3)</PresentationFormat>
  <Paragraphs>97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 Pelvic anatomy</vt:lpstr>
      <vt:lpstr>Slide 3</vt:lpstr>
      <vt:lpstr>Calculation of  external pelvimetry </vt:lpstr>
      <vt:lpstr>Internal/direct pelvimetry </vt:lpstr>
      <vt:lpstr>Calculation - Internal/direct pelvimetry </vt:lpstr>
      <vt:lpstr> Maternal Pelvis</vt:lpstr>
      <vt:lpstr>The Journey through the Passage..!!!</vt:lpstr>
      <vt:lpstr>Slide 9</vt:lpstr>
      <vt:lpstr>Slide 10</vt:lpstr>
      <vt:lpstr>Slide 11</vt:lpstr>
      <vt:lpstr> Pelvic inlet </vt:lpstr>
      <vt:lpstr>Pelvic outlet </vt:lpstr>
      <vt:lpstr>Diameters of Pelvis..!!!! </vt:lpstr>
      <vt:lpstr> The vertical diameter is the vertical line from the cranial end of the pelvic symphysis to the vertebral  column </vt:lpstr>
      <vt:lpstr> The conjugate diameter extends from the cranial  end of the pelvic symphysis to the promontory of the sacrum </vt:lpstr>
      <vt:lpstr>Transverse  diameters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 alok shukla</dc:creator>
  <cp:lastModifiedBy>Rishab Sharma</cp:lastModifiedBy>
  <cp:revision>13</cp:revision>
  <dcterms:created xsi:type="dcterms:W3CDTF">2006-08-16T00:00:00Z</dcterms:created>
  <dcterms:modified xsi:type="dcterms:W3CDTF">2020-07-02T09:21:38Z</dcterms:modified>
</cp:coreProperties>
</file>