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  <p:sldId id="263" r:id="rId9"/>
    <p:sldId id="264" r:id="rId10"/>
    <p:sldId id="270" r:id="rId11"/>
    <p:sldId id="271" r:id="rId12"/>
    <p:sldId id="265" r:id="rId13"/>
    <p:sldId id="266" r:id="rId14"/>
    <p:sldId id="267" r:id="rId15"/>
    <p:sldId id="269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D170E7-2E32-447A-9A66-7008F3D7714C}" type="datetimeFigureOut">
              <a:rPr lang="en-IN" smtClean="0"/>
              <a:t>22-12-2020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401D5B-E164-424B-AF5F-0C3A21C839B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39080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401D5B-E164-424B-AF5F-0C3A21C839B4}" type="slidenum">
              <a:rPr lang="en-IN" smtClean="0"/>
              <a:t>10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975145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401D5B-E164-424B-AF5F-0C3A21C839B4}" type="slidenum">
              <a:rPr lang="en-IN" smtClean="0"/>
              <a:t>11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72175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02C7709-42E1-41B3-BF68-88B3E62C1C5D}" type="datetimeFigureOut">
              <a:rPr lang="en-IN" smtClean="0"/>
              <a:t>22-12-2020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BC0548F-D82B-4634-BD0B-DFC8938FD88F}" type="slidenum">
              <a:rPr lang="en-IN" smtClean="0"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9187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7709-42E1-41B3-BF68-88B3E62C1C5D}" type="datetimeFigureOut">
              <a:rPr lang="en-IN" smtClean="0"/>
              <a:t>22-12-2020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0548F-D82B-4634-BD0B-DFC8938FD88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66789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7709-42E1-41B3-BF68-88B3E62C1C5D}" type="datetimeFigureOut">
              <a:rPr lang="en-IN" smtClean="0"/>
              <a:t>22-12-2020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0548F-D82B-4634-BD0B-DFC8938FD88F}" type="slidenum">
              <a:rPr lang="en-IN" smtClean="0"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73401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7709-42E1-41B3-BF68-88B3E62C1C5D}" type="datetimeFigureOut">
              <a:rPr lang="en-IN" smtClean="0"/>
              <a:t>22-12-2020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0548F-D82B-4634-BD0B-DFC8938FD88F}" type="slidenum">
              <a:rPr lang="en-IN" smtClean="0"/>
              <a:t>‹#›</a:t>
            </a:fld>
            <a:endParaRPr lang="en-IN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24773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7709-42E1-41B3-BF68-88B3E62C1C5D}" type="datetimeFigureOut">
              <a:rPr lang="en-IN" smtClean="0"/>
              <a:t>22-12-2020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0548F-D82B-4634-BD0B-DFC8938FD88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013718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7709-42E1-41B3-BF68-88B3E62C1C5D}" type="datetimeFigureOut">
              <a:rPr lang="en-IN" smtClean="0"/>
              <a:t>22-12-2020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0548F-D82B-4634-BD0B-DFC8938FD88F}" type="slidenum">
              <a:rPr lang="en-IN" smtClean="0"/>
              <a:t>‹#›</a:t>
            </a:fld>
            <a:endParaRPr lang="en-IN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12905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7709-42E1-41B3-BF68-88B3E62C1C5D}" type="datetimeFigureOut">
              <a:rPr lang="en-IN" smtClean="0"/>
              <a:t>22-12-2020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0548F-D82B-4634-BD0B-DFC8938FD88F}" type="slidenum">
              <a:rPr lang="en-IN" smtClean="0"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29670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7709-42E1-41B3-BF68-88B3E62C1C5D}" type="datetimeFigureOut">
              <a:rPr lang="en-IN" smtClean="0"/>
              <a:t>22-12-2020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0548F-D82B-4634-BD0B-DFC8938FD88F}" type="slidenum">
              <a:rPr lang="en-IN" smtClean="0"/>
              <a:t>‹#›</a:t>
            </a:fld>
            <a:endParaRPr lang="en-IN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11370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7709-42E1-41B3-BF68-88B3E62C1C5D}" type="datetimeFigureOut">
              <a:rPr lang="en-IN" smtClean="0"/>
              <a:t>22-12-2020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0548F-D82B-4634-BD0B-DFC8938FD88F}" type="slidenum">
              <a:rPr lang="en-IN" smtClean="0"/>
              <a:t>‹#›</a:t>
            </a:fld>
            <a:endParaRPr lang="en-IN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0859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7709-42E1-41B3-BF68-88B3E62C1C5D}" type="datetimeFigureOut">
              <a:rPr lang="en-IN" smtClean="0"/>
              <a:t>22-12-2020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0548F-D82B-4634-BD0B-DFC8938FD88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82512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7709-42E1-41B3-BF68-88B3E62C1C5D}" type="datetimeFigureOut">
              <a:rPr lang="en-IN" smtClean="0"/>
              <a:t>22-12-2020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0548F-D82B-4634-BD0B-DFC8938FD88F}" type="slidenum">
              <a:rPr lang="en-IN" smtClean="0"/>
              <a:t>‹#›</a:t>
            </a:fld>
            <a:endParaRPr lang="en-IN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2020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7709-42E1-41B3-BF68-88B3E62C1C5D}" type="datetimeFigureOut">
              <a:rPr lang="en-IN" smtClean="0"/>
              <a:t>22-12-2020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0548F-D82B-4634-BD0B-DFC8938FD88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78380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7709-42E1-41B3-BF68-88B3E62C1C5D}" type="datetimeFigureOut">
              <a:rPr lang="en-IN" smtClean="0"/>
              <a:t>22-12-2020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0548F-D82B-4634-BD0B-DFC8938FD88F}" type="slidenum">
              <a:rPr lang="en-IN" smtClean="0"/>
              <a:t>‹#›</a:t>
            </a:fld>
            <a:endParaRPr lang="en-IN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2601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7709-42E1-41B3-BF68-88B3E62C1C5D}" type="datetimeFigureOut">
              <a:rPr lang="en-IN" smtClean="0"/>
              <a:t>22-12-2020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0548F-D82B-4634-BD0B-DFC8938FD88F}" type="slidenum">
              <a:rPr lang="en-IN" smtClean="0"/>
              <a:t>‹#›</a:t>
            </a:fld>
            <a:endParaRPr lang="en-IN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72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7709-42E1-41B3-BF68-88B3E62C1C5D}" type="datetimeFigureOut">
              <a:rPr lang="en-IN" smtClean="0"/>
              <a:t>22-12-2020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0548F-D82B-4634-BD0B-DFC8938FD88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6569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7709-42E1-41B3-BF68-88B3E62C1C5D}" type="datetimeFigureOut">
              <a:rPr lang="en-IN" smtClean="0"/>
              <a:t>22-12-2020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0548F-D82B-4634-BD0B-DFC8938FD88F}" type="slidenum">
              <a:rPr lang="en-IN" smtClean="0"/>
              <a:t>‹#›</a:t>
            </a:fld>
            <a:endParaRPr lang="en-IN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6705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7709-42E1-41B3-BF68-88B3E62C1C5D}" type="datetimeFigureOut">
              <a:rPr lang="en-IN" smtClean="0"/>
              <a:t>22-12-2020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0548F-D82B-4634-BD0B-DFC8938FD88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54876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02C7709-42E1-41B3-BF68-88B3E62C1C5D}" type="datetimeFigureOut">
              <a:rPr lang="en-IN" smtClean="0"/>
              <a:t>22-12-2020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BC0548F-D82B-4634-BD0B-DFC8938FD88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87175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9E37A-B3B6-4074-AF6D-31AD855E03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Plant/abattoir sanitation</a:t>
            </a:r>
            <a:endParaRPr lang="en-IN" dirty="0">
              <a:solidFill>
                <a:srgbClr val="0070C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AA2E7B-6BE6-4429-8C4F-4B519271503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882461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DAB39-2C88-41EC-850E-A639A28FE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2266" y="1327366"/>
            <a:ext cx="3666151" cy="762692"/>
          </a:xfrm>
        </p:spPr>
        <p:txBody>
          <a:bodyPr/>
          <a:lstStyle/>
          <a:p>
            <a:r>
              <a:rPr lang="en-US" dirty="0"/>
              <a:t>Ideal detergent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A43E7-7FB1-4E79-A1C8-3E6828D494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72267" y="2667045"/>
            <a:ext cx="3666151" cy="2976465"/>
          </a:xfrm>
        </p:spPr>
        <p:txBody>
          <a:bodyPr/>
          <a:lstStyle/>
          <a:p>
            <a:r>
              <a:rPr lang="en-US" dirty="0"/>
              <a:t>Prevent scale formation in hard water</a:t>
            </a:r>
          </a:p>
          <a:p>
            <a:r>
              <a:rPr lang="en-US" dirty="0"/>
              <a:t>Ensure optimum rinsing</a:t>
            </a:r>
          </a:p>
          <a:p>
            <a:r>
              <a:rPr lang="en-US" dirty="0"/>
              <a:t>Non-toxic</a:t>
            </a:r>
          </a:p>
          <a:p>
            <a:r>
              <a:rPr lang="en-US" dirty="0"/>
              <a:t>Non-corrosive</a:t>
            </a:r>
          </a:p>
          <a:p>
            <a:r>
              <a:rPr lang="en-US" dirty="0"/>
              <a:t>Biodegradable </a:t>
            </a:r>
            <a:endParaRPr lang="en-I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AFE1D7-33AF-4FC0-84EF-D0706BCA5AA8}"/>
              </a:ext>
            </a:extLst>
          </p:cNvPr>
          <p:cNvSpPr txBox="1"/>
          <p:nvPr/>
        </p:nvSpPr>
        <p:spPr>
          <a:xfrm>
            <a:off x="958719" y="2667045"/>
            <a:ext cx="6160537" cy="341632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lvl="1" algn="just"/>
            <a:r>
              <a:rPr lang="en-US" dirty="0">
                <a:solidFill>
                  <a:srgbClr val="FF0000"/>
                </a:solidFill>
              </a:rPr>
              <a:t>Hallogens: 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en-US" dirty="0"/>
              <a:t>available as gas/ hypochlorite solution, non-expensive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en-US" dirty="0"/>
              <a:t>Required: 130-250ppm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en-US" dirty="0"/>
              <a:t>Corrosive to metal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en-US" dirty="0"/>
              <a:t>Gets inactivated with organic matter</a:t>
            </a:r>
          </a:p>
          <a:p>
            <a:pPr lvl="1" algn="just"/>
            <a:endParaRPr lang="en-US" dirty="0"/>
          </a:p>
          <a:p>
            <a:pPr lvl="1" algn="just"/>
            <a:r>
              <a:rPr lang="en-US" dirty="0">
                <a:solidFill>
                  <a:srgbClr val="FF0000"/>
                </a:solidFill>
              </a:rPr>
              <a:t>Quaternary Ammonium compound: 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en-US" dirty="0"/>
              <a:t>Cationic &amp; bacteriostatic effect against gram positive organism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en-US" dirty="0"/>
              <a:t>Non effective in the presence of hard water &amp; organic matter 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814949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DAB39-2C88-41EC-850E-A639A28FE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2266" y="1327366"/>
            <a:ext cx="3666151" cy="762692"/>
          </a:xfrm>
        </p:spPr>
        <p:txBody>
          <a:bodyPr/>
          <a:lstStyle/>
          <a:p>
            <a:r>
              <a:rPr lang="en-US" dirty="0"/>
              <a:t>Ideal detergent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A43E7-7FB1-4E79-A1C8-3E6828D494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72267" y="2667045"/>
            <a:ext cx="3666151" cy="2976465"/>
          </a:xfrm>
        </p:spPr>
        <p:txBody>
          <a:bodyPr/>
          <a:lstStyle/>
          <a:p>
            <a:r>
              <a:rPr lang="en-US" dirty="0"/>
              <a:t>Prevent scale formation in hard water</a:t>
            </a:r>
          </a:p>
          <a:p>
            <a:r>
              <a:rPr lang="en-US" dirty="0"/>
              <a:t>Ensure optimum rinsing</a:t>
            </a:r>
          </a:p>
          <a:p>
            <a:r>
              <a:rPr lang="en-US" dirty="0"/>
              <a:t>Non-toxic</a:t>
            </a:r>
          </a:p>
          <a:p>
            <a:r>
              <a:rPr lang="en-US" dirty="0"/>
              <a:t>Non-corrosive</a:t>
            </a:r>
          </a:p>
          <a:p>
            <a:r>
              <a:rPr lang="en-US" dirty="0"/>
              <a:t>Biodegradable </a:t>
            </a:r>
            <a:endParaRPr lang="en-I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AFE1D7-33AF-4FC0-84EF-D0706BCA5AA8}"/>
              </a:ext>
            </a:extLst>
          </p:cNvPr>
          <p:cNvSpPr txBox="1"/>
          <p:nvPr/>
        </p:nvSpPr>
        <p:spPr>
          <a:xfrm>
            <a:off x="958719" y="2667045"/>
            <a:ext cx="6160537" cy="286232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lvl="1" algn="just"/>
            <a:r>
              <a:rPr lang="en-US" dirty="0">
                <a:solidFill>
                  <a:srgbClr val="FF0000"/>
                </a:solidFill>
              </a:rPr>
              <a:t>Amphoteric compounds: 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en-US" dirty="0"/>
              <a:t>These are long chain substitutes amino acids or </a:t>
            </a:r>
            <a:r>
              <a:rPr lang="en-US" dirty="0" err="1"/>
              <a:t>betains</a:t>
            </a:r>
            <a:endParaRPr lang="en-US" dirty="0"/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en-US" dirty="0"/>
              <a:t>Surface active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en-US" dirty="0"/>
              <a:t>Un-effected by hard water</a:t>
            </a:r>
          </a:p>
          <a:p>
            <a:pPr lvl="1" algn="just"/>
            <a:r>
              <a:rPr lang="en-US" dirty="0"/>
              <a:t> </a:t>
            </a:r>
          </a:p>
          <a:p>
            <a:pPr lvl="1" algn="just"/>
            <a:r>
              <a:rPr lang="en-US" dirty="0">
                <a:solidFill>
                  <a:srgbClr val="FF0000"/>
                </a:solidFill>
              </a:rPr>
              <a:t>Inorganic acids &amp; alkali: </a:t>
            </a:r>
            <a:r>
              <a:rPr lang="en-US" dirty="0"/>
              <a:t>rarely used in abattoir</a:t>
            </a:r>
          </a:p>
          <a:p>
            <a:pPr lvl="1" algn="just"/>
            <a:endParaRPr lang="en-US" dirty="0"/>
          </a:p>
          <a:p>
            <a:pPr lvl="1" algn="just"/>
            <a:r>
              <a:rPr lang="en-US" dirty="0" err="1">
                <a:solidFill>
                  <a:srgbClr val="FF0000"/>
                </a:solidFill>
              </a:rPr>
              <a:t>Tago</a:t>
            </a:r>
            <a:r>
              <a:rPr lang="en-US" dirty="0">
                <a:solidFill>
                  <a:srgbClr val="FF0000"/>
                </a:solidFill>
              </a:rPr>
              <a:t> compounds: 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en-US" dirty="0"/>
              <a:t>Surface active &amp; bacteriostatic compounds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954245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F505E-198B-4DA7-AA44-1A3D47A8D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730205"/>
            <a:ext cx="9601196" cy="837337"/>
          </a:xfrm>
        </p:spPr>
        <p:txBody>
          <a:bodyPr>
            <a:normAutofit fontScale="90000"/>
          </a:bodyPr>
          <a:lstStyle/>
          <a:p>
            <a:r>
              <a:rPr lang="en-US" dirty="0"/>
              <a:t>Chemical and physical reactions of cleaning  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463B7E-3FDF-45FA-B041-B410AA3A1C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8706" y="2660433"/>
            <a:ext cx="3612501" cy="2658016"/>
          </a:xfrm>
          <a:ln>
            <a:solidFill>
              <a:srgbClr val="FFC000"/>
            </a:solidFill>
          </a:ln>
        </p:spPr>
        <p:txBody>
          <a:bodyPr>
            <a:noAutofit/>
          </a:bodyPr>
          <a:lstStyle/>
          <a:p>
            <a:pPr algn="just"/>
            <a:r>
              <a:rPr lang="en-US" sz="1800" dirty="0"/>
              <a:t>Physical rection: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1800" dirty="0"/>
              <a:t>Wetting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1800" dirty="0"/>
              <a:t>Penetration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1800" dirty="0"/>
              <a:t>Emulsification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1800" dirty="0"/>
              <a:t>Dispersion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1800" dirty="0"/>
              <a:t>Solubilization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B91CA0-9169-4FA1-9CF7-A97A5656D4A1}"/>
              </a:ext>
            </a:extLst>
          </p:cNvPr>
          <p:cNvSpPr txBox="1"/>
          <p:nvPr/>
        </p:nvSpPr>
        <p:spPr>
          <a:xfrm>
            <a:off x="5131837" y="2765955"/>
            <a:ext cx="4749281" cy="203132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IN" sz="1800" dirty="0"/>
              <a:t>Chemical reaction: 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IN" dirty="0"/>
              <a:t>Hydrolysis of protein &amp; carbohydrate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dirty="0"/>
              <a:t>Saponification of fat, oils &amp; greases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dirty="0"/>
              <a:t>Chelation of insoluble metol ions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dirty="0"/>
              <a:t>Oxidation of color materials, starches etc.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dirty="0"/>
              <a:t>Corrosion inhibition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dirty="0" err="1"/>
              <a:t>Enzymolysis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6185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022E8-0384-48BF-9185-E61F41FE6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772023"/>
          </a:xfrm>
        </p:spPr>
        <p:txBody>
          <a:bodyPr/>
          <a:lstStyle/>
          <a:p>
            <a:r>
              <a:rPr lang="en-US" dirty="0"/>
              <a:t>Application methods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1FEC4D-A972-4176-83FF-69BA019EE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603240"/>
            <a:ext cx="9601196" cy="3272627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just"/>
            <a:r>
              <a:rPr lang="en-US" sz="2200" b="1" dirty="0"/>
              <a:t>Manual cleaning</a:t>
            </a:r>
          </a:p>
          <a:p>
            <a:pPr algn="just"/>
            <a:r>
              <a:rPr lang="en-US" sz="2200" b="1" dirty="0"/>
              <a:t>Foam cleaning</a:t>
            </a:r>
            <a:r>
              <a:rPr lang="en-US" sz="2200" dirty="0"/>
              <a:t>: </a:t>
            </a:r>
            <a:r>
              <a:rPr lang="en-US" sz="2200" dirty="0">
                <a:solidFill>
                  <a:srgbClr val="00B0F0"/>
                </a:solidFill>
              </a:rPr>
              <a:t>for large equipment's</a:t>
            </a:r>
          </a:p>
          <a:p>
            <a:pPr algn="just"/>
            <a:r>
              <a:rPr lang="en-US" sz="2200" b="1" dirty="0"/>
              <a:t>Gels:</a:t>
            </a:r>
            <a:r>
              <a:rPr lang="en-US" sz="2200" dirty="0"/>
              <a:t> </a:t>
            </a:r>
            <a:r>
              <a:rPr lang="en-US" sz="2200" dirty="0">
                <a:solidFill>
                  <a:srgbClr val="00B0F0"/>
                </a:solidFill>
              </a:rPr>
              <a:t>use special chemicals &amp; spray equipment's to give a thick, viscous layer of detergent that clings strongly even on vertical surfaces</a:t>
            </a:r>
          </a:p>
          <a:p>
            <a:pPr algn="just"/>
            <a:r>
              <a:rPr lang="en-US" sz="2200" b="1" dirty="0"/>
              <a:t>Spray: </a:t>
            </a:r>
          </a:p>
          <a:p>
            <a:pPr algn="just"/>
            <a:r>
              <a:rPr lang="en-US" sz="2200" b="1" dirty="0"/>
              <a:t>Fogging:</a:t>
            </a:r>
            <a:endParaRPr lang="en-IN" sz="2200" b="1" dirty="0"/>
          </a:p>
        </p:txBody>
      </p:sp>
    </p:spTree>
    <p:extLst>
      <p:ext uri="{BB962C8B-B14F-4D97-AF65-F5344CB8AC3E}">
        <p14:creationId xmlns:p14="http://schemas.microsoft.com/office/powerpoint/2010/main" val="39109905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70484-915D-40A7-AC8E-6D54C2A16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Cleaning-in-Place (CIP)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1D2ADE-599A-46F3-B6C3-2849AE56EDB0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solidFill>
              <a:srgbClr val="FFC000"/>
            </a:solidFill>
          </a:ln>
        </p:spPr>
        <p:txBody>
          <a:bodyPr>
            <a:normAutofit lnSpcReduction="10000"/>
          </a:bodyPr>
          <a:lstStyle/>
          <a:p>
            <a:r>
              <a:rPr lang="en-US" dirty="0"/>
              <a:t>Extensively used for the internal cleaning of pipes, vessels, tankers, heat exchangers, filters etc.</a:t>
            </a:r>
          </a:p>
          <a:p>
            <a:r>
              <a:rPr lang="en-US" dirty="0"/>
              <a:t>Mainly use in Breweries &amp; diaries</a:t>
            </a:r>
          </a:p>
          <a:p>
            <a:r>
              <a:rPr lang="en-US" dirty="0"/>
              <a:t>It includes: </a:t>
            </a:r>
          </a:p>
          <a:p>
            <a:r>
              <a:rPr lang="en-US" dirty="0"/>
              <a:t>Timed pre-rinse</a:t>
            </a:r>
          </a:p>
          <a:p>
            <a:r>
              <a:rPr lang="en-US" dirty="0"/>
              <a:t>Cleaning</a:t>
            </a:r>
          </a:p>
          <a:p>
            <a:r>
              <a:rPr lang="en-US" dirty="0"/>
              <a:t>Rinsing stages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376696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70484-915D-40A7-AC8E-6D54C2A16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Cleaning in Place (CIP)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1D2ADE-599A-46F3-B6C3-2849AE56EDB0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solidFill>
              <a:srgbClr val="FFC000"/>
            </a:solidFill>
          </a:ln>
        </p:spPr>
        <p:txBody>
          <a:bodyPr>
            <a:normAutofit lnSpcReduction="10000"/>
          </a:bodyPr>
          <a:lstStyle/>
          <a:p>
            <a:pPr marL="457200" indent="-457200">
              <a:buAutoNum type="arabicPeriod"/>
            </a:pPr>
            <a:r>
              <a:rPr lang="en-US" dirty="0"/>
              <a:t>Flow velocity: 1.5- 2m/s</a:t>
            </a:r>
          </a:p>
          <a:p>
            <a:pPr marL="457200" indent="-457200">
              <a:buAutoNum type="arabicPeriod"/>
            </a:pPr>
            <a:r>
              <a:rPr lang="en-US" dirty="0"/>
              <a:t>The spray pattern &amp; pressure: 1-3 bar for low pressure system, 6 bar for high pressure system</a:t>
            </a:r>
          </a:p>
          <a:p>
            <a:pPr marL="457200" indent="-457200">
              <a:buAutoNum type="arabicPeriod"/>
            </a:pPr>
            <a:r>
              <a:rPr lang="en-US" dirty="0"/>
              <a:t>The temperature: 82</a:t>
            </a:r>
            <a:r>
              <a:rPr lang="en-US" baseline="30000" dirty="0"/>
              <a:t>o</a:t>
            </a:r>
            <a:r>
              <a:rPr lang="en-US" dirty="0"/>
              <a:t>C </a:t>
            </a:r>
          </a:p>
          <a:p>
            <a:pPr marL="457200" indent="-457200">
              <a:buAutoNum type="arabicPeriod"/>
            </a:pPr>
            <a:r>
              <a:rPr lang="en-US" dirty="0"/>
              <a:t>Detergent control</a:t>
            </a:r>
          </a:p>
          <a:p>
            <a:pPr marL="457200" indent="-457200">
              <a:buAutoNum type="arabicPeriod"/>
            </a:pPr>
            <a:r>
              <a:rPr lang="en-US" dirty="0"/>
              <a:t>Chemical energy &amp; foam control</a:t>
            </a:r>
          </a:p>
          <a:p>
            <a:pPr marL="457200" indent="-457200">
              <a:buAutoNum type="arabicPeriod"/>
            </a:pPr>
            <a:r>
              <a:rPr lang="en-US" dirty="0"/>
              <a:t>Recycling of detergent solution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337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F123A-0DE4-47C2-9DFE-8C49CAEC3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7272" y="1252721"/>
            <a:ext cx="7957455" cy="57608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Reasons for cleaning and disinfection</a:t>
            </a:r>
            <a:endParaRPr lang="en-IN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AC8797-13C5-41DC-AD84-419E81E3E4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379306"/>
            <a:ext cx="9601196" cy="3778899"/>
          </a:xfrm>
          <a:ln>
            <a:solidFill>
              <a:srgbClr val="00B050"/>
            </a:solidFill>
          </a:ln>
        </p:spPr>
        <p:txBody>
          <a:bodyPr>
            <a:normAutofit fontScale="85000" lnSpcReduction="20000"/>
          </a:bodyPr>
          <a:lstStyle/>
          <a:p>
            <a:r>
              <a:rPr lang="en-US" dirty="0"/>
              <a:t>To meet national and international standards</a:t>
            </a:r>
          </a:p>
          <a:p>
            <a:r>
              <a:rPr lang="en-US" dirty="0"/>
              <a:t>To reduce the risk of litigation</a:t>
            </a:r>
          </a:p>
          <a:p>
            <a:r>
              <a:rPr lang="en-US" dirty="0"/>
              <a:t>To engender &amp; maintain a general quality ethos</a:t>
            </a:r>
          </a:p>
          <a:p>
            <a:r>
              <a:rPr lang="en-US" dirty="0"/>
              <a:t>To meet consumers quality expectations</a:t>
            </a:r>
          </a:p>
          <a:p>
            <a:r>
              <a:rPr lang="en-US" dirty="0"/>
              <a:t>To satisfy the increasing number of customer hygiene audits</a:t>
            </a:r>
          </a:p>
          <a:p>
            <a:r>
              <a:rPr lang="en-US" dirty="0"/>
              <a:t>To allow maximum plant productivity</a:t>
            </a:r>
          </a:p>
          <a:p>
            <a:r>
              <a:rPr lang="en-US" dirty="0"/>
              <a:t>To ensure the safety of operatives &amp; maintenance staff</a:t>
            </a:r>
          </a:p>
          <a:p>
            <a:r>
              <a:rPr lang="en-IN" dirty="0"/>
              <a:t>To help secure the shelf life of the product</a:t>
            </a:r>
          </a:p>
          <a:p>
            <a:r>
              <a:rPr lang="en-IN" dirty="0"/>
              <a:t>To avoid food poisoning &amp; foreign body contamination</a:t>
            </a:r>
          </a:p>
          <a:p>
            <a:r>
              <a:rPr lang="en-IN" dirty="0"/>
              <a:t>To avoid pest infestation</a:t>
            </a:r>
          </a:p>
        </p:txBody>
      </p:sp>
    </p:spTree>
    <p:extLst>
      <p:ext uri="{BB962C8B-B14F-4D97-AF65-F5344CB8AC3E}">
        <p14:creationId xmlns:p14="http://schemas.microsoft.com/office/powerpoint/2010/main" val="792805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8FB90-743C-4165-981E-CCC1E7D8A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Scotoma/ factory blindness</a:t>
            </a:r>
            <a:endParaRPr lang="en-IN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5104FE-BF59-49AC-8B1A-E265AA4010B2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just"/>
            <a:r>
              <a:rPr lang="en-US" sz="2200" dirty="0"/>
              <a:t>Any person working routinely in an environment such as meat plant can gradually become mentally blind to hygiene standards and potential problems in their plant</a:t>
            </a:r>
          </a:p>
          <a:p>
            <a:pPr algn="just"/>
            <a:endParaRPr lang="en-US" sz="2200" dirty="0"/>
          </a:p>
          <a:p>
            <a:pPr algn="just"/>
            <a:r>
              <a:rPr lang="en-US" sz="2200" dirty="0"/>
              <a:t>Scotoma can be overcome by: vigilance, training &amp; systemic monitoring &amp; inspection procedures</a:t>
            </a:r>
            <a:endParaRPr lang="en-IN" sz="2200" dirty="0"/>
          </a:p>
        </p:txBody>
      </p:sp>
    </p:spTree>
    <p:extLst>
      <p:ext uri="{BB962C8B-B14F-4D97-AF65-F5344CB8AC3E}">
        <p14:creationId xmlns:p14="http://schemas.microsoft.com/office/powerpoint/2010/main" val="1855575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7DEB3-5801-44F6-83B0-05889EFB6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33" y="982132"/>
            <a:ext cx="9636965" cy="1303867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The soils or deposits</a:t>
            </a:r>
            <a:endParaRPr lang="en-IN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2B6F0C-F17F-4083-8864-D534F03F8B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451982"/>
          </a:xfrm>
          <a:ln>
            <a:solidFill>
              <a:srgbClr val="FFC000"/>
            </a:solidFill>
          </a:ln>
        </p:spPr>
        <p:txBody>
          <a:bodyPr>
            <a:noAutofit/>
          </a:bodyPr>
          <a:lstStyle/>
          <a:p>
            <a:pPr algn="just"/>
            <a:r>
              <a:rPr lang="en-US" sz="2000" dirty="0">
                <a:solidFill>
                  <a:srgbClr val="002060"/>
                </a:solidFill>
              </a:rPr>
              <a:t>Fats, oils and greases: </a:t>
            </a:r>
            <a:r>
              <a:rPr lang="en-US" sz="2000" dirty="0" err="1">
                <a:solidFill>
                  <a:srgbClr val="002060"/>
                </a:solidFill>
              </a:rPr>
              <a:t>Triglyceroids</a:t>
            </a:r>
            <a:r>
              <a:rPr lang="en-US" sz="2000" dirty="0">
                <a:solidFill>
                  <a:srgbClr val="002060"/>
                </a:solidFill>
              </a:rPr>
              <a:t> of fatty acids</a:t>
            </a:r>
          </a:p>
          <a:p>
            <a:pPr lvl="1" algn="just"/>
            <a:r>
              <a:rPr lang="en-US" dirty="0"/>
              <a:t>Vary from waxy solids to liquid</a:t>
            </a:r>
          </a:p>
          <a:p>
            <a:pPr lvl="1" algn="just"/>
            <a:r>
              <a:rPr lang="en-US" dirty="0"/>
              <a:t>Insoluble in water</a:t>
            </a:r>
          </a:p>
          <a:p>
            <a:pPr lvl="1" algn="just"/>
            <a:r>
              <a:rPr lang="en-US" dirty="0"/>
              <a:t>Vary in their structure &amp; properties: </a:t>
            </a:r>
          </a:p>
          <a:p>
            <a:pPr marL="914400" lvl="2" indent="0" algn="just">
              <a:buNone/>
            </a:pPr>
            <a:r>
              <a:rPr lang="en-US" sz="2000" dirty="0"/>
              <a:t>A. different part of same animal species</a:t>
            </a:r>
          </a:p>
          <a:p>
            <a:pPr marL="914400" lvl="2" indent="0" algn="just">
              <a:buNone/>
            </a:pPr>
            <a:r>
              <a:rPr lang="en-US" sz="2000" dirty="0"/>
              <a:t>B. different species</a:t>
            </a:r>
          </a:p>
          <a:p>
            <a:pPr algn="just"/>
            <a:r>
              <a:rPr lang="en-US" sz="2000" dirty="0"/>
              <a:t>Proteins</a:t>
            </a:r>
          </a:p>
          <a:p>
            <a:pPr algn="just"/>
            <a:r>
              <a:rPr lang="en-US" sz="2000" dirty="0"/>
              <a:t>Carbohydrates and starches</a:t>
            </a: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2732335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7DEB3-5801-44F6-83B0-05889EFB6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The soils or deposits</a:t>
            </a:r>
            <a:endParaRPr lang="en-IN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2B6F0C-F17F-4083-8864-D534F03F8B8E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solidFill>
              <a:srgbClr val="FFC000"/>
            </a:solidFill>
          </a:ln>
        </p:spPr>
        <p:txBody>
          <a:bodyPr>
            <a:noAutofit/>
          </a:bodyPr>
          <a:lstStyle/>
          <a:p>
            <a:pPr algn="just"/>
            <a:r>
              <a:rPr lang="en-US" sz="2000" dirty="0">
                <a:solidFill>
                  <a:srgbClr val="002060"/>
                </a:solidFill>
              </a:rPr>
              <a:t>Proteins: Complex, large molecule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dirty="0"/>
              <a:t>Large to dissolve in water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dirty="0"/>
              <a:t>Bile protein &amp; gut based protein deposits on the evisceration equipment's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dirty="0"/>
              <a:t>Green &amp; yellow tenacious deposits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dirty="0"/>
              <a:t>Pig dehairing equipment’s: heavy hard proteins deposits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dirty="0"/>
              <a:t>Blood protein: green/brown resistant staining</a:t>
            </a:r>
          </a:p>
          <a:p>
            <a:pPr marL="457200" lvl="1" indent="0" algn="just">
              <a:buNone/>
            </a:pPr>
            <a:endParaRPr lang="en-IN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049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7DEB3-5801-44F6-83B0-05889EFB6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The soils or deposits</a:t>
            </a:r>
            <a:endParaRPr lang="en-IN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2B6F0C-F17F-4083-8864-D534F03F8B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426303"/>
            <a:ext cx="9601196" cy="3629264"/>
          </a:xfrm>
          <a:ln>
            <a:solidFill>
              <a:srgbClr val="FFC000"/>
            </a:solidFill>
          </a:ln>
        </p:spPr>
        <p:txBody>
          <a:bodyPr>
            <a:noAutofit/>
          </a:bodyPr>
          <a:lstStyle/>
          <a:p>
            <a:pPr algn="just"/>
            <a:r>
              <a:rPr lang="en-US" dirty="0">
                <a:solidFill>
                  <a:srgbClr val="002060"/>
                </a:solidFill>
              </a:rPr>
              <a:t>Carbohydrates and starches</a:t>
            </a:r>
            <a:r>
              <a:rPr lang="en-IN" dirty="0">
                <a:solidFill>
                  <a:srgbClr val="002060"/>
                </a:solidFill>
              </a:rPr>
              <a:t>: large molecule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IN" dirty="0">
                <a:solidFill>
                  <a:schemeClr val="tx1"/>
                </a:solidFill>
              </a:rPr>
              <a:t>May be insoluble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Carbohydrates and starches</a:t>
            </a:r>
            <a:r>
              <a:rPr lang="en-IN" dirty="0">
                <a:solidFill>
                  <a:schemeClr val="tx1"/>
                </a:solidFill>
              </a:rPr>
              <a:t>: large molecule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IN" dirty="0">
                <a:solidFill>
                  <a:schemeClr val="tx1"/>
                </a:solidFill>
              </a:rPr>
              <a:t>Deposits may vary from soft &amp; powdery to quite hard</a:t>
            </a:r>
          </a:p>
          <a:p>
            <a:pPr algn="just"/>
            <a:r>
              <a:rPr lang="en-IN" dirty="0">
                <a:solidFill>
                  <a:srgbClr val="002060"/>
                </a:solidFill>
              </a:rPr>
              <a:t>Other deposits: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IN" dirty="0">
                <a:solidFill>
                  <a:schemeClr val="tx1"/>
                </a:solidFill>
              </a:rPr>
              <a:t>Water surface corrosion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IN" dirty="0">
                <a:solidFill>
                  <a:schemeClr val="tx1"/>
                </a:solidFill>
              </a:rPr>
              <a:t>Vehicles 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IN" dirty="0">
                <a:solidFill>
                  <a:schemeClr val="tx1"/>
                </a:solidFill>
              </a:rPr>
              <a:t>Outside materials</a:t>
            </a:r>
          </a:p>
        </p:txBody>
      </p:sp>
    </p:spTree>
    <p:extLst>
      <p:ext uri="{BB962C8B-B14F-4D97-AF65-F5344CB8AC3E}">
        <p14:creationId xmlns:p14="http://schemas.microsoft.com/office/powerpoint/2010/main" val="30643348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0BD02-50B9-495A-9ABE-9ACAD908E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The substrate: materials of construction</a:t>
            </a:r>
            <a:endParaRPr lang="en-IN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081BE5-ED8B-4548-A551-669D74ECC5F4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solidFill>
              <a:srgbClr val="FFC000"/>
            </a:solidFill>
          </a:ln>
        </p:spPr>
        <p:txBody>
          <a:bodyPr>
            <a:normAutofit fontScale="92500" lnSpcReduction="10000"/>
          </a:bodyPr>
          <a:lstStyle/>
          <a:p>
            <a:pPr algn="just"/>
            <a:r>
              <a:rPr lang="en-US" sz="2200" dirty="0"/>
              <a:t>Many different material may be found</a:t>
            </a:r>
          </a:p>
          <a:p>
            <a:pPr algn="just"/>
            <a:r>
              <a:rPr lang="en-US" sz="2200" dirty="0"/>
              <a:t>None is perfect</a:t>
            </a:r>
            <a:endParaRPr lang="en-IN" sz="2200" dirty="0"/>
          </a:p>
          <a:p>
            <a:pPr algn="just"/>
            <a:r>
              <a:rPr lang="en-US" sz="2200" dirty="0"/>
              <a:t>Vary very considerably in their ease of cleaning &amp; resistance to corrosion</a:t>
            </a:r>
          </a:p>
          <a:p>
            <a:pPr algn="just"/>
            <a:r>
              <a:rPr lang="en-US" sz="2200" dirty="0"/>
              <a:t>Smooth, non-porous, abrasion resistant, inert surfaces are ideal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2200" dirty="0"/>
              <a:t>Stainless steel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2200" dirty="0"/>
              <a:t>Zinc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2200" dirty="0"/>
              <a:t>Terrazzo &amp; concrete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2200" dirty="0"/>
              <a:t>Plastic &amp; rubbers</a:t>
            </a:r>
          </a:p>
        </p:txBody>
      </p:sp>
    </p:spTree>
    <p:extLst>
      <p:ext uri="{BB962C8B-B14F-4D97-AF65-F5344CB8AC3E}">
        <p14:creationId xmlns:p14="http://schemas.microsoft.com/office/powerpoint/2010/main" val="17299865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D2694-D1A4-46B5-BF22-2D89F20D4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921313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Energies of cleaning</a:t>
            </a:r>
            <a:endParaRPr lang="en-IN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3459F8-1228-4E8D-B87A-794F52E2B1ED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solidFill>
              <a:srgbClr val="FFC000"/>
            </a:solidFill>
          </a:ln>
        </p:spPr>
        <p:txBody>
          <a:bodyPr>
            <a:normAutofit fontScale="92500" lnSpcReduction="20000"/>
          </a:bodyPr>
          <a:lstStyle/>
          <a:p>
            <a:pPr algn="just"/>
            <a:r>
              <a:rPr lang="en-US" dirty="0"/>
              <a:t>Thermal energy: </a:t>
            </a:r>
          </a:p>
          <a:p>
            <a:pPr marL="457200" lvl="1" indent="0" algn="just">
              <a:buNone/>
            </a:pPr>
            <a:r>
              <a:rPr lang="en-US" dirty="0">
                <a:solidFill>
                  <a:srgbClr val="7030A0"/>
                </a:solidFill>
              </a:rPr>
              <a:t>Hot water &amp; steam, doubles the rate of chemical reaction</a:t>
            </a:r>
          </a:p>
          <a:p>
            <a:pPr algn="just"/>
            <a:r>
              <a:rPr lang="en-US" dirty="0"/>
              <a:t>Mechanical energy</a:t>
            </a:r>
          </a:p>
          <a:p>
            <a:pPr marL="457200" lvl="1" indent="0" algn="just">
              <a:buNone/>
            </a:pPr>
            <a:r>
              <a:rPr lang="en-US" dirty="0">
                <a:solidFill>
                  <a:srgbClr val="7030A0"/>
                </a:solidFill>
              </a:rPr>
              <a:t>Brushes, water jets, turbulent flow in pipes</a:t>
            </a:r>
          </a:p>
          <a:p>
            <a:pPr algn="just"/>
            <a:r>
              <a:rPr lang="en-US" dirty="0"/>
              <a:t>Chemical energy</a:t>
            </a:r>
          </a:p>
          <a:p>
            <a:pPr marL="457200" lvl="1" indent="0" algn="just">
              <a:buNone/>
            </a:pPr>
            <a:r>
              <a:rPr lang="en-US" dirty="0">
                <a:solidFill>
                  <a:srgbClr val="7030A0"/>
                </a:solidFill>
              </a:rPr>
              <a:t>Nature &amp; concentration of detergent used</a:t>
            </a:r>
          </a:p>
          <a:p>
            <a:pPr algn="just"/>
            <a:r>
              <a:rPr lang="en-US" dirty="0"/>
              <a:t>Time</a:t>
            </a:r>
          </a:p>
          <a:p>
            <a:pPr marL="457200" lvl="1" indent="0" algn="just">
              <a:buNone/>
            </a:pPr>
            <a:r>
              <a:rPr lang="en-US" sz="2200" dirty="0">
                <a:solidFill>
                  <a:srgbClr val="7030A0"/>
                </a:solidFill>
              </a:rPr>
              <a:t>Seconds to hours</a:t>
            </a:r>
            <a:endParaRPr lang="en-IN" sz="2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1503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AFFC8-5CEC-4EE0-8084-EB409F784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5786" y="690466"/>
            <a:ext cx="7363406" cy="69737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Detergent: design &amp; choice</a:t>
            </a:r>
            <a:endParaRPr lang="en-IN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5D2D6-60B0-49DD-9025-02290E64C4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1679511"/>
            <a:ext cx="9601196" cy="4497354"/>
          </a:xfrm>
          <a:ln>
            <a:solidFill>
              <a:srgbClr val="FFC000"/>
            </a:solidFill>
          </a:ln>
        </p:spPr>
        <p:txBody>
          <a:bodyPr>
            <a:normAutofit fontScale="92500" lnSpcReduction="20000"/>
          </a:bodyPr>
          <a:lstStyle/>
          <a:p>
            <a:pPr algn="just"/>
            <a:r>
              <a:rPr lang="en-US" dirty="0"/>
              <a:t>Design of detergent may be complex as the complexity of soil</a:t>
            </a:r>
          </a:p>
          <a:p>
            <a:pPr algn="just"/>
            <a:r>
              <a:rPr lang="en-US" dirty="0"/>
              <a:t>Different component need to be employed: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dirty="0"/>
              <a:t>Alkali: </a:t>
            </a:r>
            <a:r>
              <a:rPr lang="en-US" dirty="0">
                <a:solidFill>
                  <a:srgbClr val="FF0000"/>
                </a:solidFill>
              </a:rPr>
              <a:t>caustic soda, caustic potash, carbonate, silicate, phosphate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dirty="0"/>
              <a:t>Acids: </a:t>
            </a:r>
            <a:r>
              <a:rPr lang="en-US" sz="2100" dirty="0">
                <a:solidFill>
                  <a:srgbClr val="FF0000"/>
                </a:solidFill>
              </a:rPr>
              <a:t>phosphoric, nitric, citric, glycolic, </a:t>
            </a:r>
            <a:r>
              <a:rPr lang="en-US" sz="2100" dirty="0" err="1">
                <a:solidFill>
                  <a:srgbClr val="FF0000"/>
                </a:solidFill>
              </a:rPr>
              <a:t>sulphamic</a:t>
            </a:r>
            <a:r>
              <a:rPr lang="en-US" sz="2100" dirty="0">
                <a:solidFill>
                  <a:srgbClr val="FF0000"/>
                </a:solidFill>
              </a:rPr>
              <a:t>, hydrochloric: 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dirty="0"/>
              <a:t>Chelating agents: </a:t>
            </a:r>
            <a:r>
              <a:rPr lang="en-US" sz="2100" dirty="0">
                <a:solidFill>
                  <a:srgbClr val="FF0000"/>
                </a:solidFill>
              </a:rPr>
              <a:t>EDTA, NTA, gluconate, glucoheptonate, citrate, polymeric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dirty="0"/>
              <a:t>Solvents: </a:t>
            </a:r>
            <a:r>
              <a:rPr lang="en-US" sz="2100" dirty="0">
                <a:solidFill>
                  <a:srgbClr val="FF0000"/>
                </a:solidFill>
              </a:rPr>
              <a:t>isopropanol, propylene glycol, </a:t>
            </a:r>
            <a:r>
              <a:rPr lang="en-US" sz="2100" dirty="0" err="1">
                <a:solidFill>
                  <a:srgbClr val="FF0000"/>
                </a:solidFill>
              </a:rPr>
              <a:t>butyle</a:t>
            </a:r>
            <a:r>
              <a:rPr lang="en-US" sz="2100" dirty="0">
                <a:solidFill>
                  <a:srgbClr val="FF0000"/>
                </a:solidFill>
              </a:rPr>
              <a:t> </a:t>
            </a:r>
            <a:r>
              <a:rPr lang="en-US" sz="2100" dirty="0" err="1">
                <a:solidFill>
                  <a:srgbClr val="FF0000"/>
                </a:solidFill>
              </a:rPr>
              <a:t>diglycol</a:t>
            </a:r>
            <a:r>
              <a:rPr lang="en-US" sz="2100" dirty="0">
                <a:solidFill>
                  <a:srgbClr val="FF0000"/>
                </a:solidFill>
              </a:rPr>
              <a:t>, </a:t>
            </a:r>
            <a:r>
              <a:rPr lang="en-US" sz="2100" dirty="0" err="1">
                <a:solidFill>
                  <a:srgbClr val="FF0000"/>
                </a:solidFill>
              </a:rPr>
              <a:t>eathers</a:t>
            </a:r>
            <a:endParaRPr lang="en-US" sz="2100" dirty="0">
              <a:solidFill>
                <a:srgbClr val="FF0000"/>
              </a:solidFill>
            </a:endParaRP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dirty="0"/>
              <a:t>Surfactants: </a:t>
            </a:r>
            <a:r>
              <a:rPr lang="en-US" sz="2100" dirty="0">
                <a:solidFill>
                  <a:srgbClr val="FF0000"/>
                </a:solidFill>
              </a:rPr>
              <a:t>anionic, cationic, nonionic, amphoteric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IN" dirty="0"/>
              <a:t>Inhibitors: </a:t>
            </a:r>
            <a:r>
              <a:rPr lang="en-IN" sz="2100" dirty="0">
                <a:solidFill>
                  <a:srgbClr val="FF0000"/>
                </a:solidFill>
              </a:rPr>
              <a:t>organic, inorganic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IN" dirty="0"/>
              <a:t>Enzymes: </a:t>
            </a:r>
            <a:r>
              <a:rPr lang="en-IN" sz="2100" dirty="0">
                <a:solidFill>
                  <a:srgbClr val="FF0000"/>
                </a:solidFill>
              </a:rPr>
              <a:t>proteases, amylase, lipase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IN" dirty="0"/>
              <a:t>Oxidising agents: </a:t>
            </a:r>
            <a:r>
              <a:rPr lang="en-IN" sz="2100" dirty="0">
                <a:solidFill>
                  <a:srgbClr val="FF0000"/>
                </a:solidFill>
              </a:rPr>
              <a:t>hypochlorite, </a:t>
            </a:r>
            <a:r>
              <a:rPr lang="en-IN" sz="2100" dirty="0" err="1">
                <a:solidFill>
                  <a:srgbClr val="FF0000"/>
                </a:solidFill>
              </a:rPr>
              <a:t>isocyanurates</a:t>
            </a:r>
            <a:endParaRPr lang="en-IN" sz="2100" dirty="0">
              <a:solidFill>
                <a:srgbClr val="FF0000"/>
              </a:solidFill>
            </a:endParaRP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IN" dirty="0"/>
              <a:t>Stabilizers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IN" dirty="0"/>
              <a:t>Viscosity modifiers</a:t>
            </a:r>
          </a:p>
        </p:txBody>
      </p:sp>
    </p:spTree>
    <p:extLst>
      <p:ext uri="{BB962C8B-B14F-4D97-AF65-F5344CB8AC3E}">
        <p14:creationId xmlns:p14="http://schemas.microsoft.com/office/powerpoint/2010/main" val="9773020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TM02900743[[fn=Organic]]</Template>
  <TotalTime>353</TotalTime>
  <Words>722</Words>
  <Application>Microsoft Office PowerPoint</Application>
  <PresentationFormat>Widescreen</PresentationFormat>
  <Paragraphs>138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Garamond</vt:lpstr>
      <vt:lpstr>Wingdings</vt:lpstr>
      <vt:lpstr>Organic</vt:lpstr>
      <vt:lpstr>Plant/abattoir sanitation</vt:lpstr>
      <vt:lpstr>Reasons for cleaning and disinfection</vt:lpstr>
      <vt:lpstr>Scotoma/ factory blindness</vt:lpstr>
      <vt:lpstr>The soils or deposits</vt:lpstr>
      <vt:lpstr>The soils or deposits</vt:lpstr>
      <vt:lpstr>The soils or deposits</vt:lpstr>
      <vt:lpstr>The substrate: materials of construction</vt:lpstr>
      <vt:lpstr>Energies of cleaning</vt:lpstr>
      <vt:lpstr>Detergent: design &amp; choice</vt:lpstr>
      <vt:lpstr>Ideal detergent</vt:lpstr>
      <vt:lpstr>Ideal detergent</vt:lpstr>
      <vt:lpstr>Chemical and physical reactions of cleaning  </vt:lpstr>
      <vt:lpstr>Application methods</vt:lpstr>
      <vt:lpstr>Cleaning-in-Place (CIP)</vt:lpstr>
      <vt:lpstr>Cleaning in Place (CIP)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Plant/abattoir sanitation</dc:title>
  <dc:creator>drbhoomika1986@gmail.com</dc:creator>
  <cp:lastModifiedBy>drbhoomika1986@gmail.com</cp:lastModifiedBy>
  <cp:revision>23</cp:revision>
  <dcterms:created xsi:type="dcterms:W3CDTF">2020-12-21T02:22:00Z</dcterms:created>
  <dcterms:modified xsi:type="dcterms:W3CDTF">2020-12-22T11:14:47Z</dcterms:modified>
</cp:coreProperties>
</file>