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7" r:id="rId22"/>
    <p:sldId id="278" r:id="rId23"/>
    <p:sldId id="276" r:id="rId24"/>
    <p:sldId id="279" r:id="rId25"/>
    <p:sldId id="280" r:id="rId26"/>
    <p:sldId id="282" r:id="rId27"/>
    <p:sldId id="281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294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lms.tanuvas.ac.in/mod/resource/view.php?id=29569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Semen evaluation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i="1" dirty="0" smtClean="0">
                <a:solidFill>
                  <a:srgbClr val="7030A0"/>
                </a:solidFill>
              </a:rPr>
              <a:t> </a:t>
            </a:r>
            <a:r>
              <a:rPr lang="en-US" sz="2200" i="1" dirty="0" smtClean="0">
                <a:solidFill>
                  <a:srgbClr val="7030A0"/>
                </a:solidFill>
              </a:rPr>
              <a:t>Provides information on the complex of sexual function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The semen is the normal discharge of the male at time of mating.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 It is a suspension of spermatozoa in a fluid medium called seminal plasma.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B050"/>
                </a:solidFill>
              </a:rPr>
              <a:t>Spermatozoa originates from the testes, primary sex glands and stored in the </a:t>
            </a:r>
            <a:r>
              <a:rPr lang="en-US" sz="2200" b="1" dirty="0" err="1" smtClean="0">
                <a:solidFill>
                  <a:srgbClr val="00B050"/>
                </a:solidFill>
              </a:rPr>
              <a:t>epididymis</a:t>
            </a:r>
            <a:r>
              <a:rPr lang="en-US" sz="2200" b="1" dirty="0" smtClean="0">
                <a:solidFill>
                  <a:srgbClr val="00B050"/>
                </a:solidFill>
              </a:rPr>
              <a:t>, constitute 10% of the total volume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C00000"/>
                </a:solidFill>
              </a:rPr>
              <a:t>Seminal plasma is a mixture of secretions from seminal vesicles, </a:t>
            </a:r>
            <a:r>
              <a:rPr lang="en-US" sz="2200" dirty="0" err="1" smtClean="0">
                <a:solidFill>
                  <a:srgbClr val="C00000"/>
                </a:solidFill>
              </a:rPr>
              <a:t>cowper’s</a:t>
            </a:r>
            <a:r>
              <a:rPr lang="en-US" sz="2200" dirty="0" smtClean="0">
                <a:solidFill>
                  <a:srgbClr val="C00000"/>
                </a:solidFill>
              </a:rPr>
              <a:t> gland, prostate gland, </a:t>
            </a:r>
            <a:r>
              <a:rPr lang="en-US" sz="2200" dirty="0" err="1" smtClean="0">
                <a:solidFill>
                  <a:srgbClr val="C00000"/>
                </a:solidFill>
              </a:rPr>
              <a:t>ampullae</a:t>
            </a:r>
            <a:r>
              <a:rPr lang="en-US" sz="2200" dirty="0" smtClean="0">
                <a:solidFill>
                  <a:srgbClr val="C00000"/>
                </a:solidFill>
              </a:rPr>
              <a:t> and </a:t>
            </a:r>
            <a:r>
              <a:rPr lang="en-US" sz="2200" dirty="0" err="1" smtClean="0">
                <a:solidFill>
                  <a:srgbClr val="C00000"/>
                </a:solidFill>
              </a:rPr>
              <a:t>epididymis</a:t>
            </a:r>
            <a:r>
              <a:rPr lang="en-US" sz="2200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2060"/>
                </a:solidFill>
              </a:rPr>
              <a:t>Secretions of seminal vesicles form nearly 55% of the total volume of the bull semen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It takes about 60 days before spermatozoa appear in the ejaculated semen.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Macroscopic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3. VISCOSITY AND DENSITY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Viscosity is assessed by using semen delivery pipettes. Viscosity increases with sperm concentration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C00000"/>
                </a:solidFill>
              </a:rPr>
              <a:t>The specific gravity of bull semen is 1.0361 </a:t>
            </a:r>
            <a:r>
              <a:rPr lang="en-US" sz="2000" dirty="0" smtClean="0"/>
              <a:t>There is a positive correlation between specific gravity and sperm cell concentration.</a:t>
            </a:r>
          </a:p>
          <a:p>
            <a:pPr algn="just">
              <a:buFont typeface="Wingdings" pitchFamily="2" charset="2"/>
              <a:buChar char="v"/>
            </a:pP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3733800"/>
          <a:ext cx="6096000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76600"/>
                <a:gridCol w="2819400"/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u="none" strike="noStrike" dirty="0" err="1">
                          <a:solidFill>
                            <a:schemeClr val="bg1"/>
                          </a:solidFill>
                        </a:rPr>
                        <a:t>Colour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 </a:t>
                      </a:r>
                      <a:r>
                        <a:rPr lang="en-US" b="1" dirty="0"/>
                        <a:t>Density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Grade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Creamy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DDDD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Milky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DDD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Thin milky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DD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Translucent &amp; cloudy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D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Watery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O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Macroscopic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Certain pathological conditions of testis and accessory sex glands may affect the consistency of semen</a:t>
            </a:r>
          </a:p>
          <a:p>
            <a:endParaRPr lang="en-US" sz="2000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2743200"/>
          <a:ext cx="7239000" cy="22136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19600"/>
                <a:gridCol w="2819400"/>
              </a:tblGrid>
              <a:tr h="467371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Pathological condition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Consistency of semen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  <a:tr h="467371"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dirty="0" err="1" smtClean="0">
                          <a:solidFill>
                            <a:schemeClr val="tx1"/>
                          </a:solidFill>
                        </a:rPr>
                        <a:t>Epididymitis</a:t>
                      </a:r>
                      <a:endParaRPr lang="en-US" u="none" dirty="0">
                        <a:solidFill>
                          <a:schemeClr val="tx1"/>
                        </a:solidFill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Less milky semen</a:t>
                      </a:r>
                    </a:p>
                  </a:txBody>
                  <a:tcPr marL="47625" marR="47625" marT="47625" marB="47625"/>
                </a:tc>
              </a:tr>
              <a:tr h="811497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Catarrhal conditions of accessory sex glands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Thick viscous semen</a:t>
                      </a:r>
                    </a:p>
                  </a:txBody>
                  <a:tcPr marL="47625" marR="47625" marT="47625" marB="47625"/>
                </a:tc>
              </a:tr>
              <a:tr h="467371">
                <a:tc>
                  <a:txBody>
                    <a:bodyPr/>
                    <a:lstStyle/>
                    <a:p>
                      <a:pPr algn="l" fontAlgn="t"/>
                      <a:r>
                        <a:rPr lang="en-US" u="none" dirty="0">
                          <a:solidFill>
                            <a:schemeClr val="tx1"/>
                          </a:solidFill>
                        </a:rPr>
                        <a:t>Seminal </a:t>
                      </a:r>
                      <a:r>
                        <a:rPr lang="en-US" u="none" dirty="0" err="1">
                          <a:solidFill>
                            <a:schemeClr val="tx1"/>
                          </a:solidFill>
                        </a:rPr>
                        <a:t>vesiculitis</a:t>
                      </a:r>
                      <a:endParaRPr lang="en-US" u="none" dirty="0">
                        <a:solidFill>
                          <a:schemeClr val="tx1"/>
                        </a:solidFill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Purulent </a:t>
                      </a:r>
                      <a:r>
                        <a:rPr lang="en-US" dirty="0" err="1"/>
                        <a:t>flocculi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MICROSCOPIC SEMEN EVALUATION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Mass Motility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/>
              <a:t>The collective movement of sperms or their wave motion is called as mass activity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It is estimated by keeping a semen drop on a warm glass slide and examining under low power microscope with out putting </a:t>
            </a:r>
            <a:r>
              <a:rPr lang="en-US" sz="2000" dirty="0" err="1" smtClean="0"/>
              <a:t>coverslip</a:t>
            </a:r>
            <a:r>
              <a:rPr lang="en-US" sz="2000" dirty="0" smtClean="0"/>
              <a:t>.</a:t>
            </a:r>
            <a:endParaRPr lang="en-US" sz="2000" i="1" dirty="0" smtClean="0"/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Mass activity may be classified into five grade scale depending upon the wave motion and rate of sperm activity.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5 and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 grade samples are acceptable. Others should be discarded.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200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MICROSCOPIC SEMEN EVALUATION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2590800" cy="457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Mass motility</a:t>
            </a:r>
            <a:endParaRPr lang="en-US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676400"/>
          <a:ext cx="8077201" cy="4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756"/>
                <a:gridCol w="5084444"/>
                <a:gridCol w="1447800"/>
                <a:gridCol w="838201"/>
              </a:tblGrid>
              <a:tr h="306434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/>
                        <a:t>S.No</a:t>
                      </a:r>
                      <a:r>
                        <a:rPr lang="en-US" b="1" dirty="0"/>
                        <a:t>.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Findings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/>
                        <a:t>Description</a:t>
                      </a:r>
                      <a:endParaRPr lang="en-US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Grade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  <a:tr h="761346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1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Very vigorous forward motion, extremely rapid waves and eddies, about 90-100 % active sperms.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Excellent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5</a:t>
                      </a:r>
                    </a:p>
                  </a:txBody>
                  <a:tcPr marL="47625" marR="47625" marT="47625" marB="47625"/>
                </a:tc>
              </a:tr>
              <a:tr h="761346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2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Vigorous, progressive movement with rapid and abruptly forming waves and eddies, about 70-80% sperms are motile.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Good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4</a:t>
                      </a:r>
                    </a:p>
                  </a:txBody>
                  <a:tcPr marL="47625" marR="47625" marT="47625" marB="47625"/>
                </a:tc>
              </a:tr>
              <a:tr h="761346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3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Progressive rapid movement of sperm, slow moving waves and eddies, 50-60% sperms are motile.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Fair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3</a:t>
                      </a:r>
                    </a:p>
                  </a:txBody>
                  <a:tcPr marL="47625" marR="47625" marT="47625" marB="47625"/>
                </a:tc>
              </a:tr>
              <a:tr h="761346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4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Oscillatory or rotary movement, no waves and eddies, 30-40% progressively motile sperms.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Poor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2</a:t>
                      </a:r>
                    </a:p>
                  </a:txBody>
                  <a:tcPr marL="47625" marR="47625" marT="47625" marB="47625"/>
                </a:tc>
              </a:tr>
              <a:tr h="761346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5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Stationary bunting or weak rotary movements, 10-20% scattered progressive sperms.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Very poor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1</a:t>
                      </a:r>
                    </a:p>
                  </a:txBody>
                  <a:tcPr marL="47625" marR="47625" marT="47625" marB="47625"/>
                </a:tc>
              </a:tr>
              <a:tr h="306434"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6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Immotile sperms.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All dead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0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MICROSCOPIC SEMEN EVALUATION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2. INDIVIDUAL MOTILITY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Motility is the most common and extensively used tool for estimating the semen quality.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movement of individual sperm - the individual motility.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To assess the individual motility diluted semen (diluted with physiological saline or 3% sodium citrate or </a:t>
            </a:r>
            <a:r>
              <a:rPr lang="en-US" sz="2000" dirty="0" err="1" smtClean="0"/>
              <a:t>Tris</a:t>
            </a:r>
            <a:r>
              <a:rPr lang="en-US" sz="2000" dirty="0" smtClean="0"/>
              <a:t> buffer or </a:t>
            </a:r>
            <a:r>
              <a:rPr lang="en-US" sz="2000" dirty="0" err="1" smtClean="0"/>
              <a:t>Tris</a:t>
            </a:r>
            <a:r>
              <a:rPr lang="en-US" sz="2000" dirty="0" smtClean="0"/>
              <a:t>-egg yolk extender) is kept on a warm slide and covered with cover slip.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slide is kept on the stage warmer of the phase contrast microscope and examined under high power.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Progressive movement </a:t>
            </a:r>
            <a:r>
              <a:rPr lang="en-US" sz="2000" dirty="0" smtClean="0"/>
              <a:t>- sperms with very rapid straight forward direction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7239000" cy="914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MICROSCOPIC SEMEN EVALUATION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2200" b="1" dirty="0" smtClean="0"/>
              <a:t>Circular movement </a:t>
            </a:r>
            <a:r>
              <a:rPr lang="en-US" sz="2200" dirty="0" smtClean="0"/>
              <a:t>- sperms with movement in circular path – </a:t>
            </a:r>
            <a:r>
              <a:rPr lang="en-US" sz="2200" b="1" dirty="0" smtClean="0">
                <a:solidFill>
                  <a:srgbClr val="C00000"/>
                </a:solidFill>
              </a:rPr>
              <a:t>Cold shock</a:t>
            </a:r>
          </a:p>
          <a:p>
            <a:pPr>
              <a:lnSpc>
                <a:spcPct val="200000"/>
              </a:lnSpc>
            </a:pPr>
            <a:r>
              <a:rPr lang="en-US" sz="2200" b="1" dirty="0" smtClean="0"/>
              <a:t>Reverse movement </a:t>
            </a:r>
            <a:r>
              <a:rPr lang="en-US" sz="2200" dirty="0" smtClean="0"/>
              <a:t>- sperms moving in reverse manner</a:t>
            </a:r>
          </a:p>
          <a:p>
            <a:pPr>
              <a:lnSpc>
                <a:spcPct val="200000"/>
              </a:lnSpc>
            </a:pPr>
            <a:r>
              <a:rPr lang="en-US" sz="2200" b="1" dirty="0" smtClean="0"/>
              <a:t>Oscillatory movement </a:t>
            </a:r>
            <a:r>
              <a:rPr lang="en-US" sz="2200" dirty="0" smtClean="0"/>
              <a:t>- sperms with jerky movement – </a:t>
            </a:r>
            <a:r>
              <a:rPr lang="en-US" sz="2200" b="1" dirty="0" smtClean="0">
                <a:solidFill>
                  <a:srgbClr val="002060"/>
                </a:solidFill>
              </a:rPr>
              <a:t>Energy </a:t>
            </a:r>
            <a:r>
              <a:rPr lang="en-US" sz="2200" b="1" dirty="0" err="1" smtClean="0">
                <a:solidFill>
                  <a:srgbClr val="002060"/>
                </a:solidFill>
              </a:rPr>
              <a:t>difficiancy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200" dirty="0" smtClean="0"/>
              <a:t>The progressively motile sperms </a:t>
            </a:r>
            <a:r>
              <a:rPr lang="en-US" sz="2200" b="1" dirty="0" smtClean="0">
                <a:solidFill>
                  <a:srgbClr val="00B050"/>
                </a:solidFill>
              </a:rPr>
              <a:t>are only taken into account</a:t>
            </a:r>
            <a:r>
              <a:rPr lang="en-US" sz="2200" dirty="0" smtClean="0"/>
              <a:t>, while estimating the initial motility.</a:t>
            </a:r>
          </a:p>
          <a:p>
            <a:pPr>
              <a:lnSpc>
                <a:spcPct val="200000"/>
              </a:lnSpc>
            </a:pPr>
            <a:r>
              <a:rPr lang="en-US" sz="2200" b="1" i="1" dirty="0" smtClean="0">
                <a:solidFill>
                  <a:srgbClr val="002060"/>
                </a:solidFill>
              </a:rPr>
              <a:t>The progressive sperms will cover a distance of 100-120 µ in a second.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219200"/>
            <a:ext cx="3008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INDIVIDUAL MOTILITY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MICROSCOPIC SEMEN EVALUATION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Based on progressive motility, the semen samples are graded as follows.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0" y="2667000"/>
          <a:ext cx="7239001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04875"/>
                <a:gridCol w="3348038"/>
                <a:gridCol w="2986088"/>
              </a:tblGrid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/>
                        <a:t>S.No</a:t>
                      </a:r>
                      <a:r>
                        <a:rPr lang="en-US" sz="2000" b="1" dirty="0"/>
                        <a:t>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/>
                        <a:t>Progressive motility</a:t>
                      </a:r>
                      <a:endParaRPr lang="en-US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/>
                        <a:t>Grade</a:t>
                      </a:r>
                      <a:endParaRPr lang="en-US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90-100%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/>
                        <a:t>Excellent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70-80%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/>
                        <a:t>Good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50-60%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/>
                        <a:t>Fair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30-40%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/>
                        <a:t>Poor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/>
                        <a:t>0-20%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/>
                        <a:t>Very poor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541020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7030A0"/>
                </a:solidFill>
              </a:rPr>
              <a:t>A good semen sample should have an initial motility of 70%.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Haemocytometer method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Visual examination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Cell volume method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Colorimeter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Photometer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Opacity tubes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>
                <a:hlinkClick r:id="rId2"/>
              </a:rPr>
              <a:t>Computer assisted semen analyzer (CASA)</a:t>
            </a: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en-US" sz="3400" b="1" dirty="0" smtClean="0"/>
              <a:t>	</a:t>
            </a:r>
            <a:r>
              <a:rPr lang="en-US" sz="2600" b="1" dirty="0" smtClean="0"/>
              <a:t>Haemocytometer</a:t>
            </a:r>
          </a:p>
          <a:p>
            <a:r>
              <a:rPr lang="en-US" sz="2400" dirty="0" smtClean="0"/>
              <a:t>It is a very old method used to assess the sperm concentration but is most accurate method.</a:t>
            </a:r>
          </a:p>
          <a:p>
            <a:r>
              <a:rPr lang="en-US" sz="2400" dirty="0" smtClean="0"/>
              <a:t>The procedure is as same as RBC estimation.</a:t>
            </a:r>
          </a:p>
          <a:p>
            <a:pPr>
              <a:buNone/>
            </a:pPr>
            <a:r>
              <a:rPr lang="en-US" sz="2400" b="1" dirty="0" smtClean="0"/>
              <a:t>	Advantages</a:t>
            </a:r>
          </a:p>
          <a:p>
            <a:r>
              <a:rPr lang="en-US" sz="2400" dirty="0" smtClean="0"/>
              <a:t>Accurate method</a:t>
            </a:r>
          </a:p>
          <a:p>
            <a:r>
              <a:rPr lang="en-US" sz="2400" dirty="0" smtClean="0"/>
              <a:t>It is used when few bulls requires estimation</a:t>
            </a:r>
          </a:p>
          <a:p>
            <a:pPr>
              <a:buNone/>
            </a:pPr>
            <a:r>
              <a:rPr lang="en-US" sz="2400" b="1" dirty="0" smtClean="0"/>
              <a:t>	Disadvantages</a:t>
            </a:r>
          </a:p>
          <a:p>
            <a:r>
              <a:rPr lang="en-US" sz="2400" dirty="0" smtClean="0"/>
              <a:t>Requires skill</a:t>
            </a:r>
          </a:p>
          <a:p>
            <a:r>
              <a:rPr lang="en-US" sz="2400" dirty="0" smtClean="0"/>
              <a:t>The procedure is time consuming.</a:t>
            </a:r>
          </a:p>
          <a:p>
            <a:r>
              <a:rPr lang="en-US" sz="2400" dirty="0" smtClean="0"/>
              <a:t>So it cannot be used in places where large samples are processed.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CONCENTRATION ESTIMATION BY HAEMOCYTOMETER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Materials required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Semen sample (fresh/frozen) 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Haemocytometer set 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Phase contrast microscope 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Watch glass 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Dilution fluid (0.1% formal saline or distilled water ) 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Eosin powder 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Blotting paper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/>
            </a:r>
            <a:br>
              <a:rPr lang="en-US" sz="3200" b="1" dirty="0" smtClean="0">
                <a:solidFill>
                  <a:prstClr val="black"/>
                </a:solidFill>
              </a:rPr>
            </a:br>
            <a:r>
              <a:rPr lang="en-US" sz="3200" b="1" dirty="0" smtClean="0">
                <a:solidFill>
                  <a:prstClr val="black"/>
                </a:solidFill>
              </a:rPr>
              <a:t>Concentration estimation by haemocytometer</a:t>
            </a:r>
            <a:r>
              <a:rPr lang="en-US" sz="3200" dirty="0" smtClean="0">
                <a:solidFill>
                  <a:prstClr val="black"/>
                </a:solidFill>
              </a:rPr>
              <a:t/>
            </a:r>
            <a:br>
              <a:rPr lang="en-US" sz="3200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2600" dirty="0" smtClean="0"/>
              <a:t>Mix the semen sample gently to get uniform distribution of sperms.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Place the semen in a sterile watch glass.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Put a speck of eosin powder and mix it with semen.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Aspirate the semen from watch glass into a RBC pipette </a:t>
            </a:r>
            <a:r>
              <a:rPr lang="en-US" sz="2600" dirty="0" err="1" smtClean="0"/>
              <a:t>upto</a:t>
            </a:r>
            <a:r>
              <a:rPr lang="en-US" sz="2600" dirty="0" smtClean="0"/>
              <a:t> 0.5 mark.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Clean the tip of the pipette with blotting paper.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Draw the dilution fluid in the same RBC pipette </a:t>
            </a:r>
            <a:r>
              <a:rPr lang="en-US" sz="2600" dirty="0" err="1" smtClean="0"/>
              <a:t>upto</a:t>
            </a:r>
            <a:r>
              <a:rPr lang="en-US" sz="2600" dirty="0" smtClean="0"/>
              <a:t> 101 mark.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Roll the pipette between palm of the hands for 2 minutes to ensure through mixing of the fluid and semen.</a:t>
            </a:r>
          </a:p>
          <a:p>
            <a:pPr>
              <a:lnSpc>
                <a:spcPct val="170000"/>
              </a:lnSpc>
            </a:pPr>
            <a:r>
              <a:rPr lang="en-US" sz="2600" dirty="0" smtClean="0"/>
              <a:t>Discard first few drops.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90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Procedure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/>
            </a:r>
            <a:br>
              <a:rPr lang="en-US" sz="3200" b="1" dirty="0" smtClean="0">
                <a:solidFill>
                  <a:prstClr val="black"/>
                </a:solidFill>
              </a:rPr>
            </a:br>
            <a:r>
              <a:rPr lang="en-US" sz="3200" b="1" dirty="0" smtClean="0">
                <a:solidFill>
                  <a:prstClr val="black"/>
                </a:solidFill>
              </a:rPr>
              <a:t>Concentration estimation by haemocytometer</a:t>
            </a:r>
            <a:r>
              <a:rPr lang="en-US" sz="3200" dirty="0" smtClean="0">
                <a:solidFill>
                  <a:prstClr val="black"/>
                </a:solidFill>
              </a:rPr>
              <a:t/>
            </a:r>
            <a:br>
              <a:rPr lang="en-US" sz="3200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Charge the haemocytometer by releasing the fluid below the </a:t>
            </a:r>
            <a:r>
              <a:rPr lang="en-US" sz="2000" dirty="0" err="1" smtClean="0"/>
              <a:t>coverslip</a:t>
            </a:r>
            <a:r>
              <a:rPr lang="en-US" sz="2000" dirty="0" smtClean="0"/>
              <a:t> which is placed over the haemocytometer.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While charging overflowing and air bubble formation should be avoided.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Wait for 1-2 minutes for the sperms to settle.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Examine the charged haemocytometer for under low power and then in high power.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sperm counting is done in RBC chamber.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Count the number of sperms in left top, right top, right bottom, left bottom and center squares of RBC chamber and calculate the concentration.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914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Procedure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5486400" cy="558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own Arrow 2"/>
          <p:cNvSpPr/>
          <p:nvPr/>
        </p:nvSpPr>
        <p:spPr>
          <a:xfrm rot="5400000">
            <a:off x="5829300" y="1485900"/>
            <a:ext cx="3810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5400000">
            <a:off x="5181600" y="2209800"/>
            <a:ext cx="381000" cy="236220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447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WBC Counting chambers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3124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RBC Counting chambers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Concentration estimation by haemocytometer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pic>
        <p:nvPicPr>
          <p:cNvPr id="1026" name="Picture 2" descr="C:\Users\Alok\Desktop\Counting_method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630" t="17284" r="66667" b="23938"/>
          <a:stretch>
            <a:fillRect/>
          </a:stretch>
        </p:blipFill>
        <p:spPr bwMode="auto">
          <a:xfrm>
            <a:off x="914400" y="990600"/>
            <a:ext cx="5029200" cy="48669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48400" y="3048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Counting 5 chambers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62200" y="5943600"/>
          <a:ext cx="6096000" cy="64389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33"/>
                          </a:solidFill>
                          <a:latin typeface="Helvetica"/>
                        </a:rPr>
                        <a:t>Number of sperms in 1 ml of semen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rgbClr val="000033"/>
                          </a:solidFill>
                          <a:latin typeface="Helvetica"/>
                        </a:rPr>
                        <a:t>= N x 10000 x 1000</a:t>
                      </a:r>
                    </a:p>
                    <a:p>
                      <a:pPr algn="ctr"/>
                      <a:r>
                        <a:rPr lang="pt-BR" dirty="0">
                          <a:solidFill>
                            <a:srgbClr val="000033"/>
                          </a:solidFill>
                          <a:latin typeface="Helvetica"/>
                        </a:rPr>
                        <a:t>= N x 10</a:t>
                      </a:r>
                      <a:r>
                        <a:rPr lang="pt-BR" baseline="30000" dirty="0">
                          <a:solidFill>
                            <a:srgbClr val="000033"/>
                          </a:solidFill>
                          <a:latin typeface="Helvetica"/>
                        </a:rPr>
                        <a:t>7 </a:t>
                      </a:r>
                      <a:r>
                        <a:rPr lang="pt-BR" dirty="0">
                          <a:solidFill>
                            <a:srgbClr val="000033"/>
                          </a:solidFill>
                          <a:latin typeface="Helvetica"/>
                        </a:rPr>
                        <a:t>millions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Cell volume method</a:t>
            </a:r>
            <a:endParaRPr lang="en-US" sz="2400" dirty="0" smtClean="0"/>
          </a:p>
          <a:p>
            <a:pPr>
              <a:lnSpc>
                <a:spcPct val="200000"/>
              </a:lnSpc>
            </a:pPr>
            <a:r>
              <a:rPr lang="en-US" sz="2000" dirty="0" smtClean="0"/>
              <a:t>The semen is centrifuged immediately after collection.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sperms will deposit at bottom and the seminal plasma will come to top.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packed volume of sperms is measured and based on this the concentration is estimated.</a:t>
            </a:r>
          </a:p>
          <a:p>
            <a:pPr>
              <a:lnSpc>
                <a:spcPct val="200000"/>
              </a:lnSpc>
            </a:pPr>
            <a:r>
              <a:rPr lang="en-US" sz="2000" i="1" dirty="0" smtClean="0"/>
              <a:t>This is not an accurate method because the materials other than the sperms will interfere with the result</a:t>
            </a:r>
            <a:r>
              <a:rPr lang="en-US" sz="2000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Calorimeter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Here the </a:t>
            </a:r>
            <a:r>
              <a:rPr lang="en-US" sz="2200" b="1" dirty="0" smtClean="0">
                <a:solidFill>
                  <a:srgbClr val="FF0000"/>
                </a:solidFill>
              </a:rPr>
              <a:t>optical density </a:t>
            </a:r>
            <a:r>
              <a:rPr lang="en-US" sz="2200" dirty="0" smtClean="0"/>
              <a:t>of the semen sample is measured and from which the concentration of the sample is arrived.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The colorimeters are designed to measure the </a:t>
            </a:r>
            <a:r>
              <a:rPr lang="en-US" sz="2200" b="1" dirty="0" smtClean="0">
                <a:solidFill>
                  <a:srgbClr val="002060"/>
                </a:solidFill>
              </a:rPr>
              <a:t>percentage of light transmitted through a light absorbing media</a:t>
            </a:r>
            <a:r>
              <a:rPr lang="en-US" sz="2200" dirty="0" smtClean="0"/>
              <a:t> can be used.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The percentage of transmission is a function of the concentration of the light absorbing agents in the medium.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This principle is applied to estimate the sperm concentration in a semen sample.</a:t>
            </a:r>
          </a:p>
          <a:p>
            <a:endParaRPr lang="en-US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0593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Calorimeter</a:t>
            </a:r>
          </a:p>
          <a:p>
            <a:r>
              <a:rPr lang="en-US" sz="2000" dirty="0" smtClean="0"/>
              <a:t>The percentage of transmission recorded has to be converted as sperm concentration.</a:t>
            </a:r>
          </a:p>
          <a:p>
            <a:r>
              <a:rPr lang="en-US" sz="2000" dirty="0" smtClean="0"/>
              <a:t>Standardization with haemocytometer</a:t>
            </a:r>
          </a:p>
          <a:p>
            <a:r>
              <a:rPr lang="en-US" sz="2000" dirty="0" smtClean="0"/>
              <a:t>Based on this a working chart has to be prepared and it can be used for routine concentration.</a:t>
            </a:r>
          </a:p>
          <a:p>
            <a:r>
              <a:rPr lang="en-US" sz="2000" dirty="0" smtClean="0"/>
              <a:t>The instrument has to be calibrated once in a month.</a:t>
            </a:r>
          </a:p>
          <a:p>
            <a:endParaRPr lang="en-US" sz="2900" dirty="0"/>
          </a:p>
        </p:txBody>
      </p:sp>
      <p:sp>
        <p:nvSpPr>
          <p:cNvPr id="36866" name="AutoShape 2" descr="Calorime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t="16000" r="42400" b="6667"/>
          <a:stretch>
            <a:fillRect/>
          </a:stretch>
        </p:blipFill>
        <p:spPr bwMode="auto">
          <a:xfrm>
            <a:off x="2057400" y="3809999"/>
            <a:ext cx="3352800" cy="270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4495800" y="4724400"/>
            <a:ext cx="1981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648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Diluted semen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810000" y="5257800"/>
            <a:ext cx="1981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19800" y="5257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Meter reading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600" b="1" dirty="0" smtClean="0"/>
              <a:t>Calorimeter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Advantages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Faster than other methods.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Results are reliable</a:t>
            </a:r>
          </a:p>
          <a:p>
            <a:pPr>
              <a:lnSpc>
                <a:spcPct val="150000"/>
              </a:lnSpc>
              <a:buNone/>
            </a:pP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Disadvantage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Initial standardization requires time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Operation requires time and skill.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media used for suspending the semen should dust free otherwise the results will be wrong.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2362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Photometer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It is the advanced form of colorimeter.</a:t>
            </a:r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Principle - same as colorimeter.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371600"/>
            <a:ext cx="4191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85800" y="4267200"/>
            <a:ext cx="8001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Instrument itself will display the final concentration, dilution rate and number of doses can be made.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 It is faster than the colorimeter.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The instrument has to be calibrated once in two weeks with haemocytometer to ensure better working condition.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Estimation of sperm concentration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u="sng" dirty="0" smtClean="0"/>
              <a:t>Opacity tubes</a:t>
            </a:r>
          </a:p>
          <a:p>
            <a:r>
              <a:rPr lang="en-US" sz="2000" b="1" dirty="0" smtClean="0">
                <a:solidFill>
                  <a:srgbClr val="C00000"/>
                </a:solidFill>
              </a:rPr>
              <a:t>Brown’s opacity </a:t>
            </a:r>
            <a:r>
              <a:rPr lang="en-US" sz="2000" dirty="0" smtClean="0"/>
              <a:t>tubes have been used for estimating sperm concentration.</a:t>
            </a:r>
          </a:p>
          <a:p>
            <a:r>
              <a:rPr lang="en-US" sz="2000" dirty="0" smtClean="0"/>
              <a:t>Opacity increases with increase in concentration of semen.</a:t>
            </a:r>
          </a:p>
          <a:p>
            <a:endParaRPr lang="en-US" sz="2000" dirty="0" smtClean="0"/>
          </a:p>
          <a:p>
            <a:r>
              <a:rPr lang="en-US" sz="2000" b="1" dirty="0" smtClean="0"/>
              <a:t>Computer Assisted Semen Analyzer (CASA)</a:t>
            </a:r>
            <a:endParaRPr lang="en-US" sz="2000" dirty="0" smtClean="0"/>
          </a:p>
          <a:p>
            <a:r>
              <a:rPr lang="en-US" sz="2000" dirty="0" smtClean="0"/>
              <a:t>It is the most advanced method. </a:t>
            </a:r>
          </a:p>
          <a:p>
            <a:r>
              <a:rPr lang="en-US" sz="2000" i="1" dirty="0" smtClean="0"/>
              <a:t>Instrument is costly.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429000"/>
            <a:ext cx="3048000" cy="270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Care during semen handling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Hygiene of AV - </a:t>
            </a:r>
            <a:r>
              <a:rPr lang="en-US" sz="2000" i="1" dirty="0" smtClean="0"/>
              <a:t>clean and free from contaminants</a:t>
            </a:r>
            <a:r>
              <a:rPr lang="en-US" sz="2000" dirty="0" smtClean="0"/>
              <a:t> excessive petroleum jelly powder present on new liners and antiseptics and chemicals of any kind.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At the time of collection excessive dirt and debris should be kept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Immediately after collection the semen vial should be placed in a </a:t>
            </a:r>
            <a:r>
              <a:rPr lang="en-US" sz="2000" i="1" dirty="0" smtClean="0"/>
              <a:t>water bath at 37°C.</a:t>
            </a:r>
            <a:endParaRPr lang="en-US" sz="2000" dirty="0" smtClean="0"/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Overheating and rapid chilling of semen should be avoided as it affects the semen quality.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Too much </a:t>
            </a:r>
            <a:r>
              <a:rPr lang="en-US" sz="2000" i="1" dirty="0" smtClean="0"/>
              <a:t>agitation and shaking</a:t>
            </a:r>
            <a:r>
              <a:rPr lang="en-US" sz="2000" dirty="0" smtClean="0"/>
              <a:t> of semen should be avoided.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solidFill>
                  <a:srgbClr val="FF0000"/>
                </a:solidFill>
              </a:rPr>
              <a:t>Exposure of semen to sunlight should be avoided ??????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Normal sperm concentration in different species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111"/>
                <a:gridCol w="2794000"/>
                <a:gridCol w="4811889"/>
              </a:tblGrid>
              <a:tr h="609600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>
                          <a:solidFill>
                            <a:srgbClr val="000033"/>
                          </a:solidFill>
                          <a:latin typeface="Helvetica"/>
                        </a:rPr>
                        <a:t>.No.</a:t>
                      </a:r>
                      <a:endParaRPr lang="en-US" dirty="0">
                        <a:solidFill>
                          <a:srgbClr val="000033"/>
                        </a:solidFill>
                        <a:latin typeface="Helvetica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>
                          <a:solidFill>
                            <a:srgbClr val="000033"/>
                          </a:solidFill>
                          <a:latin typeface="Helvetica"/>
                        </a:rPr>
                        <a:t>Species</a:t>
                      </a:r>
                      <a:endParaRPr lang="en-US">
                        <a:solidFill>
                          <a:srgbClr val="000033"/>
                        </a:solidFill>
                        <a:latin typeface="Helvetica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>
                          <a:solidFill>
                            <a:srgbClr val="000033"/>
                          </a:solidFill>
                          <a:latin typeface="Helvetica"/>
                        </a:rPr>
                        <a:t>Concentration</a:t>
                      </a:r>
                      <a:endParaRPr lang="en-US">
                        <a:solidFill>
                          <a:srgbClr val="000033"/>
                        </a:solidFill>
                        <a:latin typeface="Helvetica"/>
                      </a:endParaRPr>
                    </a:p>
                  </a:txBody>
                  <a:tcPr marL="47625" marR="47625" marT="47625" marB="47625"/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1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Cattle bull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33"/>
                          </a:solidFill>
                          <a:latin typeface="Helvetica"/>
                        </a:rPr>
                        <a:t>1200 (800-1400 millions/ml)</a:t>
                      </a:r>
                    </a:p>
                  </a:txBody>
                  <a:tcPr marL="47625" marR="47625" marT="47625" marB="47625"/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2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Buffalo bull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800 (600-1200 millions/ml)</a:t>
                      </a:r>
                    </a:p>
                  </a:txBody>
                  <a:tcPr marL="47625" marR="47625" marT="47625" marB="47625"/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3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Stallion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250 (200-600 millions/ml)</a:t>
                      </a:r>
                    </a:p>
                  </a:txBody>
                  <a:tcPr marL="47625" marR="47625" marT="47625" marB="47625"/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4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Ram and buck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3000 (2000-4000 millions/ml)</a:t>
                      </a:r>
                    </a:p>
                  </a:txBody>
                  <a:tcPr marL="47625" marR="47625" marT="47625" marB="47625"/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5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Boar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250 (200-500 millions/ml)</a:t>
                      </a:r>
                    </a:p>
                  </a:txBody>
                  <a:tcPr marL="47625" marR="47625" marT="47625" marB="47625"/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6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Dog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33"/>
                          </a:solidFill>
                          <a:latin typeface="Helvetica"/>
                        </a:rPr>
                        <a:t>250 (125-500 millions/ml)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Concentration related nomenclature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76400"/>
          <a:ext cx="8229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3048000"/>
                <a:gridCol w="4191000"/>
              </a:tblGrid>
              <a:tr h="822960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>
                          <a:solidFill>
                            <a:srgbClr val="000033"/>
                          </a:solidFill>
                          <a:latin typeface="Helvetica"/>
                        </a:rPr>
                        <a:t>S.No</a:t>
                      </a:r>
                      <a:r>
                        <a:rPr lang="en-US" b="1" dirty="0">
                          <a:solidFill>
                            <a:srgbClr val="000033"/>
                          </a:solidFill>
                          <a:latin typeface="Helvetica"/>
                        </a:rPr>
                        <a:t>.</a:t>
                      </a:r>
                      <a:endParaRPr lang="en-US" dirty="0">
                        <a:solidFill>
                          <a:srgbClr val="000033"/>
                        </a:solidFill>
                        <a:latin typeface="Helvetica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>
                          <a:solidFill>
                            <a:srgbClr val="000033"/>
                          </a:solidFill>
                          <a:latin typeface="Helvetica"/>
                        </a:rPr>
                        <a:t>Terminology</a:t>
                      </a:r>
                      <a:endParaRPr lang="en-US" dirty="0">
                        <a:solidFill>
                          <a:srgbClr val="000033"/>
                        </a:solidFill>
                        <a:latin typeface="Helvetica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>
                          <a:solidFill>
                            <a:srgbClr val="000033"/>
                          </a:solidFill>
                          <a:latin typeface="Helvetica"/>
                        </a:rPr>
                        <a:t>Explaination</a:t>
                      </a:r>
                      <a:endParaRPr lang="en-US" dirty="0">
                        <a:solidFill>
                          <a:srgbClr val="000033"/>
                        </a:solidFill>
                        <a:latin typeface="Helvetica"/>
                      </a:endParaRPr>
                    </a:p>
                  </a:txBody>
                  <a:tcPr marL="47625" marR="47625" marT="47625" marB="47625"/>
                </a:tc>
              </a:tr>
              <a:tr h="8229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1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Normozoospermia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Normal sperm concentration</a:t>
                      </a:r>
                    </a:p>
                  </a:txBody>
                  <a:tcPr marL="47625" marR="47625" marT="47625" marB="47625"/>
                </a:tc>
              </a:tr>
              <a:tr h="8229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2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Oligozoospermia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Reduced sperm concentraion</a:t>
                      </a:r>
                    </a:p>
                  </a:txBody>
                  <a:tcPr marL="47625" marR="47625" marT="47625" marB="47625"/>
                </a:tc>
              </a:tr>
              <a:tr h="8229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3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Polyzoospermia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Increased sperm concentration</a:t>
                      </a:r>
                    </a:p>
                  </a:txBody>
                  <a:tcPr marL="47625" marR="47625" marT="47625" marB="47625"/>
                </a:tc>
              </a:tr>
              <a:tr h="8229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4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rgbClr val="000033"/>
                          </a:solidFill>
                          <a:latin typeface="Helvetica"/>
                        </a:rPr>
                        <a:t>Azoospermia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rgbClr val="000033"/>
                          </a:solidFill>
                          <a:latin typeface="Helvetica"/>
                        </a:rPr>
                        <a:t>Zero sperm concentration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Viability of spermatozoa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Traditional method – EOSIN NIGROSIN</a:t>
            </a:r>
          </a:p>
          <a:p>
            <a:pPr>
              <a:lnSpc>
                <a:spcPct val="170000"/>
              </a:lnSpc>
            </a:pPr>
            <a:r>
              <a:rPr lang="en-US" sz="2000" b="1" dirty="0" smtClean="0"/>
              <a:t>Principle</a:t>
            </a:r>
            <a:endParaRPr lang="en-US" sz="2000" dirty="0" smtClean="0"/>
          </a:p>
          <a:p>
            <a:pPr>
              <a:lnSpc>
                <a:spcPct val="170000"/>
              </a:lnSpc>
            </a:pPr>
            <a:r>
              <a:rPr lang="en-US" sz="2000" dirty="0" smtClean="0"/>
              <a:t>The live and dead sperm is assessed by a vital stain - eosin-</a:t>
            </a:r>
            <a:r>
              <a:rPr lang="en-US" sz="2000" dirty="0" err="1" smtClean="0"/>
              <a:t>nigrosin</a:t>
            </a:r>
            <a:r>
              <a:rPr lang="en-US" sz="2000" dirty="0" smtClean="0"/>
              <a:t> which was found by Hancock during 1951.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The </a:t>
            </a:r>
            <a:r>
              <a:rPr lang="en-US" sz="2000" i="1" dirty="0" smtClean="0"/>
              <a:t>eosin is a vital stain which can only pass through the loosely integrated plasma membrane of dead sperm </a:t>
            </a:r>
            <a:r>
              <a:rPr lang="en-US" sz="2000" dirty="0" smtClean="0"/>
              <a:t>and stains it as </a:t>
            </a:r>
            <a:r>
              <a:rPr lang="en-US" sz="2000" i="1" dirty="0" smtClean="0"/>
              <a:t>pink</a:t>
            </a:r>
            <a:r>
              <a:rPr lang="en-US" sz="2000" dirty="0" smtClean="0"/>
              <a:t> color.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The </a:t>
            </a:r>
            <a:r>
              <a:rPr lang="en-US" sz="2000" dirty="0" err="1" smtClean="0"/>
              <a:t>nigrosin</a:t>
            </a:r>
            <a:r>
              <a:rPr lang="en-US" sz="2000" dirty="0" smtClean="0"/>
              <a:t> is a negative stain which gives background color.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Initially  - Mayer  (1947) by using eosin (vital stain) and opal blue (background stain).</a:t>
            </a:r>
          </a:p>
          <a:p>
            <a:pPr>
              <a:lnSpc>
                <a:spcPct val="170000"/>
              </a:lnSpc>
            </a:pPr>
            <a:r>
              <a:rPr lang="en-US" sz="2000" dirty="0" smtClean="0"/>
              <a:t>Later Hancock (1951) used eosin (vital stain) and </a:t>
            </a:r>
            <a:r>
              <a:rPr lang="en-US" sz="2000" dirty="0" err="1" smtClean="0"/>
              <a:t>nigrosin</a:t>
            </a:r>
            <a:r>
              <a:rPr lang="en-US" sz="2000" dirty="0" smtClean="0"/>
              <a:t> (background)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EOSIN NIGROSIN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/>
          </a:bodyPr>
          <a:lstStyle/>
          <a:p>
            <a:r>
              <a:rPr lang="en-US" sz="2000" b="1" u="sng" dirty="0" smtClean="0"/>
              <a:t>Materials required</a:t>
            </a:r>
          </a:p>
          <a:p>
            <a:r>
              <a:rPr lang="en-US" sz="2000" dirty="0" smtClean="0"/>
              <a:t>Semen sample (fresh/frozen) </a:t>
            </a:r>
          </a:p>
          <a:p>
            <a:r>
              <a:rPr lang="en-US" sz="2000" dirty="0" smtClean="0"/>
              <a:t>Glass slides </a:t>
            </a:r>
          </a:p>
          <a:p>
            <a:r>
              <a:rPr lang="en-US" sz="2000" dirty="0" smtClean="0"/>
              <a:t>Eosin stain (5%) </a:t>
            </a:r>
          </a:p>
          <a:p>
            <a:r>
              <a:rPr lang="en-US" sz="2000" dirty="0" err="1" smtClean="0"/>
              <a:t>Nigrosin</a:t>
            </a:r>
            <a:r>
              <a:rPr lang="en-US" sz="2000" dirty="0" smtClean="0"/>
              <a:t> stain (10%) </a:t>
            </a:r>
          </a:p>
          <a:p>
            <a:r>
              <a:rPr lang="en-US" sz="2000" dirty="0" smtClean="0"/>
              <a:t>Immersion oil </a:t>
            </a:r>
          </a:p>
          <a:p>
            <a:r>
              <a:rPr lang="en-US" sz="2000" dirty="0" smtClean="0"/>
              <a:t>Phase contrast microscope</a:t>
            </a:r>
          </a:p>
          <a:p>
            <a:endParaRPr lang="en-US" sz="2000" dirty="0" smtClean="0"/>
          </a:p>
          <a:p>
            <a:r>
              <a:rPr lang="en-US" sz="2000" b="1" u="sng" dirty="0" smtClean="0"/>
              <a:t>Preparation of 5% eosin stain</a:t>
            </a:r>
          </a:p>
          <a:p>
            <a:r>
              <a:rPr lang="en-US" sz="2000" dirty="0" smtClean="0"/>
              <a:t>Weigh 5 gm eosin powder, put in pestle and mortar.</a:t>
            </a:r>
          </a:p>
          <a:p>
            <a:r>
              <a:rPr lang="en-US" sz="2000" dirty="0" smtClean="0"/>
              <a:t>Prepare 2.9% sodium citrate solution, boil it.</a:t>
            </a:r>
          </a:p>
          <a:p>
            <a:r>
              <a:rPr lang="en-US" sz="2000" dirty="0" smtClean="0"/>
              <a:t>Add the boiling solution to stain and grind it well. </a:t>
            </a:r>
          </a:p>
          <a:p>
            <a:r>
              <a:rPr lang="en-US" sz="2000" dirty="0" smtClean="0"/>
              <a:t>Finally filter and store it at 4 ⁰ C.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EOSIN NIGROSIN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2000" b="1" u="sng" dirty="0" smtClean="0"/>
              <a:t>Preparation of 10% </a:t>
            </a:r>
            <a:r>
              <a:rPr lang="en-US" sz="2000" b="1" u="sng" dirty="0" err="1" smtClean="0"/>
              <a:t>nigrosin</a:t>
            </a:r>
            <a:r>
              <a:rPr lang="en-US" sz="2000" b="1" u="sng" dirty="0" smtClean="0"/>
              <a:t> stain</a:t>
            </a:r>
          </a:p>
          <a:p>
            <a:pPr fontAlgn="t"/>
            <a:r>
              <a:rPr lang="en-US" sz="2000" dirty="0" err="1" smtClean="0"/>
              <a:t>Nigrosin</a:t>
            </a:r>
            <a:r>
              <a:rPr lang="en-US" sz="2000" dirty="0" smtClean="0"/>
              <a:t> water soluble powder 10 gm </a:t>
            </a:r>
            <a:r>
              <a:rPr lang="en-US" sz="2400" b="1" baseline="-25000" dirty="0" smtClean="0"/>
              <a:t>+</a:t>
            </a:r>
            <a:r>
              <a:rPr lang="en-US" sz="2400" b="1" dirty="0" smtClean="0"/>
              <a:t> </a:t>
            </a:r>
            <a:r>
              <a:rPr lang="en-US" sz="2000" dirty="0" smtClean="0"/>
              <a:t>100 m</a:t>
            </a:r>
            <a:r>
              <a:rPr lang="en-US" sz="2000" b="1" dirty="0" smtClean="0"/>
              <a:t>l, </a:t>
            </a:r>
            <a:r>
              <a:rPr lang="en-US" sz="2000" dirty="0" smtClean="0"/>
              <a:t>2.9% sodium citrate</a:t>
            </a:r>
          </a:p>
          <a:p>
            <a:pPr fontAlgn="t"/>
            <a:r>
              <a:rPr lang="en-US" sz="2000" dirty="0" smtClean="0"/>
              <a:t>Store at 4 degree temp</a:t>
            </a:r>
          </a:p>
          <a:p>
            <a:endParaRPr lang="en-US" sz="2000" b="1" u="sng" dirty="0" smtClean="0"/>
          </a:p>
          <a:p>
            <a:r>
              <a:rPr lang="en-US" sz="2000" b="1" dirty="0" smtClean="0"/>
              <a:t>Staining procedure</a:t>
            </a:r>
            <a:r>
              <a:rPr lang="en-US" sz="2000" dirty="0" smtClean="0"/>
              <a:t> </a:t>
            </a:r>
          </a:p>
          <a:p>
            <a:r>
              <a:rPr lang="en-US" sz="2000" dirty="0" smtClean="0"/>
              <a:t>A drop of eosin, four drops of </a:t>
            </a:r>
            <a:r>
              <a:rPr lang="en-US" sz="2000" dirty="0" err="1" smtClean="0"/>
              <a:t>nigrosin</a:t>
            </a:r>
            <a:r>
              <a:rPr lang="en-US" sz="2000" dirty="0" smtClean="0"/>
              <a:t> and a small drop of semen are placed on a clean, grease free slide.</a:t>
            </a:r>
          </a:p>
          <a:p>
            <a:r>
              <a:rPr lang="en-US" sz="2000" dirty="0" smtClean="0"/>
              <a:t>Mix the semen first with eosin and then immediately with </a:t>
            </a:r>
            <a:r>
              <a:rPr lang="en-US" sz="2000" dirty="0" err="1" smtClean="0"/>
              <a:t>nigrosin</a:t>
            </a:r>
            <a:r>
              <a:rPr lang="en-US" sz="2000" dirty="0" smtClean="0"/>
              <a:t> stain.</a:t>
            </a:r>
          </a:p>
          <a:p>
            <a:r>
              <a:rPr lang="en-US" sz="2000" dirty="0" smtClean="0"/>
              <a:t>The mixture is taken on the edge of a slide and pulled across the top of another slide leaving a smear </a:t>
            </a:r>
          </a:p>
          <a:p>
            <a:r>
              <a:rPr lang="en-US" sz="2000" dirty="0" smtClean="0"/>
              <a:t>Allow it to dry in air.</a:t>
            </a:r>
          </a:p>
          <a:p>
            <a:r>
              <a:rPr lang="en-US" sz="2000" dirty="0" smtClean="0"/>
              <a:t>200 spermatozoa are counted under oil immersion at a magnification of 100X</a:t>
            </a:r>
          </a:p>
          <a:p>
            <a:endParaRPr 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EOSIN NIGROSIN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38400"/>
            <a:ext cx="777791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175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Calculation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EOSIN NIGROSIN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956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Interpretation</a:t>
            </a:r>
            <a:endParaRPr lang="en-US" sz="2400" dirty="0" smtClean="0"/>
          </a:p>
          <a:p>
            <a:r>
              <a:rPr lang="en-US" sz="2000" dirty="0" smtClean="0"/>
              <a:t>Unstained - LIVE</a:t>
            </a:r>
          </a:p>
          <a:p>
            <a:r>
              <a:rPr lang="en-US" sz="2000" dirty="0" smtClean="0"/>
              <a:t>Pink stained -  DEAD</a:t>
            </a:r>
          </a:p>
          <a:p>
            <a:r>
              <a:rPr lang="en-US" sz="2000" dirty="0" smtClean="0"/>
              <a:t>Partially stained -DEAD</a:t>
            </a:r>
          </a:p>
          <a:p>
            <a:r>
              <a:rPr lang="en-US" sz="2000" dirty="0" smtClean="0"/>
              <a:t>The fresh semen -80% live sperms</a:t>
            </a:r>
          </a:p>
          <a:p>
            <a:r>
              <a:rPr lang="en-US" sz="2000" dirty="0" smtClean="0"/>
              <a:t>The frozen semen -50% live sperms .</a:t>
            </a:r>
          </a:p>
          <a:p>
            <a:endParaRPr lang="en-US" dirty="0"/>
          </a:p>
        </p:txBody>
      </p:sp>
      <p:pic>
        <p:nvPicPr>
          <p:cNvPr id="2051" name="Picture 3" descr="I:\research pics\image112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200" y="1752600"/>
            <a:ext cx="5537200" cy="4152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Viability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Fluorescent dye</a:t>
            </a:r>
          </a:p>
          <a:p>
            <a:endParaRPr lang="en-US" sz="2000" b="1" smtClean="0"/>
          </a:p>
          <a:p>
            <a:pPr>
              <a:buNone/>
            </a:pPr>
            <a:endParaRPr lang="en-US" sz="2000" b="1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 PI (</a:t>
            </a:r>
            <a:r>
              <a:rPr lang="en-US" sz="2000" dirty="0" err="1" smtClean="0">
                <a:solidFill>
                  <a:srgbClr val="FF0000"/>
                </a:solidFill>
              </a:rPr>
              <a:t>Propidium</a:t>
            </a:r>
            <a:r>
              <a:rPr lang="en-US" sz="2000" dirty="0" smtClean="0">
                <a:solidFill>
                  <a:srgbClr val="FF0000"/>
                </a:solidFill>
              </a:rPr>
              <a:t> iodide)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0084" y="1447800"/>
            <a:ext cx="4412916" cy="495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ACROSOME INTEGRITY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Acrosome</a:t>
            </a:r>
            <a:r>
              <a:rPr lang="en-US" sz="2000" dirty="0" smtClean="0"/>
              <a:t> a cap like structure on the head of the spermatozoa covers 60% of the anterior portion of the sperm head.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Mammalian spermatozoon </a:t>
            </a:r>
            <a:r>
              <a:rPr lang="en-US" sz="2000" dirty="0" err="1" smtClean="0"/>
              <a:t>acrosome</a:t>
            </a:r>
            <a:r>
              <a:rPr lang="en-US" sz="2000" dirty="0" smtClean="0"/>
              <a:t> is </a:t>
            </a:r>
            <a:r>
              <a:rPr lang="en-US" sz="2000" dirty="0" err="1" smtClean="0"/>
              <a:t>golgi</a:t>
            </a:r>
            <a:r>
              <a:rPr lang="en-US" sz="2000" dirty="0" smtClean="0"/>
              <a:t> derived </a:t>
            </a:r>
            <a:r>
              <a:rPr lang="en-US" sz="2000" dirty="0" err="1" smtClean="0"/>
              <a:t>secratory</a:t>
            </a:r>
            <a:r>
              <a:rPr lang="en-US" sz="2000" dirty="0" smtClean="0"/>
              <a:t> granule </a:t>
            </a:r>
            <a:r>
              <a:rPr lang="en-US" sz="2000" dirty="0" err="1" smtClean="0"/>
              <a:t>inclosed</a:t>
            </a:r>
            <a:r>
              <a:rPr lang="en-US" sz="2000" dirty="0" smtClean="0"/>
              <a:t> by outer and inner acrosomal membrane.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acrosomal matrix, which underlies the outer acrosomal membrane, contains both structural and nonstructural (non-enzymatic and enzymatic) components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A double </a:t>
            </a:r>
            <a:r>
              <a:rPr lang="en-US" sz="2000" dirty="0" err="1" smtClean="0"/>
              <a:t>Trypan</a:t>
            </a:r>
            <a:r>
              <a:rPr lang="en-US" sz="2000" dirty="0" smtClean="0"/>
              <a:t> blue/</a:t>
            </a:r>
            <a:r>
              <a:rPr lang="en-US" sz="2000" dirty="0" err="1" smtClean="0"/>
              <a:t>Giemsa</a:t>
            </a:r>
            <a:r>
              <a:rPr lang="en-US" sz="2000" dirty="0" smtClean="0"/>
              <a:t> staining method was first used for sperm evaluation by </a:t>
            </a:r>
            <a:r>
              <a:rPr lang="en-US" sz="2000" dirty="0" err="1" smtClean="0"/>
              <a:t>Kovács</a:t>
            </a:r>
            <a:r>
              <a:rPr lang="en-US" sz="2000" dirty="0" smtClean="0"/>
              <a:t> and Foote in 1992</a:t>
            </a:r>
            <a:endParaRPr lang="en-US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ACROSOME INTEGRITY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Other common methods (Fluorescent dye)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Chlortetracycline (CTC). 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Fluorescent </a:t>
            </a:r>
            <a:r>
              <a:rPr lang="en-US" sz="2000" dirty="0" err="1" smtClean="0"/>
              <a:t>lectins</a:t>
            </a:r>
            <a:r>
              <a:rPr lang="en-US" sz="2000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 err="1" smtClean="0"/>
              <a:t>Pisum</a:t>
            </a:r>
            <a:r>
              <a:rPr lang="en-US" sz="2000" dirty="0" smtClean="0"/>
              <a:t> </a:t>
            </a:r>
            <a:r>
              <a:rPr lang="en-US" sz="2000" dirty="0" err="1" smtClean="0"/>
              <a:t>sativum</a:t>
            </a:r>
            <a:r>
              <a:rPr lang="en-US" sz="2000" dirty="0" smtClean="0"/>
              <a:t> </a:t>
            </a:r>
            <a:r>
              <a:rPr lang="en-US" sz="2000" dirty="0" err="1" smtClean="0"/>
              <a:t>lectin</a:t>
            </a:r>
            <a:r>
              <a:rPr lang="en-US" sz="2000" dirty="0" smtClean="0"/>
              <a:t> ( PSA) – FITC PSA</a:t>
            </a:r>
          </a:p>
          <a:p>
            <a:pPr>
              <a:lnSpc>
                <a:spcPct val="200000"/>
              </a:lnSpc>
            </a:pPr>
            <a:r>
              <a:rPr lang="en-US" sz="2000" dirty="0" err="1" smtClean="0"/>
              <a:t>Lectin</a:t>
            </a:r>
            <a:r>
              <a:rPr lang="en-US" sz="2000" dirty="0" smtClean="0"/>
              <a:t> from </a:t>
            </a:r>
            <a:r>
              <a:rPr lang="en-US" sz="2000" i="1" dirty="0" err="1" smtClean="0"/>
              <a:t>Arachis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hypogaea</a:t>
            </a:r>
            <a:r>
              <a:rPr lang="en-US" sz="2000" i="1" dirty="0" smtClean="0"/>
              <a:t> </a:t>
            </a:r>
            <a:r>
              <a:rPr lang="en-US" sz="2000" dirty="0" smtClean="0"/>
              <a:t>(peanut)</a:t>
            </a:r>
          </a:p>
          <a:p>
            <a:pPr>
              <a:lnSpc>
                <a:spcPct val="200000"/>
              </a:lnSpc>
              <a:buNone/>
            </a:pPr>
            <a:r>
              <a:rPr lang="en-US" sz="2000" dirty="0" smtClean="0"/>
              <a:t>      FITC-PNA 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Battery of tests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/>
              <a:t>Macroscopic examination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Microscopic examination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Biochemical tests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Resistance to environment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 Physical evaluation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Chemical Evaluation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Biological Test</a:t>
            </a:r>
            <a:endParaRPr lang="en-US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29400" cy="9445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ACROSOME INTEGRITY</a:t>
            </a:r>
            <a:endParaRPr lang="en-US" sz="3200" dirty="0"/>
          </a:p>
        </p:txBody>
      </p:sp>
      <p:pic>
        <p:nvPicPr>
          <p:cNvPr id="1026" name="Picture 2" descr="I:\research pics\A1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6781800" cy="50863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0" y="1752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Giemsa</a:t>
            </a:r>
            <a:endParaRPr lang="en-US" sz="2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			 - FITC - PSA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143000" y="533400"/>
            <a:ext cx="4069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ACROSOME INTEGRITY</a:t>
            </a:r>
            <a:endParaRPr lang="en-US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BIOCHEMICAL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US" sz="2900" dirty="0" smtClean="0"/>
              <a:t>pH estimation</a:t>
            </a:r>
          </a:p>
          <a:p>
            <a:pPr>
              <a:lnSpc>
                <a:spcPct val="170000"/>
              </a:lnSpc>
            </a:pPr>
            <a:r>
              <a:rPr lang="en-US" sz="2900" dirty="0" err="1" smtClean="0"/>
              <a:t>Methylene</a:t>
            </a:r>
            <a:r>
              <a:rPr lang="en-US" sz="2900" dirty="0" smtClean="0"/>
              <a:t> blue reduction test (MBRT)</a:t>
            </a:r>
          </a:p>
          <a:p>
            <a:pPr>
              <a:lnSpc>
                <a:spcPct val="170000"/>
              </a:lnSpc>
            </a:pPr>
            <a:r>
              <a:rPr lang="en-US" sz="2900" dirty="0" err="1" smtClean="0"/>
              <a:t>Hypoosmotic</a:t>
            </a:r>
            <a:r>
              <a:rPr lang="en-US" sz="2900" dirty="0" smtClean="0"/>
              <a:t> swelling test (HOST)</a:t>
            </a:r>
          </a:p>
          <a:p>
            <a:pPr>
              <a:lnSpc>
                <a:spcPct val="170000"/>
              </a:lnSpc>
            </a:pPr>
            <a:r>
              <a:rPr lang="en-US" sz="2900" dirty="0" err="1" smtClean="0"/>
              <a:t>Fructolytic</a:t>
            </a:r>
            <a:r>
              <a:rPr lang="en-US" sz="2900" dirty="0" smtClean="0"/>
              <a:t> index</a:t>
            </a:r>
          </a:p>
          <a:p>
            <a:pPr>
              <a:lnSpc>
                <a:spcPct val="170000"/>
              </a:lnSpc>
            </a:pPr>
            <a:r>
              <a:rPr lang="en-US" sz="2900" dirty="0" smtClean="0"/>
              <a:t>Oxygen uptake/ utilization test</a:t>
            </a:r>
          </a:p>
          <a:p>
            <a:pPr>
              <a:lnSpc>
                <a:spcPct val="170000"/>
              </a:lnSpc>
            </a:pPr>
            <a:r>
              <a:rPr lang="en-US" sz="2900" dirty="0" smtClean="0"/>
              <a:t>Pyruvate </a:t>
            </a:r>
            <a:r>
              <a:rPr lang="en-US" sz="2900" dirty="0" err="1" smtClean="0"/>
              <a:t>utilisation</a:t>
            </a:r>
            <a:r>
              <a:rPr lang="en-US" sz="2900" dirty="0" smtClean="0"/>
              <a:t> test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95800" y="1752600"/>
            <a:ext cx="3962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dirty="0" err="1" smtClean="0"/>
              <a:t>Glutamic</a:t>
            </a:r>
            <a:r>
              <a:rPr lang="en-US" sz="2000" dirty="0" smtClean="0"/>
              <a:t> </a:t>
            </a:r>
            <a:r>
              <a:rPr lang="en-US" sz="2000" dirty="0" err="1" smtClean="0"/>
              <a:t>oxaloacetic</a:t>
            </a:r>
            <a:r>
              <a:rPr lang="en-US" sz="2000" dirty="0" smtClean="0"/>
              <a:t> </a:t>
            </a:r>
            <a:r>
              <a:rPr lang="en-US" sz="2000" dirty="0" err="1" smtClean="0"/>
              <a:t>transaminase</a:t>
            </a:r>
            <a:r>
              <a:rPr lang="en-US" sz="2000" dirty="0" smtClean="0"/>
              <a:t> </a:t>
            </a:r>
            <a:r>
              <a:rPr lang="en-US" sz="2000" b="1" dirty="0" smtClean="0"/>
              <a:t>(</a:t>
            </a:r>
            <a:r>
              <a:rPr lang="en-US" sz="2000" dirty="0" smtClean="0"/>
              <a:t>GOT</a:t>
            </a:r>
            <a:r>
              <a:rPr lang="en-US" sz="2000" b="1" dirty="0" smtClean="0"/>
              <a:t>)</a:t>
            </a:r>
            <a:r>
              <a:rPr lang="en-US" sz="2000" dirty="0" smtClean="0"/>
              <a:t> activity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dirty="0" err="1" smtClean="0"/>
              <a:t>Hyaluronidase</a:t>
            </a:r>
            <a:r>
              <a:rPr lang="en-US" sz="2000" dirty="0" smtClean="0"/>
              <a:t> activity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dirty="0" err="1" smtClean="0"/>
              <a:t>Resazurin</a:t>
            </a:r>
            <a:r>
              <a:rPr lang="en-US" sz="2000" dirty="0" smtClean="0"/>
              <a:t> test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dirty="0" smtClean="0"/>
              <a:t>Buffering capacity test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dirty="0" smtClean="0"/>
              <a:t>Alkaline &amp; acid </a:t>
            </a:r>
            <a:r>
              <a:rPr lang="en-US" sz="2000" dirty="0" err="1" smtClean="0"/>
              <a:t>phosphatase</a:t>
            </a:r>
            <a:r>
              <a:rPr lang="en-US" sz="2000" dirty="0" smtClean="0"/>
              <a:t> test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dirty="0" err="1" smtClean="0"/>
              <a:t>Millovanov’s</a:t>
            </a:r>
            <a:r>
              <a:rPr lang="en-US" sz="2000" dirty="0" smtClean="0"/>
              <a:t> resistance test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 estimation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914401"/>
          <a:ext cx="5943600" cy="297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867"/>
                <a:gridCol w="4512733"/>
              </a:tblGrid>
              <a:tr h="424543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Species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pH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  <a:tr h="424543"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Bull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6.8</a:t>
                      </a:r>
                    </a:p>
                  </a:txBody>
                  <a:tcPr marL="47625" marR="47625" marT="47625" marB="47625"/>
                </a:tc>
              </a:tr>
              <a:tr h="424543"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Stallion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7.4</a:t>
                      </a:r>
                    </a:p>
                  </a:txBody>
                  <a:tcPr marL="47625" marR="47625" marT="47625" marB="47625"/>
                </a:tc>
              </a:tr>
              <a:tr h="424543"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Ram/Buck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6.8</a:t>
                      </a:r>
                    </a:p>
                  </a:txBody>
                  <a:tcPr marL="47625" marR="47625" marT="47625" marB="47625"/>
                </a:tc>
              </a:tr>
              <a:tr h="424543"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Boar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6.8</a:t>
                      </a:r>
                    </a:p>
                  </a:txBody>
                  <a:tcPr marL="47625" marR="47625" marT="47625" marB="47625"/>
                </a:tc>
              </a:tr>
              <a:tr h="424543"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Dog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6.7</a:t>
                      </a:r>
                    </a:p>
                  </a:txBody>
                  <a:tcPr marL="47625" marR="47625" marT="47625" marB="47625"/>
                </a:tc>
              </a:tr>
              <a:tr h="424543">
                <a:tc>
                  <a:txBody>
                    <a:bodyPr/>
                    <a:lstStyle/>
                    <a:p>
                      <a:pPr algn="l" fontAlgn="t"/>
                      <a:r>
                        <a:rPr lang="en-US"/>
                        <a:t>Cat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7.4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396240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/>
              <a:t>pH paper</a:t>
            </a:r>
          </a:p>
          <a:p>
            <a:pPr>
              <a:buFont typeface="Wingdings" pitchFamily="2" charset="2"/>
              <a:buChar char="v"/>
            </a:pPr>
            <a:r>
              <a:rPr lang="en-US" b="1" dirty="0" smtClean="0"/>
              <a:t>Indicator dyes </a:t>
            </a:r>
          </a:p>
          <a:p>
            <a:endParaRPr lang="en-US" dirty="0" smtClean="0"/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Bromothymol</a:t>
            </a:r>
            <a:r>
              <a:rPr lang="en-US" dirty="0" smtClean="0"/>
              <a:t> blue - 5.2-6.8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Bromo</a:t>
            </a:r>
            <a:r>
              <a:rPr lang="en-US" dirty="0" smtClean="0"/>
              <a:t> </a:t>
            </a:r>
            <a:r>
              <a:rPr lang="en-US" dirty="0" err="1" smtClean="0"/>
              <a:t>cresole</a:t>
            </a:r>
            <a:r>
              <a:rPr lang="en-US" dirty="0" smtClean="0"/>
              <a:t> purple – 6.0-7.6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Phenol red – 6.8 – 8.4.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86200" y="4800600"/>
            <a:ext cx="495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pH of the semen affected during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Inflammatory conditions affecting the accessory sex glands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When bulls are used excessively – Alkaline pH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Incomplete ejaculation – Alkaline pH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METHYLENE BLUE DYE REDUCTION TEST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Principle</a:t>
            </a:r>
            <a:r>
              <a:rPr lang="en-US" sz="2000" dirty="0" smtClean="0"/>
              <a:t> that the hydrogen ions are liberated during sperm metabolism which will reduce the blue colored </a:t>
            </a:r>
            <a:r>
              <a:rPr lang="en-US" sz="2000" dirty="0" err="1" smtClean="0"/>
              <a:t>methylene</a:t>
            </a:r>
            <a:r>
              <a:rPr lang="en-US" sz="2000" dirty="0" smtClean="0"/>
              <a:t> blue into colorless </a:t>
            </a:r>
            <a:r>
              <a:rPr lang="en-US" sz="2000" dirty="0" err="1" smtClean="0"/>
              <a:t>leucomethylene</a:t>
            </a:r>
            <a:r>
              <a:rPr lang="en-US" sz="2000" dirty="0" smtClean="0"/>
              <a:t> blue.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Procedure and </a:t>
            </a:r>
            <a:r>
              <a:rPr lang="en-US" sz="2000" b="1" dirty="0" err="1" smtClean="0"/>
              <a:t>interpretaion</a:t>
            </a:r>
            <a:r>
              <a:rPr lang="en-US" sz="2000" b="1" dirty="0" smtClean="0"/>
              <a:t> of </a:t>
            </a:r>
            <a:r>
              <a:rPr lang="en-US" sz="2000" b="1" dirty="0" err="1" smtClean="0"/>
              <a:t>reuslt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Materials required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Fresh semen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Egg yolk citrate </a:t>
            </a:r>
            <a:r>
              <a:rPr lang="en-US" sz="2000" dirty="0" err="1" smtClean="0"/>
              <a:t>diluent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5 ml test tube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Incubator</a:t>
            </a:r>
          </a:p>
          <a:p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METHYLENE BLUE DYE REDUCTION TEST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err="1" smtClean="0"/>
              <a:t>Methylene</a:t>
            </a:r>
            <a:r>
              <a:rPr lang="en-US" sz="2000" dirty="0" smtClean="0"/>
              <a:t> blue solution</a:t>
            </a:r>
          </a:p>
          <a:p>
            <a:r>
              <a:rPr lang="en-US" sz="2000" dirty="0" smtClean="0"/>
              <a:t> (50 mg of </a:t>
            </a:r>
            <a:r>
              <a:rPr lang="en-US" sz="2000" dirty="0" err="1" smtClean="0"/>
              <a:t>methylene</a:t>
            </a:r>
            <a:r>
              <a:rPr lang="en-US" sz="2000" dirty="0" smtClean="0"/>
              <a:t> blue in 100 ml of 2.9 per cent sodium citrate buffer)</a:t>
            </a:r>
          </a:p>
          <a:p>
            <a:r>
              <a:rPr lang="en-US" sz="2000" dirty="0" smtClean="0"/>
              <a:t>Liquid paraffin</a:t>
            </a:r>
          </a:p>
          <a:p>
            <a:r>
              <a:rPr lang="en-US" sz="2000" dirty="0" smtClean="0"/>
              <a:t>Water bath</a:t>
            </a: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Procedure</a:t>
            </a:r>
          </a:p>
          <a:p>
            <a:r>
              <a:rPr lang="en-US" sz="2000" dirty="0" smtClean="0"/>
              <a:t>Take 0.2 ml of fresh semen and 0.8 ml of egg yolk citrate </a:t>
            </a:r>
            <a:r>
              <a:rPr lang="en-US" sz="2000" dirty="0" err="1" smtClean="0"/>
              <a:t>diluent</a:t>
            </a:r>
            <a:r>
              <a:rPr lang="en-US" sz="2000" dirty="0" smtClean="0"/>
              <a:t> in a sterile 5 ml test tube</a:t>
            </a:r>
          </a:p>
          <a:p>
            <a:r>
              <a:rPr lang="en-US" sz="2000" dirty="0" smtClean="0"/>
              <a:t>Add 0.1 ml </a:t>
            </a:r>
            <a:r>
              <a:rPr lang="en-US" sz="2000" dirty="0" err="1" smtClean="0"/>
              <a:t>methylene</a:t>
            </a:r>
            <a:r>
              <a:rPr lang="en-US" sz="2000" dirty="0" smtClean="0"/>
              <a:t> blue solution and mix the contents</a:t>
            </a:r>
          </a:p>
          <a:p>
            <a:r>
              <a:rPr lang="en-US" sz="2000" dirty="0" smtClean="0"/>
              <a:t>Place 1 cm layer of liquid paraffin</a:t>
            </a:r>
          </a:p>
          <a:p>
            <a:r>
              <a:rPr lang="en-US" sz="2000" dirty="0" smtClean="0"/>
              <a:t>Keep the test tube in a water bath of 46.5° C</a:t>
            </a:r>
          </a:p>
          <a:p>
            <a:r>
              <a:rPr lang="en-US" sz="2000" dirty="0" smtClean="0"/>
              <a:t>Observe the time taken to change in color from blue to colorless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METHYLENE BLUE DYE REDUCTION TEST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600" y="3200400"/>
          <a:ext cx="7010400" cy="1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2794000"/>
                <a:gridCol w="3048000"/>
              </a:tblGrid>
              <a:tr h="447040"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 err="1"/>
                        <a:t>S.No</a:t>
                      </a:r>
                      <a:r>
                        <a:rPr lang="en-US" b="1" dirty="0"/>
                        <a:t>.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/>
                        <a:t>Time interval</a:t>
                      </a:r>
                      <a:endParaRPr lang="en-US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/>
                        <a:t>Classification</a:t>
                      </a:r>
                      <a:endParaRPr lang="en-US"/>
                    </a:p>
                  </a:txBody>
                  <a:tcPr marL="47625" marR="47625" marT="47625" marB="47625"/>
                </a:tc>
              </a:tr>
              <a:tr h="447040"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1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3 - 5 min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Good</a:t>
                      </a:r>
                    </a:p>
                  </a:txBody>
                  <a:tcPr marL="47625" marR="47625" marT="47625" marB="47625"/>
                </a:tc>
              </a:tr>
              <a:tr h="447040"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2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9 min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Average</a:t>
                      </a:r>
                    </a:p>
                  </a:txBody>
                  <a:tcPr marL="47625" marR="47625" marT="47625" marB="47625"/>
                </a:tc>
              </a:tr>
              <a:tr h="447040"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3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&gt; 9 min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Poor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14400" y="182880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Based on the time taken to change the color, the semen sample is  graded as 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HYPO OSMOTIC SWELLING TEST (HOST)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35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7030A0"/>
                </a:solidFill>
              </a:rPr>
              <a:t>The integrity of plasma membrane is a pre-requisite for maintaining fertility.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Fluid transport occurs in an intact cell membrane under hypo osmotic conditions until equilibration is reached between inside and outside the cell.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Due to influx of fluid there will be bulging or bending of the tail </a:t>
            </a:r>
            <a:r>
              <a:rPr lang="en-US" sz="2200" dirty="0" err="1" smtClean="0"/>
              <a:t>fibre</a:t>
            </a:r>
            <a:r>
              <a:rPr lang="en-US" sz="2200" dirty="0" smtClean="0"/>
              <a:t> occurs.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This phenomenon is known as "</a:t>
            </a:r>
            <a:r>
              <a:rPr lang="en-US" sz="2200" b="1" dirty="0" smtClean="0">
                <a:solidFill>
                  <a:srgbClr val="FF0000"/>
                </a:solidFill>
              </a:rPr>
              <a:t>tail curling" </a:t>
            </a:r>
            <a:r>
              <a:rPr lang="en-US" sz="2200" dirty="0" smtClean="0"/>
              <a:t>or the sperm with curled tail is known as </a:t>
            </a:r>
            <a:r>
              <a:rPr lang="en-US" sz="2200" b="1" dirty="0" smtClean="0">
                <a:solidFill>
                  <a:srgbClr val="00B050"/>
                </a:solidFill>
              </a:rPr>
              <a:t>"swollen sperm".</a:t>
            </a: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002060"/>
                </a:solidFill>
              </a:rPr>
              <a:t>Spermatozoa with chemically and physically intact membrane will show tail curling under hypo osmotic conditions whereas spermatozoa with an inactive membrane will not.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HYPO OSMOTIC SWELLING TEST (HOST)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Materials required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Fresh/frozen semen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Sugar tube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Distilled water/ HOS media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Water bath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Pipette and tips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95800" y="2133600"/>
            <a:ext cx="4191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Preparation of HOS media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For 75 </a:t>
            </a:r>
            <a:r>
              <a:rPr lang="en-US" sz="2000" dirty="0" err="1" smtClean="0"/>
              <a:t>mosm</a:t>
            </a:r>
            <a:r>
              <a:rPr lang="en-US" sz="2000" dirty="0" smtClean="0"/>
              <a:t> media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Sodium citrate - 0.367 gm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Fructose- 0.675 gm</a:t>
            </a:r>
          </a:p>
          <a:p>
            <a:pPr marL="514350" indent="-514350">
              <a:lnSpc>
                <a:spcPct val="200000"/>
              </a:lnSpc>
              <a:buFont typeface="Wingdings" pitchFamily="2" charset="2"/>
              <a:buChar char="v"/>
            </a:pPr>
            <a:r>
              <a:rPr lang="en-US" sz="2000" dirty="0" smtClean="0"/>
              <a:t>Distilled water - 100 ml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HYPO OSMOTIC SWELLING TEST (HOST)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u="sng" dirty="0" smtClean="0"/>
              <a:t>Procedure</a:t>
            </a:r>
          </a:p>
          <a:p>
            <a:endParaRPr lang="en-US" sz="2600" b="1" u="sng" dirty="0" smtClean="0"/>
          </a:p>
          <a:p>
            <a:r>
              <a:rPr lang="en-US" sz="2200" dirty="0" smtClean="0"/>
              <a:t>Take 0.9 ml of HOS media /distilled water in a sugar tube</a:t>
            </a:r>
          </a:p>
          <a:p>
            <a:r>
              <a:rPr lang="en-US" sz="2200" dirty="0" smtClean="0"/>
              <a:t>Keep the tube in 37 ° C water bath for 5 minutes to bring the temperature of media to 37 ° C</a:t>
            </a:r>
          </a:p>
          <a:p>
            <a:r>
              <a:rPr lang="en-US" sz="2200" dirty="0" smtClean="0"/>
              <a:t>Then add 0.1 ml of semen</a:t>
            </a:r>
          </a:p>
          <a:p>
            <a:r>
              <a:rPr lang="en-US" sz="2200" dirty="0" smtClean="0"/>
              <a:t>Incubate the mixture at 37 ° C water bath for 30 minutes</a:t>
            </a:r>
          </a:p>
          <a:p>
            <a:r>
              <a:rPr lang="en-US" sz="2200" dirty="0" smtClean="0"/>
              <a:t>Place a drop of semen in a clean, grease free glass slide and put a cover slip over it.</a:t>
            </a:r>
          </a:p>
          <a:p>
            <a:r>
              <a:rPr lang="en-US" sz="2200" dirty="0" smtClean="0"/>
              <a:t>Examine under phase contrast microscope to see the tail curling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Macroscopic examination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Volume  </a:t>
            </a:r>
          </a:p>
          <a:p>
            <a:r>
              <a:rPr lang="en-US" sz="2000" dirty="0" smtClean="0"/>
              <a:t>Remains fairly constant for each species.</a:t>
            </a:r>
          </a:p>
          <a:p>
            <a:r>
              <a:rPr lang="en-US" sz="2000" dirty="0" smtClean="0"/>
              <a:t>Varies among individuals and between ejaculates within the same individual.</a:t>
            </a:r>
          </a:p>
          <a:p>
            <a:endParaRPr lang="en-US" sz="2000" dirty="0" smtClean="0"/>
          </a:p>
          <a:p>
            <a:r>
              <a:rPr lang="en-US" sz="2400" b="1" u="sng" dirty="0" smtClean="0"/>
              <a:t>Volume increases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Increase in age and body size of animal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General reproductive health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err="1" smtClean="0"/>
              <a:t>Vigour</a:t>
            </a:r>
            <a:r>
              <a:rPr lang="en-US" sz="2000" dirty="0" smtClean="0"/>
              <a:t> and frequency of service.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dirty="0" smtClean="0"/>
              <a:t>Teasing and stewing of bulls are practiced to increase the volume of semen.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B050"/>
                </a:solidFill>
              </a:rPr>
              <a:t>Semen volume increases up to 6-8 years of age.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HYPO OSMOTIC SWELLING TEST (HOST)</a:t>
            </a:r>
            <a:endParaRPr lang="en-US" sz="3200" dirty="0"/>
          </a:p>
        </p:txBody>
      </p:sp>
      <p:pic>
        <p:nvPicPr>
          <p:cNvPr id="3074" name="Picture 2" descr="H:\Alok New\final work\pics for thesis\pics for host\image120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5791200" cy="4343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5791200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The fresh semen - minimum of 70% and above </a:t>
            </a:r>
          </a:p>
          <a:p>
            <a:r>
              <a:rPr lang="en-US" sz="2000" b="1" i="1" dirty="0" smtClean="0">
                <a:solidFill>
                  <a:srgbClr val="C00000"/>
                </a:solidFill>
              </a:rPr>
              <a:t>Post thaw -  minimum of 50% reacted sperm.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FRUCTOLYSIS INDEX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Fructose, a glycolysable sugar, present in the semen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Its level in semen is regulated by the male sex hormone testosterone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Fructolysis</a:t>
            </a:r>
            <a:r>
              <a:rPr lang="en-US" sz="2000" dirty="0" smtClean="0"/>
              <a:t> in the semen is assessed by measuring </a:t>
            </a:r>
            <a:r>
              <a:rPr lang="en-US" sz="2000" dirty="0" smtClean="0">
                <a:solidFill>
                  <a:srgbClr val="C00000"/>
                </a:solidFill>
              </a:rPr>
              <a:t>the disappearance of sugars and accumulation of lactic acid</a:t>
            </a:r>
            <a:r>
              <a:rPr lang="en-US" sz="2000" dirty="0" smtClean="0"/>
              <a:t> by </a:t>
            </a:r>
            <a:r>
              <a:rPr lang="en-US" sz="2000" dirty="0" smtClean="0">
                <a:solidFill>
                  <a:srgbClr val="002060"/>
                </a:solidFill>
              </a:rPr>
              <a:t>a constant number of spermatozoa</a:t>
            </a:r>
            <a:r>
              <a:rPr lang="en-US" sz="2000" dirty="0" smtClean="0"/>
              <a:t> in </a:t>
            </a:r>
            <a:r>
              <a:rPr lang="en-US" sz="2000" b="1" dirty="0" smtClean="0">
                <a:solidFill>
                  <a:srgbClr val="00B050"/>
                </a:solidFill>
              </a:rPr>
              <a:t>a specific time </a:t>
            </a:r>
            <a:r>
              <a:rPr lang="en-US" sz="2000" dirty="0" smtClean="0"/>
              <a:t>and under </a:t>
            </a:r>
            <a:r>
              <a:rPr lang="en-US" sz="2000" dirty="0" smtClean="0">
                <a:solidFill>
                  <a:srgbClr val="0000FF"/>
                </a:solidFill>
              </a:rPr>
              <a:t>specified conditions</a:t>
            </a:r>
            <a:r>
              <a:rPr lang="en-US" sz="2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Mann (1948) for the first time proposed </a:t>
            </a:r>
            <a:r>
              <a:rPr lang="en-US" sz="2000" dirty="0" err="1" smtClean="0"/>
              <a:t>fructolysis</a:t>
            </a:r>
            <a:r>
              <a:rPr lang="en-US" sz="2000" dirty="0" smtClean="0"/>
              <a:t> as an index for evaluating the activity of semen.</a:t>
            </a:r>
          </a:p>
          <a:p>
            <a:pPr>
              <a:lnSpc>
                <a:spcPct val="150000"/>
              </a:lnSpc>
            </a:pPr>
            <a:r>
              <a:rPr lang="en-US" sz="2000" b="1" i="1" dirty="0" err="1" smtClean="0">
                <a:solidFill>
                  <a:srgbClr val="C00000"/>
                </a:solidFill>
              </a:rPr>
              <a:t>Fructolytic</a:t>
            </a:r>
            <a:r>
              <a:rPr lang="en-US" sz="2000" b="1" i="1" dirty="0" smtClean="0">
                <a:solidFill>
                  <a:srgbClr val="C00000"/>
                </a:solidFill>
              </a:rPr>
              <a:t> index is defined as the amount of fructose utilized by 10</a:t>
            </a:r>
            <a:r>
              <a:rPr lang="en-US" sz="2000" b="1" i="1" baseline="30000" dirty="0" smtClean="0">
                <a:solidFill>
                  <a:srgbClr val="C00000"/>
                </a:solidFill>
              </a:rPr>
              <a:t>9</a:t>
            </a:r>
            <a:r>
              <a:rPr lang="en-US" sz="2000" b="1" i="1" dirty="0" smtClean="0">
                <a:solidFill>
                  <a:srgbClr val="C00000"/>
                </a:solidFill>
              </a:rPr>
              <a:t> spermatozoa in one hour at 37</a:t>
            </a:r>
            <a:r>
              <a:rPr lang="en-US" sz="2000" b="1" i="1" baseline="30000" dirty="0" smtClean="0">
                <a:solidFill>
                  <a:srgbClr val="C00000"/>
                </a:solidFill>
              </a:rPr>
              <a:t>0</a:t>
            </a:r>
            <a:r>
              <a:rPr lang="en-US" sz="2000" b="1" i="1" dirty="0" smtClean="0">
                <a:solidFill>
                  <a:srgbClr val="C00000"/>
                </a:solidFill>
              </a:rPr>
              <a:t>C.</a:t>
            </a: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Oxygen uptake/utilization test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000" b="1" u="sng" dirty="0" smtClean="0"/>
              <a:t>Principle</a:t>
            </a:r>
            <a:r>
              <a:rPr lang="en-US" sz="2000" dirty="0" smtClean="0"/>
              <a:t> – Metabolic activity of sperm is measured in terms of oxygen uptake.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Values represented as R.Q. (Z) 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rgbClr val="C00000"/>
                </a:solidFill>
              </a:rPr>
              <a:t>Zo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2000" dirty="0" smtClean="0"/>
              <a:t> =  volume of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 produced by the spermatozoa per unit of time divided by the volume of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 consumed in the same unit of time.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ZO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 value of bull semen is to be </a:t>
            </a:r>
            <a:r>
              <a:rPr lang="en-US" sz="2000" b="1" dirty="0" smtClean="0"/>
              <a:t>21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This test indicates </a:t>
            </a:r>
            <a:r>
              <a:rPr lang="en-US" sz="2000" b="1" dirty="0" smtClean="0">
                <a:solidFill>
                  <a:srgbClr val="002060"/>
                </a:solidFill>
              </a:rPr>
              <a:t>activity</a:t>
            </a:r>
            <a:r>
              <a:rPr lang="en-US" sz="2000" dirty="0" smtClean="0"/>
              <a:t> and </a:t>
            </a:r>
            <a:r>
              <a:rPr lang="en-US" sz="2000" b="1" dirty="0" smtClean="0">
                <a:solidFill>
                  <a:srgbClr val="00B050"/>
                </a:solidFill>
              </a:rPr>
              <a:t>live percentage </a:t>
            </a:r>
            <a:r>
              <a:rPr lang="en-US" sz="2000" dirty="0" smtClean="0"/>
              <a:t>of spermatozoa.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Pyruvate </a:t>
            </a:r>
            <a:r>
              <a:rPr lang="en-US" sz="3200" b="1" dirty="0" err="1" smtClean="0"/>
              <a:t>utilisation</a:t>
            </a:r>
            <a:r>
              <a:rPr lang="en-US" sz="3200" b="1" dirty="0" smtClean="0"/>
              <a:t> test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 </a:t>
            </a:r>
            <a:r>
              <a:rPr lang="en-US" sz="2000" b="1" dirty="0" smtClean="0"/>
              <a:t>Principle </a:t>
            </a:r>
            <a:r>
              <a:rPr lang="en-US" sz="2000" dirty="0" smtClean="0"/>
              <a:t>–  Based on oxygen utilization in presence of  pyruvate and associated compounds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First started by </a:t>
            </a:r>
            <a:r>
              <a:rPr lang="en-US" sz="2000" b="1" dirty="0" smtClean="0"/>
              <a:t>Melrose</a:t>
            </a:r>
            <a:r>
              <a:rPr lang="en-US" sz="2000" dirty="0" smtClean="0"/>
              <a:t> during 1952.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Oxygen consumption  rate after the addition of pyruvate and pyruvate plus 2, 4 </a:t>
            </a:r>
            <a:r>
              <a:rPr lang="en-US" sz="2000" dirty="0" err="1" smtClean="0"/>
              <a:t>di</a:t>
            </a:r>
            <a:r>
              <a:rPr lang="en-US" sz="2000" dirty="0" smtClean="0"/>
              <a:t> </a:t>
            </a:r>
            <a:r>
              <a:rPr lang="en-US" sz="2000" dirty="0" err="1" smtClean="0"/>
              <a:t>nitrophenol</a:t>
            </a:r>
            <a:r>
              <a:rPr lang="en-US" sz="20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/>
              <a:t>Flouride</a:t>
            </a:r>
            <a:r>
              <a:rPr lang="en-US" sz="2000" dirty="0" smtClean="0"/>
              <a:t> added - reduce the </a:t>
            </a:r>
            <a:r>
              <a:rPr lang="en-US" sz="2000" dirty="0" smtClean="0">
                <a:solidFill>
                  <a:srgbClr val="FF0000"/>
                </a:solidFill>
              </a:rPr>
              <a:t>exogenous </a:t>
            </a:r>
            <a:r>
              <a:rPr lang="en-US" sz="2000" dirty="0" err="1" smtClean="0">
                <a:solidFill>
                  <a:srgbClr val="FF0000"/>
                </a:solidFill>
              </a:rPr>
              <a:t>metaboloism</a:t>
            </a:r>
            <a:r>
              <a:rPr lang="en-US" sz="2000" dirty="0" smtClean="0">
                <a:solidFill>
                  <a:srgbClr val="FF0000"/>
                </a:solidFill>
              </a:rPr>
              <a:t> to a low level.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When added with </a:t>
            </a:r>
            <a:r>
              <a:rPr lang="en-US" sz="2000" dirty="0" smtClean="0">
                <a:solidFill>
                  <a:srgbClr val="FF0000"/>
                </a:solidFill>
              </a:rPr>
              <a:t>pyruvate</a:t>
            </a:r>
            <a:r>
              <a:rPr lang="en-US" sz="2000" dirty="0" smtClean="0"/>
              <a:t> the </a:t>
            </a:r>
            <a:r>
              <a:rPr lang="en-US" sz="2000" b="1" dirty="0" smtClean="0">
                <a:solidFill>
                  <a:srgbClr val="00B050"/>
                </a:solidFill>
              </a:rPr>
              <a:t>oxygen consumption </a:t>
            </a:r>
            <a:r>
              <a:rPr lang="en-US" sz="2000" dirty="0" smtClean="0"/>
              <a:t>in </a:t>
            </a:r>
            <a:r>
              <a:rPr lang="en-US" sz="2000" dirty="0" smtClean="0">
                <a:solidFill>
                  <a:srgbClr val="002060"/>
                </a:solidFill>
              </a:rPr>
              <a:t>high fertile bull semen and low fertile bull semen is increased </a:t>
            </a:r>
            <a:r>
              <a:rPr lang="en-US" sz="2000" b="1" dirty="0" smtClean="0">
                <a:solidFill>
                  <a:srgbClr val="7030A0"/>
                </a:solidFill>
              </a:rPr>
              <a:t>but on addition of 2,4 </a:t>
            </a:r>
            <a:r>
              <a:rPr lang="en-US" sz="2000" b="1" dirty="0" err="1" smtClean="0">
                <a:solidFill>
                  <a:srgbClr val="7030A0"/>
                </a:solidFill>
              </a:rPr>
              <a:t>di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</a:rPr>
              <a:t>nitrophenol</a:t>
            </a:r>
            <a:r>
              <a:rPr lang="en-US" sz="2000" b="1" dirty="0" smtClean="0">
                <a:solidFill>
                  <a:srgbClr val="7030A0"/>
                </a:solidFill>
              </a:rPr>
              <a:t> the oxygen uptake is increasing two fold in high fertile bulls but not in low fertile bulls.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The oxygen uptake was measured with the help of </a:t>
            </a:r>
            <a:r>
              <a:rPr lang="en-US" sz="2000" dirty="0" err="1" smtClean="0"/>
              <a:t>monometric</a:t>
            </a:r>
            <a:r>
              <a:rPr lang="en-US" sz="2000" dirty="0" smtClean="0"/>
              <a:t> equipment.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Presence of certain Enzymes and Hormones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GLUTAMIC OXALOACETIC TRANSAMINASE (GOT) ACTIVITY</a:t>
            </a:r>
          </a:p>
          <a:p>
            <a:r>
              <a:rPr lang="en-US" sz="2000" dirty="0" smtClean="0"/>
              <a:t> </a:t>
            </a:r>
            <a:r>
              <a:rPr lang="en-US" sz="2000" dirty="0" smtClean="0"/>
              <a:t>I</a:t>
            </a:r>
            <a:r>
              <a:rPr lang="en-US" sz="2000" dirty="0" smtClean="0"/>
              <a:t>ndicates </a:t>
            </a:r>
            <a:r>
              <a:rPr lang="en-US" sz="2000" dirty="0" smtClean="0"/>
              <a:t>the damage to </a:t>
            </a:r>
            <a:r>
              <a:rPr lang="en-US" sz="2000" dirty="0" smtClean="0"/>
              <a:t>spermatozoa</a:t>
            </a:r>
            <a:endParaRPr lang="en-US" sz="2000" dirty="0" smtClean="0"/>
          </a:p>
          <a:p>
            <a:r>
              <a:rPr lang="en-US" sz="2000" b="1" dirty="0" smtClean="0"/>
              <a:t>HYALURONIDASE ACTIVITY - </a:t>
            </a:r>
            <a:r>
              <a:rPr lang="en-US" sz="2000" dirty="0" smtClean="0"/>
              <a:t>indicate acrosomal damage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r>
              <a:rPr lang="en-US" sz="2000" b="1" dirty="0" smtClean="0"/>
              <a:t>RESAZURIN TEST - </a:t>
            </a:r>
            <a:r>
              <a:rPr lang="en-US" sz="2000" i="1" dirty="0" smtClean="0"/>
              <a:t>indicator of metabolic activity of semen.</a:t>
            </a:r>
          </a:p>
          <a:p>
            <a:endParaRPr lang="en-US" sz="2000" i="1" dirty="0" smtClean="0"/>
          </a:p>
          <a:p>
            <a:pPr>
              <a:buNone/>
            </a:pPr>
            <a:r>
              <a:rPr lang="en-US" sz="2000" dirty="0" smtClean="0"/>
              <a:t>		     </a:t>
            </a:r>
            <a:r>
              <a:rPr lang="en-US" sz="2000" dirty="0" err="1" smtClean="0"/>
              <a:t>Resazurin</a:t>
            </a:r>
            <a:endParaRPr lang="en-US" sz="2000" i="1" dirty="0" smtClean="0"/>
          </a:p>
          <a:p>
            <a:endParaRPr lang="en-US" sz="2000" i="1" dirty="0" smtClean="0"/>
          </a:p>
          <a:p>
            <a:endParaRPr lang="en-US" sz="2000" i="1" dirty="0" smtClean="0"/>
          </a:p>
          <a:p>
            <a:r>
              <a:rPr lang="en-US" sz="2000" i="1" dirty="0" smtClean="0"/>
              <a:t>Semen </a:t>
            </a:r>
            <a:r>
              <a:rPr lang="en-US" sz="2000" i="1" dirty="0" smtClean="0"/>
              <a:t>+</a:t>
            </a:r>
            <a:r>
              <a:rPr lang="en-US" sz="2000" i="1" dirty="0" err="1" smtClean="0"/>
              <a:t>Resazurin</a:t>
            </a:r>
            <a:r>
              <a:rPr lang="en-US" sz="2000" i="1" dirty="0" smtClean="0"/>
              <a:t> (Blue)     Dehydrogenase            Pink       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4495800"/>
            <a:ext cx="2057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553200" y="44196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43800" y="4114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2400" y="4495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1 minute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44958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4 minute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5029200"/>
            <a:ext cx="7467600" cy="1066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ALKALINE &amp; ACID PHOSPHATASE TEST 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Presence indicated  - </a:t>
            </a:r>
            <a:r>
              <a:rPr lang="en-US" sz="2000" dirty="0" smtClean="0">
                <a:solidFill>
                  <a:srgbClr val="C00000"/>
                </a:solidFill>
              </a:rPr>
              <a:t>functional state of accessory sex glands and metabolic activity of spermatozoa</a:t>
            </a:r>
            <a:r>
              <a:rPr lang="en-US" dirty="0" smtClean="0"/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r="26331"/>
          <a:stretch>
            <a:fillRect/>
          </a:stretch>
        </p:blipFill>
        <p:spPr bwMode="auto">
          <a:xfrm rot="5400000">
            <a:off x="4572001" y="762000"/>
            <a:ext cx="5333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629400" y="3124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Dihydroresurufin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3124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Resurufin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Millovanov’s</a:t>
            </a:r>
            <a:r>
              <a:rPr lang="en-US" sz="3200" b="1" dirty="0" smtClean="0"/>
              <a:t> resistance test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000" dirty="0" smtClean="0"/>
              <a:t>Evaluates ability of </a:t>
            </a:r>
            <a:r>
              <a:rPr lang="en-US" sz="2000" dirty="0" smtClean="0">
                <a:solidFill>
                  <a:srgbClr val="C00000"/>
                </a:solidFill>
              </a:rPr>
              <a:t>spermatozoa to withstand the action of 1 per cent Sodium chloride solution</a:t>
            </a:r>
            <a:r>
              <a:rPr lang="en-US" sz="2000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Denoted by – </a:t>
            </a:r>
            <a:r>
              <a:rPr lang="en-US" sz="2000" b="1" dirty="0" smtClean="0"/>
              <a:t>R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 milliliter of 1 % Sodium chloride solution required to stop the progressive motility of all spermatozoa in 0.02 ml of semen.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Good quality semen -  </a:t>
            </a:r>
            <a:r>
              <a:rPr lang="en-US" sz="2000" dirty="0" smtClean="0">
                <a:solidFill>
                  <a:srgbClr val="0000FF"/>
                </a:solidFill>
              </a:rPr>
              <a:t>‘R’ value to be not less than 5000.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Cold shock resistance test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This test is done to assess the </a:t>
            </a:r>
            <a:r>
              <a:rPr lang="en-US" sz="2000" dirty="0" err="1" smtClean="0"/>
              <a:t>fertilizability</a:t>
            </a:r>
            <a:r>
              <a:rPr lang="en-US" sz="2000" dirty="0" smtClean="0"/>
              <a:t>/</a:t>
            </a:r>
            <a:r>
              <a:rPr lang="en-US" sz="2000" dirty="0" err="1" smtClean="0"/>
              <a:t>preservability</a:t>
            </a:r>
            <a:r>
              <a:rPr lang="en-US" sz="2000" dirty="0" smtClean="0"/>
              <a:t>/storage ability (5°C) of the semen of a particular bull.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spermatozoa are subjected to </a:t>
            </a:r>
            <a:r>
              <a:rPr lang="en-US" sz="2000" dirty="0" err="1" smtClean="0"/>
              <a:t>unfavourable</a:t>
            </a:r>
            <a:r>
              <a:rPr lang="en-US" sz="2000" dirty="0" smtClean="0"/>
              <a:t> condition such as cold (0°C).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percentage of resistant live sperm is counted after cold shock.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/>
              <a:t>Procedure</a:t>
            </a:r>
            <a:endParaRPr lang="en-US" sz="2000" dirty="0" smtClean="0"/>
          </a:p>
          <a:p>
            <a:pPr>
              <a:lnSpc>
                <a:spcPct val="200000"/>
              </a:lnSpc>
            </a:pPr>
            <a:r>
              <a:rPr lang="en-US" sz="2000" dirty="0" smtClean="0"/>
              <a:t>Take one ml of freshly collected in a test tube and place it in a beaker containing crushed ice (0⁰C) for 10 minutes.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Conduct Viability by eosin-</a:t>
            </a:r>
            <a:r>
              <a:rPr lang="en-US" sz="2000" dirty="0" err="1" smtClean="0"/>
              <a:t>nigrosin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BIOLOGICAL TEST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2000" dirty="0" err="1" smtClean="0"/>
              <a:t>Zona</a:t>
            </a:r>
            <a:r>
              <a:rPr lang="en-US" sz="2000" dirty="0" smtClean="0"/>
              <a:t>-free hamster ova penetration bioassay -  </a:t>
            </a:r>
            <a:r>
              <a:rPr lang="en-US" sz="2000" i="1" dirty="0" smtClean="0"/>
              <a:t>in vitro</a:t>
            </a:r>
            <a:r>
              <a:rPr lang="en-US" sz="2000" dirty="0" smtClean="0"/>
              <a:t> fertility assessment of spermatozoa.</a:t>
            </a:r>
          </a:p>
          <a:p>
            <a:pPr>
              <a:lnSpc>
                <a:spcPct val="200000"/>
              </a:lnSpc>
            </a:pPr>
            <a:r>
              <a:rPr lang="en-US" sz="2000" i="1" dirty="0" smtClean="0"/>
              <a:t>The hamster egg penetration is a </a:t>
            </a:r>
            <a:r>
              <a:rPr lang="en-US" sz="2000" i="1" dirty="0" err="1" smtClean="0"/>
              <a:t>heterologous</a:t>
            </a:r>
            <a:r>
              <a:rPr lang="en-US" sz="2000" i="1" dirty="0" smtClean="0"/>
              <a:t> sperm penetration test.</a:t>
            </a:r>
          </a:p>
          <a:p>
            <a:pPr>
              <a:lnSpc>
                <a:spcPct val="200000"/>
              </a:lnSpc>
            </a:pPr>
            <a:r>
              <a:rPr lang="en-US" sz="2000" i="1" dirty="0" smtClean="0"/>
              <a:t>hamster egg will allow the other species sperms after the </a:t>
            </a:r>
            <a:r>
              <a:rPr lang="en-US" sz="2000" i="1" dirty="0" err="1" smtClean="0"/>
              <a:t>zona</a:t>
            </a:r>
            <a:r>
              <a:rPr lang="en-US" sz="2000" i="1" dirty="0" smtClean="0"/>
              <a:t> removal by enzymatic digestion.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ZP -  removed by treating the </a:t>
            </a:r>
            <a:r>
              <a:rPr lang="en-US" sz="2000" dirty="0" err="1" smtClean="0"/>
              <a:t>oocytes</a:t>
            </a:r>
            <a:r>
              <a:rPr lang="en-US" sz="2000" dirty="0" smtClean="0"/>
              <a:t> with freshly prepared </a:t>
            </a:r>
            <a:r>
              <a:rPr lang="en-US" sz="2000" b="1" dirty="0" smtClean="0">
                <a:solidFill>
                  <a:srgbClr val="C00000"/>
                </a:solidFill>
              </a:rPr>
              <a:t>0.1% </a:t>
            </a:r>
            <a:r>
              <a:rPr lang="en-US" sz="2000" b="1" dirty="0" err="1" smtClean="0">
                <a:solidFill>
                  <a:srgbClr val="C00000"/>
                </a:solidFill>
              </a:rPr>
              <a:t>trypsin</a:t>
            </a:r>
            <a:r>
              <a:rPr lang="en-US" sz="2000" b="1" dirty="0" smtClean="0">
                <a:solidFill>
                  <a:srgbClr val="C00000"/>
                </a:solidFill>
              </a:rPr>
              <a:t> in </a:t>
            </a:r>
            <a:r>
              <a:rPr lang="en-US" sz="2000" b="1" dirty="0" err="1" smtClean="0">
                <a:solidFill>
                  <a:srgbClr val="C00000"/>
                </a:solidFill>
              </a:rPr>
              <a:t>mBWW</a:t>
            </a:r>
            <a:r>
              <a:rPr lang="en-US" sz="2000" b="1" dirty="0" smtClean="0">
                <a:solidFill>
                  <a:srgbClr val="C00000"/>
                </a:solidFill>
              </a:rPr>
              <a:t> medium for 30 to 60 seconds.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Macroscopic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038600"/>
          </a:xfrm>
        </p:spPr>
        <p:txBody>
          <a:bodyPr/>
          <a:lstStyle/>
          <a:p>
            <a:r>
              <a:rPr lang="en-US" sz="2400" b="1" u="sng" dirty="0" smtClean="0"/>
              <a:t>Decreased in semen volume </a:t>
            </a:r>
            <a:endParaRPr lang="en-US" sz="2400" u="sng" dirty="0" smtClean="0"/>
          </a:p>
          <a:p>
            <a:pPr>
              <a:lnSpc>
                <a:spcPct val="200000"/>
              </a:lnSpc>
            </a:pPr>
            <a:r>
              <a:rPr lang="en-US" sz="2000" dirty="0" smtClean="0"/>
              <a:t>Young or old males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Reproductive / general illness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Males used excessively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Incomplete ejaculation or failure of ejaculation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Bilateral seminal </a:t>
            </a:r>
            <a:r>
              <a:rPr lang="en-US" sz="2000" dirty="0" err="1" smtClean="0"/>
              <a:t>vesiculitis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Macroscopic examination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21336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b="1" i="0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  <a:r>
                        <a:rPr lang="en-US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of Semen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Average (ml)</a:t>
                      </a:r>
                      <a:endParaRPr lang="en-US" dirty="0"/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b="1" dirty="0"/>
                        <a:t>Range (ml)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Bull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4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1-15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Stallion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70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30-250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Ram and Buck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1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0.7-3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Boar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250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1.25-400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Dog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10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1.25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Cat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0.04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0.01-0.12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Fowl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0.75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0.25-2.0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Elephants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/>
                        <a:t>-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/>
                        <a:t>50-100</a:t>
                      </a:r>
                    </a:p>
                  </a:txBody>
                  <a:tcPr marL="47625" marR="47625" marT="47625" marB="47625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81000" y="1447800"/>
            <a:ext cx="508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Volume of semen in difference species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Macroscopic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 smtClean="0"/>
              <a:t>2. </a:t>
            </a:r>
            <a:r>
              <a:rPr lang="en-US" sz="2400" b="1" dirty="0" err="1" smtClean="0"/>
              <a:t>Colour</a:t>
            </a:r>
            <a:endParaRPr lang="en-US" sz="2400" b="1" dirty="0" smtClean="0"/>
          </a:p>
          <a:p>
            <a:pPr>
              <a:lnSpc>
                <a:spcPct val="200000"/>
              </a:lnSpc>
            </a:pPr>
            <a:r>
              <a:rPr lang="en-US" sz="2000" dirty="0" smtClean="0"/>
              <a:t>Bull and buck semen -  Milky white, creamy or opaque.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Buffalo semen is </a:t>
            </a:r>
            <a:r>
              <a:rPr lang="en-US" sz="2000" dirty="0" smtClean="0">
                <a:solidFill>
                  <a:srgbClr val="FF0000"/>
                </a:solidFill>
              </a:rPr>
              <a:t>whitish when compared to bull semen.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In stallion, boar and dog - Pearly white to grey and translucent.</a:t>
            </a:r>
          </a:p>
          <a:p>
            <a:pPr>
              <a:lnSpc>
                <a:spcPct val="200000"/>
              </a:lnSpc>
            </a:pPr>
            <a:r>
              <a:rPr lang="en-US" sz="2000" b="1" i="1" dirty="0" smtClean="0">
                <a:solidFill>
                  <a:srgbClr val="002060"/>
                </a:solidFill>
              </a:rPr>
              <a:t>Yellow </a:t>
            </a:r>
            <a:r>
              <a:rPr lang="en-US" sz="2000" b="1" i="1" dirty="0" err="1" smtClean="0">
                <a:solidFill>
                  <a:srgbClr val="002060"/>
                </a:solidFill>
              </a:rPr>
              <a:t>colour</a:t>
            </a:r>
            <a:r>
              <a:rPr lang="en-US" sz="2000" b="1" i="1" dirty="0" smtClean="0">
                <a:solidFill>
                  <a:srgbClr val="002060"/>
                </a:solidFill>
              </a:rPr>
              <a:t> of semen</a:t>
            </a:r>
            <a:r>
              <a:rPr lang="en-US" sz="2000" i="1" dirty="0" smtClean="0"/>
              <a:t> is normal in some bulls (</a:t>
            </a:r>
            <a:r>
              <a:rPr lang="en-US" sz="2000" i="1" dirty="0" err="1" smtClean="0"/>
              <a:t>spl</a:t>
            </a:r>
            <a:r>
              <a:rPr lang="en-US" sz="2000" i="1" dirty="0" smtClean="0"/>
              <a:t>. </a:t>
            </a:r>
            <a:r>
              <a:rPr lang="en-US" sz="2000" i="1" dirty="0" err="1" smtClean="0"/>
              <a:t>indegenous</a:t>
            </a:r>
            <a:r>
              <a:rPr lang="en-US" sz="2000" i="1" dirty="0" smtClean="0"/>
              <a:t>)</a:t>
            </a:r>
          </a:p>
          <a:p>
            <a:pPr>
              <a:lnSpc>
                <a:spcPct val="200000"/>
              </a:lnSpc>
            </a:pPr>
            <a:r>
              <a:rPr lang="en-US" sz="2000" i="1" dirty="0" smtClean="0"/>
              <a:t> Due to </a:t>
            </a:r>
            <a:r>
              <a:rPr lang="en-US" sz="2000" b="1" i="1" dirty="0" smtClean="0">
                <a:solidFill>
                  <a:srgbClr val="C00000"/>
                </a:solidFill>
              </a:rPr>
              <a:t>riboflavin </a:t>
            </a:r>
            <a:r>
              <a:rPr lang="en-US" sz="2000" i="1" dirty="0" err="1" smtClean="0"/>
              <a:t>content,secreted</a:t>
            </a:r>
            <a:r>
              <a:rPr lang="en-US" sz="2000" i="1" dirty="0" smtClean="0"/>
              <a:t> from </a:t>
            </a:r>
            <a:r>
              <a:rPr lang="en-US" sz="2000" b="1" i="1" dirty="0" err="1" smtClean="0">
                <a:solidFill>
                  <a:srgbClr val="00B050"/>
                </a:solidFill>
              </a:rPr>
              <a:t>ampulla</a:t>
            </a:r>
            <a:r>
              <a:rPr lang="en-US" sz="2000" b="1" i="1" dirty="0" smtClean="0">
                <a:solidFill>
                  <a:srgbClr val="00B050"/>
                </a:solidFill>
              </a:rPr>
              <a:t> or seminal vesicles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002060"/>
                </a:solidFill>
              </a:rPr>
              <a:t>highly concentrated semen </a:t>
            </a:r>
            <a:r>
              <a:rPr lang="en-US" sz="2000" dirty="0" smtClean="0"/>
              <a:t>will be </a:t>
            </a:r>
            <a:r>
              <a:rPr lang="en-US" sz="2000" b="1" dirty="0" smtClean="0">
                <a:solidFill>
                  <a:srgbClr val="00B0F0"/>
                </a:solidFill>
              </a:rPr>
              <a:t>creamy</a:t>
            </a:r>
            <a:r>
              <a:rPr lang="en-US" sz="2000" dirty="0" smtClean="0"/>
              <a:t> in </a:t>
            </a:r>
            <a:r>
              <a:rPr lang="en-US" sz="2000" dirty="0" err="1" smtClean="0"/>
              <a:t>colour</a:t>
            </a:r>
            <a:r>
              <a:rPr lang="en-US" sz="2000" dirty="0" smtClean="0"/>
              <a:t> and if there is only </a:t>
            </a:r>
            <a:r>
              <a:rPr lang="en-US" sz="2000" dirty="0" smtClean="0">
                <a:solidFill>
                  <a:srgbClr val="FF0000"/>
                </a:solidFill>
              </a:rPr>
              <a:t>very few or no sperms </a:t>
            </a:r>
            <a:r>
              <a:rPr lang="en-US" sz="2000" dirty="0" smtClean="0"/>
              <a:t>then the 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colour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 will be watery.</a:t>
            </a:r>
          </a:p>
          <a:p>
            <a:endParaRPr lang="en-US" sz="24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Macroscopic examination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2. Abnormal </a:t>
            </a:r>
            <a:r>
              <a:rPr lang="en-US" sz="2400" b="1" dirty="0" err="1" smtClean="0"/>
              <a:t>Colour</a:t>
            </a:r>
            <a:endParaRPr lang="en-US" sz="2400" b="1" dirty="0" smtClean="0"/>
          </a:p>
          <a:p>
            <a:pPr>
              <a:buNone/>
            </a:pPr>
            <a:endParaRPr lang="en-US" sz="2400" b="1" dirty="0" smtClean="0"/>
          </a:p>
          <a:p>
            <a:endParaRPr lang="en-US" sz="24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524000"/>
          <a:ext cx="8382000" cy="49644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5800"/>
                <a:gridCol w="2362200"/>
                <a:gridCol w="5334000"/>
              </a:tblGrid>
              <a:tr h="55245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S.no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Abnormal </a:t>
                      </a:r>
                      <a:r>
                        <a:rPr lang="en-US" sz="1800" b="1" dirty="0" err="1" smtClean="0"/>
                        <a:t>Colour</a:t>
                      </a:r>
                      <a:endParaRPr lang="en-US" sz="1800" b="1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Etiology</a:t>
                      </a:r>
                      <a:endParaRPr lang="en-US" dirty="0"/>
                    </a:p>
                  </a:txBody>
                  <a:tcPr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Brownish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err="1"/>
                        <a:t>Orchitis</a:t>
                      </a:r>
                      <a:r>
                        <a:rPr lang="en-US" dirty="0"/>
                        <a:t> (Blood pigments)</a:t>
                      </a:r>
                    </a:p>
                  </a:txBody>
                  <a:tcPr marL="47625" marR="47625" marT="47625" marB="47625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Dark red to pink blood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Hemorrhage in male reproductive tract</a:t>
                      </a:r>
                    </a:p>
                  </a:txBody>
                  <a:tcPr marL="47625" marR="47625" marT="47625" marB="47625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Yellow green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Pseudomonas </a:t>
                      </a:r>
                      <a:r>
                        <a:rPr lang="en-US" dirty="0" err="1"/>
                        <a:t>aerogenosa</a:t>
                      </a:r>
                      <a:r>
                        <a:rPr lang="en-US" dirty="0"/>
                        <a:t> infection - pus</a:t>
                      </a:r>
                      <a:br>
                        <a:rPr lang="en-US" dirty="0"/>
                      </a:br>
                      <a:r>
                        <a:rPr lang="en-US" dirty="0"/>
                        <a:t>This </a:t>
                      </a:r>
                      <a:r>
                        <a:rPr lang="en-US" u="none" strike="noStrike" dirty="0" err="1">
                          <a:solidFill>
                            <a:srgbClr val="000000"/>
                          </a:solidFill>
                        </a:rPr>
                        <a:t>colour</a:t>
                      </a:r>
                      <a:r>
                        <a:rPr lang="en-US" dirty="0"/>
                        <a:t> appears on keeping semen some time after collection</a:t>
                      </a:r>
                    </a:p>
                  </a:txBody>
                  <a:tcPr marL="47625" marR="47625" marT="47625" marB="47625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Light brown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Contamination with dung</a:t>
                      </a:r>
                    </a:p>
                  </a:txBody>
                  <a:tcPr marL="47625" marR="47625" marT="47625" marB="47625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Dull and dirty white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Increased number of </a:t>
                      </a:r>
                      <a:r>
                        <a:rPr lang="en-US" dirty="0" err="1"/>
                        <a:t>spermatogenic</a:t>
                      </a:r>
                      <a:r>
                        <a:rPr lang="en-US" dirty="0"/>
                        <a:t> cells</a:t>
                      </a:r>
                    </a:p>
                  </a:txBody>
                  <a:tcPr marL="47625" marR="47625" marT="47625" marB="47625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Yellow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Presence of urine</a:t>
                      </a:r>
                    </a:p>
                  </a:txBody>
                  <a:tcPr marL="47625" marR="47625" marT="47625" marB="47625"/>
                </a:tc>
              </a:tr>
              <a:tr h="55245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/>
                        <a:t>Chunk clots/</a:t>
                      </a:r>
                      <a:r>
                        <a:rPr lang="en-US" dirty="0" err="1"/>
                        <a:t>Curdy</a:t>
                      </a:r>
                      <a:r>
                        <a:rPr lang="en-US" dirty="0"/>
                        <a:t> appearance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 smtClean="0"/>
                        <a:t>Infection (</a:t>
                      </a:r>
                      <a:r>
                        <a:rPr lang="en-US" dirty="0" err="1" smtClean="0"/>
                        <a:t>Vesiculitis</a:t>
                      </a:r>
                      <a:r>
                        <a:rPr lang="en-US" dirty="0" smtClean="0"/>
                        <a:t>/Brucellosis)</a:t>
                      </a:r>
                      <a:endParaRPr lang="en-US" dirty="0"/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1924</Words>
  <Application>Microsoft Office PowerPoint</Application>
  <PresentationFormat>On-screen Show (4:3)</PresentationFormat>
  <Paragraphs>560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Semen evaluation</vt:lpstr>
      <vt:lpstr>Slide 2</vt:lpstr>
      <vt:lpstr>Care during semen handling</vt:lpstr>
      <vt:lpstr>Battery of tests</vt:lpstr>
      <vt:lpstr> Macroscopic examination  </vt:lpstr>
      <vt:lpstr>Macroscopic examination</vt:lpstr>
      <vt:lpstr>Macroscopic examination</vt:lpstr>
      <vt:lpstr>Macroscopic examination</vt:lpstr>
      <vt:lpstr>Macroscopic examination</vt:lpstr>
      <vt:lpstr>Macroscopic examination</vt:lpstr>
      <vt:lpstr>Macroscopic examination</vt:lpstr>
      <vt:lpstr>MICROSCOPIC SEMEN EVALUATION</vt:lpstr>
      <vt:lpstr>MICROSCOPIC SEMEN EVALUATION</vt:lpstr>
      <vt:lpstr>MICROSCOPIC SEMEN EVALUATION</vt:lpstr>
      <vt:lpstr>MICROSCOPIC SEMEN EVALUATION</vt:lpstr>
      <vt:lpstr>MICROSCOPIC SEMEN EVALUATION</vt:lpstr>
      <vt:lpstr>ESTIMATION OF SPERM CONCENTRATION</vt:lpstr>
      <vt:lpstr>ESTIMATION OF SPERM CONCENTRATION</vt:lpstr>
      <vt:lpstr>CONCENTRATION ESTIMATION BY HAEMOCYTOMETER </vt:lpstr>
      <vt:lpstr> Concentration estimation by haemocytometer </vt:lpstr>
      <vt:lpstr> Concentration estimation by haemocytometer </vt:lpstr>
      <vt:lpstr>Slide 22</vt:lpstr>
      <vt:lpstr>Concentration estimation by haemocytometer </vt:lpstr>
      <vt:lpstr>Estimation of sperm concentration</vt:lpstr>
      <vt:lpstr>Estimation of sperm concentration</vt:lpstr>
      <vt:lpstr>Estimation of sperm concentration</vt:lpstr>
      <vt:lpstr>Estimation of sperm concentration</vt:lpstr>
      <vt:lpstr>Estimation of sperm concentration</vt:lpstr>
      <vt:lpstr>Estimation of sperm concentration</vt:lpstr>
      <vt:lpstr>Normal sperm concentration in different species</vt:lpstr>
      <vt:lpstr>Concentration related nomenclature</vt:lpstr>
      <vt:lpstr>Viability of spermatozoa</vt:lpstr>
      <vt:lpstr>EOSIN NIGROSIN</vt:lpstr>
      <vt:lpstr>EOSIN NIGROSIN</vt:lpstr>
      <vt:lpstr>EOSIN NIGROSIN</vt:lpstr>
      <vt:lpstr>EOSIN NIGROSIN</vt:lpstr>
      <vt:lpstr>Viability </vt:lpstr>
      <vt:lpstr>ACROSOME INTEGRITY</vt:lpstr>
      <vt:lpstr>ACROSOME INTEGRITY</vt:lpstr>
      <vt:lpstr>ACROSOME INTEGRITY</vt:lpstr>
      <vt:lpstr>    - FITC - PSA</vt:lpstr>
      <vt:lpstr>BIOCHEMICAL TESTS</vt:lpstr>
      <vt:lpstr>pH estimation </vt:lpstr>
      <vt:lpstr>METHYLENE BLUE DYE REDUCTION TEST</vt:lpstr>
      <vt:lpstr>METHYLENE BLUE DYE REDUCTION TEST</vt:lpstr>
      <vt:lpstr>METHYLENE BLUE DYE REDUCTION TEST</vt:lpstr>
      <vt:lpstr>HYPO OSMOTIC SWELLING TEST (HOST)</vt:lpstr>
      <vt:lpstr>HYPO OSMOTIC SWELLING TEST (HOST)</vt:lpstr>
      <vt:lpstr>HYPO OSMOTIC SWELLING TEST (HOST)</vt:lpstr>
      <vt:lpstr>HYPO OSMOTIC SWELLING TEST (HOST)</vt:lpstr>
      <vt:lpstr>FRUCTOLYSIS INDEX</vt:lpstr>
      <vt:lpstr>Oxygen uptake/utilization test</vt:lpstr>
      <vt:lpstr>Pyruvate utilisation test</vt:lpstr>
      <vt:lpstr>Presence of certain Enzymes and Hormones</vt:lpstr>
      <vt:lpstr>Millovanov’s resistance test</vt:lpstr>
      <vt:lpstr>Cold shock resistance test</vt:lpstr>
      <vt:lpstr>BIOLOGICAL TEST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Semen evaluation</dc:title>
  <dc:creator>Alok</dc:creator>
  <cp:lastModifiedBy>Alok</cp:lastModifiedBy>
  <cp:revision>64</cp:revision>
  <dcterms:created xsi:type="dcterms:W3CDTF">2006-08-16T00:00:00Z</dcterms:created>
  <dcterms:modified xsi:type="dcterms:W3CDTF">2020-12-23T11:11:08Z</dcterms:modified>
</cp:coreProperties>
</file>