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5" r:id="rId3"/>
    <p:sldId id="268" r:id="rId4"/>
    <p:sldId id="291" r:id="rId5"/>
    <p:sldId id="292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488" autoAdjust="0"/>
  </p:normalViewPr>
  <p:slideViewPr>
    <p:cSldViewPr snapToGrid="0" snapToObjects="1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402" y="588985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728" y="381463"/>
            <a:ext cx="8789234" cy="189094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Sources  of contamination of meat and carcasses de-contamination</a:t>
            </a:r>
          </a:p>
        </p:txBody>
      </p:sp>
      <p:pic>
        <p:nvPicPr>
          <p:cNvPr id="1026" name="Picture 2" descr="World Food Safety Day: 'Food safety is a shared responsibility'">
            <a:extLst>
              <a:ext uri="{FF2B5EF4-FFF2-40B4-BE49-F238E27FC236}">
                <a16:creationId xmlns:a16="http://schemas.microsoft.com/office/drawing/2014/main" id="{E44F3908-D687-413F-B93E-2C5E2356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8" y="2278966"/>
            <a:ext cx="6845932" cy="39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Hides &amp; hair: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major source of bacteriological contamination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Contents of stomach &amp; gut: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major source of bacteriological contamination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Sticking point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bacteria travel to the spleen, lung, bone marrow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contact with structures: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mainly in booth dressing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Water: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source of pathogens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Operatives: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movement should be from clean to dirty part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slaughter hall environment: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ventilation, steam-increases surface moisture, drainage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Utensils &amp; equipment’s: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knife, saws &amp; hock cutters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Vermin: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fence to keep away dogs &amp; cat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Chemical contamination: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contamination by cleaning chemicals</a:t>
            </a:r>
          </a:p>
          <a:p>
            <a:endParaRPr lang="ja-JP" altLang="en-US" sz="1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397" y="592260"/>
            <a:ext cx="6081205" cy="583800"/>
          </a:xfrm>
        </p:spPr>
        <p:txBody>
          <a:bodyPr/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Sources of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3996" y="994299"/>
            <a:ext cx="9774315" cy="537099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Dealing with the dirty animal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Protecting the meat from the worker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Layout &amp; flowlines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Dressing techniques: removal of hide/fleece/hair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Pigs: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vertical scalding (61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 for 7 min.)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Poultry: soft scalding at 50-51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 for 1 to 3 minutes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Singeing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burn the bristles or down off (the carcass of a pig or fowl)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Preventing contamination from GIT: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technique used for sealing the rectum is k/as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bunging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oesophagus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(weasand) in a cattle is usually sealed by an elastrator ring applied at 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oesophgeal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-ruminal junction k/as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rodding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24" y="325930"/>
            <a:ext cx="8092736" cy="583800"/>
          </a:xfrm>
        </p:spPr>
        <p:txBody>
          <a:bodyPr/>
          <a:lstStyle/>
          <a:p>
            <a:pPr algn="ctr"/>
            <a:r>
              <a:rPr lang="en-US" dirty="0"/>
              <a:t>Methods of reducing contamination</a:t>
            </a:r>
          </a:p>
        </p:txBody>
      </p:sp>
      <p:pic>
        <p:nvPicPr>
          <p:cNvPr id="2050" name="Picture 2" descr="Swine Carcass In The Scalding Tub Stock Image - Image of occupation,  indoor: 61154385">
            <a:extLst>
              <a:ext uri="{FF2B5EF4-FFF2-40B4-BE49-F238E27FC236}">
                <a16:creationId xmlns:a16="http://schemas.microsoft.com/office/drawing/2014/main" id="{000D6899-EBAF-40EE-8F28-8F167984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03" y="1101198"/>
            <a:ext cx="3515557" cy="23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D3BF8-7E88-4684-AFFE-C2A41E75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DA0125-C70C-40F4-8030-FF3D0FA8349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9205"/>
          <a:stretch>
            <a:fillRect/>
          </a:stretch>
        </p:blipFill>
        <p:spPr bwMode="auto">
          <a:xfrm>
            <a:off x="457216" y="506674"/>
            <a:ext cx="3981619" cy="31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608F4-CEA5-426E-819D-AD3645D40A67}"/>
              </a:ext>
            </a:extLst>
          </p:cNvPr>
          <p:cNvSpPr txBox="1"/>
          <p:nvPr/>
        </p:nvSpPr>
        <p:spPr>
          <a:xfrm>
            <a:off x="457216" y="3089991"/>
            <a:ext cx="4110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Transferring expanded rubber ring from </a:t>
            </a:r>
            <a:r>
              <a:rPr lang="en-US" sz="1400" b="0" i="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SafeSeal</a:t>
            </a:r>
            <a:r>
              <a:rPr lang="en-US" sz="14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502 (the ring loader) to </a:t>
            </a:r>
            <a:r>
              <a:rPr lang="en-US" sz="1400" b="0" i="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SafeSeal</a:t>
            </a:r>
            <a:r>
              <a:rPr lang="en-US" sz="14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501 (the machine)</a:t>
            </a:r>
            <a:endParaRPr lang="en-IN" sz="1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FB7C93-3623-4D95-8474-CC10DCC9C99E}"/>
              </a:ext>
            </a:extLst>
          </p:cNvPr>
          <p:cNvGrpSpPr/>
          <p:nvPr/>
        </p:nvGrpSpPr>
        <p:grpSpPr>
          <a:xfrm>
            <a:off x="4627742" y="546871"/>
            <a:ext cx="3567430" cy="3118323"/>
            <a:chOff x="6296117" y="2325672"/>
            <a:chExt cx="4762500" cy="314325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010F1C7-394D-47C0-A4D7-89844E5DC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117" y="2325672"/>
              <a:ext cx="47625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F22DF3-A30F-48EE-B6C6-BAF0BBA21276}"/>
                </a:ext>
              </a:extLst>
            </p:cNvPr>
            <p:cNvSpPr txBox="1"/>
            <p:nvPr/>
          </p:nvSpPr>
          <p:spPr>
            <a:xfrm>
              <a:off x="6296117" y="5040206"/>
              <a:ext cx="39890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FF00"/>
                  </a:solidFill>
                  <a:effectLst/>
                  <a:latin typeface="Ubuntu"/>
                </a:rPr>
                <a:t>Ring in position on machine</a:t>
              </a:r>
              <a:endParaRPr lang="en-IN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7A837654-9370-40AD-966E-CA584D7DACB0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80" y="506675"/>
            <a:ext cx="3567430" cy="31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9338C6-2789-49C3-95C0-33828E6BBDD9}"/>
              </a:ext>
            </a:extLst>
          </p:cNvPr>
          <p:cNvSpPr txBox="1"/>
          <p:nvPr/>
        </p:nvSpPr>
        <p:spPr>
          <a:xfrm>
            <a:off x="8195172" y="2936102"/>
            <a:ext cx="3567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FFFF00"/>
                </a:solidFill>
                <a:effectLst/>
                <a:latin typeface="Ubuntu"/>
              </a:rPr>
              <a:t>Plastic bag in place over extended cone of machine, ready for insertion into rectum</a:t>
            </a:r>
            <a:endParaRPr lang="en-IN" sz="1600" dirty="0">
              <a:solidFill>
                <a:srgbClr val="FFFF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BE9423-1480-4F84-A2E6-9340A2822924}"/>
              </a:ext>
            </a:extLst>
          </p:cNvPr>
          <p:cNvGrpSpPr/>
          <p:nvPr/>
        </p:nvGrpSpPr>
        <p:grpSpPr>
          <a:xfrm>
            <a:off x="2312421" y="3767099"/>
            <a:ext cx="3893057" cy="3012749"/>
            <a:chOff x="3714750" y="287692"/>
            <a:chExt cx="4217772" cy="4360357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057C5F72-6487-461A-93DD-6E6AB3174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287692"/>
              <a:ext cx="4217772" cy="436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C75A5F-760A-4262-BA63-B6261E406522}"/>
                </a:ext>
              </a:extLst>
            </p:cNvPr>
            <p:cNvSpPr txBox="1"/>
            <p:nvPr/>
          </p:nvSpPr>
          <p:spPr>
            <a:xfrm>
              <a:off x="3958278" y="3541363"/>
              <a:ext cx="3864985" cy="779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Rectum totally sealed prior to commencement of any knife work</a:t>
              </a:r>
              <a:endParaRPr lang="en-IN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274CEF-43E8-47FB-AB83-32037C027AC8}"/>
              </a:ext>
            </a:extLst>
          </p:cNvPr>
          <p:cNvGrpSpPr/>
          <p:nvPr/>
        </p:nvGrpSpPr>
        <p:grpSpPr>
          <a:xfrm>
            <a:off x="6278658" y="3767099"/>
            <a:ext cx="3567430" cy="3012749"/>
            <a:chOff x="2642085" y="2260618"/>
            <a:chExt cx="4177476" cy="431070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7BF0EB-9034-4F5E-B710-52632288C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085" y="2260618"/>
              <a:ext cx="4177476" cy="431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2E2568-51F3-4509-8412-2996665C2D09}"/>
                </a:ext>
              </a:extLst>
            </p:cNvPr>
            <p:cNvSpPr txBox="1"/>
            <p:nvPr/>
          </p:nvSpPr>
          <p:spPr>
            <a:xfrm>
              <a:off x="2978477" y="5533375"/>
              <a:ext cx="3628748" cy="871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FFFF00"/>
                  </a:solidFill>
                  <a:effectLst/>
                  <a:latin typeface="Ubuntu"/>
                </a:rPr>
                <a:t>Machine inserted prior to retracting</a:t>
              </a:r>
              <a:endParaRPr lang="en-IN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0ECAF14-6670-4EF1-B6EB-8FAA43FFB7CC}"/>
              </a:ext>
            </a:extLst>
          </p:cNvPr>
          <p:cNvSpPr txBox="1"/>
          <p:nvPr/>
        </p:nvSpPr>
        <p:spPr>
          <a:xfrm>
            <a:off x="2326460" y="78152"/>
            <a:ext cx="296292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IN" sz="2400" b="0" i="0" dirty="0">
                <a:solidFill>
                  <a:srgbClr val="000000"/>
                </a:solidFill>
                <a:effectLst/>
                <a:latin typeface="Ubuntu"/>
              </a:rPr>
              <a:t>Beef Bunging Machine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66BD9F-0326-41CA-92C6-81320FBD2403}"/>
              </a:ext>
            </a:extLst>
          </p:cNvPr>
          <p:cNvSpPr txBox="1"/>
          <p:nvPr/>
        </p:nvSpPr>
        <p:spPr>
          <a:xfrm>
            <a:off x="5857634" y="692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https://sesltd.co.nz/beef-bunging-machine.php</a:t>
            </a:r>
          </a:p>
        </p:txBody>
      </p:sp>
    </p:spTree>
    <p:extLst>
      <p:ext uri="{BB962C8B-B14F-4D97-AF65-F5344CB8AC3E}">
        <p14:creationId xmlns:p14="http://schemas.microsoft.com/office/powerpoint/2010/main" val="361978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0A5350-FE6F-4569-8215-7F2B5CFD2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0" name="Picture 2" descr="METAL DETECTABLE BEEF WEASAND CLIP">
            <a:extLst>
              <a:ext uri="{FF2B5EF4-FFF2-40B4-BE49-F238E27FC236}">
                <a16:creationId xmlns:a16="http://schemas.microsoft.com/office/drawing/2014/main" id="{8A6DCA7F-07D7-4DAA-A4B9-04AED3A61C1A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74" y="3670210"/>
            <a:ext cx="3551020" cy="29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ept Beef Weasand Clip Rodder | Cutting Edge">
            <a:extLst>
              <a:ext uri="{FF2B5EF4-FFF2-40B4-BE49-F238E27FC236}">
                <a16:creationId xmlns:a16="http://schemas.microsoft.com/office/drawing/2014/main" id="{F0E924A8-2A70-4B76-B009-7B9BBD1D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4" y="142496"/>
            <a:ext cx="3614526" cy="35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TAL DETECTABLE BEEF WEASAND CLIP">
            <a:extLst>
              <a:ext uri="{FF2B5EF4-FFF2-40B4-BE49-F238E27FC236}">
                <a16:creationId xmlns:a16="http://schemas.microsoft.com/office/drawing/2014/main" id="{39D729FF-D935-44A7-8783-040F3A0C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23" y="110031"/>
            <a:ext cx="3473208" cy="34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TAL DETECTABLE BEEF WEASAND CLIP">
            <a:extLst>
              <a:ext uri="{FF2B5EF4-FFF2-40B4-BE49-F238E27FC236}">
                <a16:creationId xmlns:a16="http://schemas.microsoft.com/office/drawing/2014/main" id="{50C2132B-6BA7-4982-B418-C46DF2A3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87" y="3510178"/>
            <a:ext cx="3294357" cy="31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065542-E0B9-42D7-A5F2-51B8143C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Rodding procedure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808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BD4B-5251-4536-9DD8-93A88A69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Carcasses decontamination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73E2-3A9B-4C15-ABC4-205775169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Steam pasteurization/sterilization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Trimming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Chemical treatments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hlorine-washed chicken: food safety expert explains why US poultry is  banned in the EU - FOODStuff SA">
            <a:extLst>
              <a:ext uri="{FF2B5EF4-FFF2-40B4-BE49-F238E27FC236}">
                <a16:creationId xmlns:a16="http://schemas.microsoft.com/office/drawing/2014/main" id="{52366813-E539-4564-B8D2-988E666A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6100"/>
            <a:ext cx="538763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9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F18-1474-4DED-9B96-4CF464A64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water: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With hot &amp; cold water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Hot water gives bloom to the meat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USDA recommendation &gt;74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 water for 10s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Water with chlorine 15 ppm, temp. 85-90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 with 100psi pressure</a:t>
            </a:r>
          </a:p>
          <a:p>
            <a:pPr algn="just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Steam pasteurization/sterilization: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Steam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vaccum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sterilization process: temp. 88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C, steam, at 45psi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Steam sterilization: removal of surface water, split carcasses pass through low pressure steam over for 85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 for 8s &amp; then cooled with a chilled water spray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26190C-F5DF-4EA5-A1D2-BA2F4C5B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en-US" dirty="0"/>
              <a:t>Carcasses decontamination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816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FCE6-A0EC-425B-A790-2DA2CF677F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Trimming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Removing visible contamination by trimming &amp; then washing was the most practical &amp; effective method for reducing microbial contamination of beef carcasses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Chemical treatment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Chlorine: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20ppm, 16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 for 10sec &amp; 60sec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Organic acids: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acetic acid, lactic acid, citric acid, fumaric acid: </a:t>
            </a:r>
            <a:r>
              <a:rPr lang="en-US" sz="2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reduced the E.coli0157:H7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Hydrogen peroxide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Antimicrobials: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Nicin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Bacteriocin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Phosphatase: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Trisodium phosphate: reduce the total viable count, 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Salmonella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contamination</a:t>
            </a:r>
            <a:endParaRPr lang="en-I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804AC-8644-466A-8020-DD983AB2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en-US" dirty="0"/>
              <a:t>Carcasses decontamination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768533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606</TotalTime>
  <Words>461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Meiryo UI</vt:lpstr>
      <vt:lpstr>Arial</vt:lpstr>
      <vt:lpstr>Calibri</vt:lpstr>
      <vt:lpstr>Cambria</vt:lpstr>
      <vt:lpstr>Times New Roman</vt:lpstr>
      <vt:lpstr>Ubuntu</vt:lpstr>
      <vt:lpstr>Wingdings</vt:lpstr>
      <vt:lpstr>Creative Gradient </vt:lpstr>
      <vt:lpstr>         Sources  of contamination of meat and carcasses de-contamination</vt:lpstr>
      <vt:lpstr>Sources of contamination</vt:lpstr>
      <vt:lpstr>Methods of reducing contamination</vt:lpstr>
      <vt:lpstr>PowerPoint Presentation</vt:lpstr>
      <vt:lpstr>Rodding procedure</vt:lpstr>
      <vt:lpstr>Carcasses decontamination</vt:lpstr>
      <vt:lpstr>Carcasses decontamination</vt:lpstr>
      <vt:lpstr>Carcasses decontamination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drbhoomika1986@gmail.com</dc:creator>
  <cp:lastModifiedBy>drbhoomika1986@gmail.com</cp:lastModifiedBy>
  <cp:revision>36</cp:revision>
  <dcterms:created xsi:type="dcterms:W3CDTF">2020-12-16T11:09:18Z</dcterms:created>
  <dcterms:modified xsi:type="dcterms:W3CDTF">2020-12-22T11:07:46Z</dcterms:modified>
</cp:coreProperties>
</file>