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1"/>
  </p:sldMasterIdLst>
  <p:notesMasterIdLst>
    <p:notesMasterId r:id="rId10"/>
  </p:notesMasterIdLst>
  <p:handoutMasterIdLst>
    <p:handoutMasterId r:id="rId11"/>
  </p:handoutMasterIdLst>
  <p:sldIdLst>
    <p:sldId id="270" r:id="rId2"/>
    <p:sldId id="275" r:id="rId3"/>
    <p:sldId id="268" r:id="rId4"/>
    <p:sldId id="291" r:id="rId5"/>
    <p:sldId id="292" r:id="rId6"/>
    <p:sldId id="288" r:id="rId7"/>
    <p:sldId id="289" r:id="rId8"/>
    <p:sldId id="29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2C48"/>
    <a:srgbClr val="2C2D39"/>
    <a:srgbClr val="242630"/>
    <a:srgbClr val="2A1F43"/>
    <a:srgbClr val="0C1B43"/>
    <a:srgbClr val="000000"/>
    <a:srgbClr val="1D2225"/>
    <a:srgbClr val="F8F8F8"/>
    <a:srgbClr val="363C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488" autoAdjust="0"/>
  </p:normalViewPr>
  <p:slideViewPr>
    <p:cSldViewPr snapToGrid="0" snapToObjects="1">
      <p:cViewPr varScale="1">
        <p:scale>
          <a:sx n="86" d="100"/>
          <a:sy n="86" d="100"/>
        </p:scale>
        <p:origin x="47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0" d="100"/>
          <a:sy n="60" d="100"/>
        </p:scale>
        <p:origin x="2424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5A2E05-2C6E-484E-9BB1-366C90717B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43844-B7FE-EC43-89AA-8831B859F9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B138B2-18CD-1D41-89B0-ADB5F3BA92A3}" type="datetimeFigureOut">
              <a:rPr lang="en-US" smtClean="0"/>
              <a:t>12/22/2020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AC2EDC-03FB-D147-9BAA-37FCFF988C7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8E195D-E935-D746-A5D1-61E2EBF7EF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7D167-9BB5-2048-9DDA-7DF8E5D94DC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5121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7A355-8776-CB43-838E-ED9EE2F8390B}" type="datetimeFigureOut">
              <a:rPr lang="en-US" smtClean="0"/>
              <a:t>12/22/2020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03FA8-A3F3-7640-B13D-36C73B3E55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178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20">
            <a:extLst>
              <a:ext uri="{FF2B5EF4-FFF2-40B4-BE49-F238E27FC236}">
                <a16:creationId xmlns:a16="http://schemas.microsoft.com/office/drawing/2014/main" id="{63B165D0-0594-9843-A653-74260F146AE5}"/>
              </a:ext>
            </a:extLst>
          </p:cNvPr>
          <p:cNvSpPr/>
          <p:nvPr userDrawn="1"/>
        </p:nvSpPr>
        <p:spPr>
          <a:xfrm rot="10800000">
            <a:off x="4516427" y="1"/>
            <a:ext cx="7675573" cy="2322894"/>
          </a:xfrm>
          <a:custGeom>
            <a:avLst/>
            <a:gdLst>
              <a:gd name="connsiteX0" fmla="*/ 3447958 w 5216859"/>
              <a:gd name="connsiteY0" fmla="*/ 463 h 1478847"/>
              <a:gd name="connsiteX1" fmla="*/ 3570648 w 5216859"/>
              <a:gd name="connsiteY1" fmla="*/ 11997 h 1478847"/>
              <a:gd name="connsiteX2" fmla="*/ 4142148 w 5216859"/>
              <a:gd name="connsiteY2" fmla="*/ 850197 h 1478847"/>
              <a:gd name="connsiteX3" fmla="*/ 4942248 w 5216859"/>
              <a:gd name="connsiteY3" fmla="*/ 1174047 h 1478847"/>
              <a:gd name="connsiteX4" fmla="*/ 5164151 w 5216859"/>
              <a:gd name="connsiteY4" fmla="*/ 1405605 h 1478847"/>
              <a:gd name="connsiteX5" fmla="*/ 5216859 w 5216859"/>
              <a:gd name="connsiteY5" fmla="*/ 1478847 h 1478847"/>
              <a:gd name="connsiteX6" fmla="*/ 0 w 5216859"/>
              <a:gd name="connsiteY6" fmla="*/ 1478847 h 1478847"/>
              <a:gd name="connsiteX7" fmla="*/ 28985 w 5216859"/>
              <a:gd name="connsiteY7" fmla="*/ 1403243 h 1478847"/>
              <a:gd name="connsiteX8" fmla="*/ 560748 w 5216859"/>
              <a:gd name="connsiteY8" fmla="*/ 640647 h 1478847"/>
              <a:gd name="connsiteX9" fmla="*/ 2294298 w 5216859"/>
              <a:gd name="connsiteY9" fmla="*/ 373947 h 1478847"/>
              <a:gd name="connsiteX10" fmla="*/ 3447958 w 5216859"/>
              <a:gd name="connsiteY10" fmla="*/ 463 h 1478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16859" h="1478847">
                <a:moveTo>
                  <a:pt x="3447958" y="463"/>
                </a:moveTo>
                <a:cubicBezTo>
                  <a:pt x="3491174" y="-1348"/>
                  <a:pt x="3532151" y="2075"/>
                  <a:pt x="3570648" y="11997"/>
                </a:cubicBezTo>
                <a:cubicBezTo>
                  <a:pt x="3878623" y="91372"/>
                  <a:pt x="3913548" y="656522"/>
                  <a:pt x="4142148" y="850197"/>
                </a:cubicBezTo>
                <a:cubicBezTo>
                  <a:pt x="4370748" y="1043872"/>
                  <a:pt x="4739048" y="1031172"/>
                  <a:pt x="4942248" y="1174047"/>
                </a:cubicBezTo>
                <a:cubicBezTo>
                  <a:pt x="5018448" y="1227625"/>
                  <a:pt x="5096434" y="1316029"/>
                  <a:pt x="5164151" y="1405605"/>
                </a:cubicBezTo>
                <a:lnTo>
                  <a:pt x="5216859" y="1478847"/>
                </a:lnTo>
                <a:lnTo>
                  <a:pt x="0" y="1478847"/>
                </a:lnTo>
                <a:lnTo>
                  <a:pt x="28985" y="1403243"/>
                </a:lnTo>
                <a:cubicBezTo>
                  <a:pt x="121408" y="1159760"/>
                  <a:pt x="267854" y="793047"/>
                  <a:pt x="560748" y="640647"/>
                </a:cubicBezTo>
                <a:cubicBezTo>
                  <a:pt x="951273" y="437447"/>
                  <a:pt x="1792648" y="478722"/>
                  <a:pt x="2294298" y="373947"/>
                </a:cubicBezTo>
                <a:cubicBezTo>
                  <a:pt x="2733242" y="282269"/>
                  <a:pt x="3145446" y="13138"/>
                  <a:pt x="3447958" y="46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Freeform: Shape 19">
            <a:extLst>
              <a:ext uri="{FF2B5EF4-FFF2-40B4-BE49-F238E27FC236}">
                <a16:creationId xmlns:a16="http://schemas.microsoft.com/office/drawing/2014/main" id="{31F8B615-0030-2047-8652-146BCEF22564}"/>
              </a:ext>
            </a:extLst>
          </p:cNvPr>
          <p:cNvSpPr/>
          <p:nvPr userDrawn="1"/>
        </p:nvSpPr>
        <p:spPr>
          <a:xfrm>
            <a:off x="0" y="3232602"/>
            <a:ext cx="7674963" cy="3625398"/>
          </a:xfrm>
          <a:custGeom>
            <a:avLst/>
            <a:gdLst>
              <a:gd name="connsiteX0" fmla="*/ 333366 w 2058995"/>
              <a:gd name="connsiteY0" fmla="*/ 940 h 972601"/>
              <a:gd name="connsiteX1" fmla="*/ 400050 w 2058995"/>
              <a:gd name="connsiteY1" fmla="*/ 1051 h 972601"/>
              <a:gd name="connsiteX2" fmla="*/ 952500 w 2058995"/>
              <a:gd name="connsiteY2" fmla="*/ 534451 h 972601"/>
              <a:gd name="connsiteX3" fmla="*/ 1924050 w 2058995"/>
              <a:gd name="connsiteY3" fmla="*/ 686851 h 972601"/>
              <a:gd name="connsiteX4" fmla="*/ 2054591 w 2058995"/>
              <a:gd name="connsiteY4" fmla="*/ 942966 h 972601"/>
              <a:gd name="connsiteX5" fmla="*/ 2058995 w 2058995"/>
              <a:gd name="connsiteY5" fmla="*/ 972601 h 972601"/>
              <a:gd name="connsiteX6" fmla="*/ 0 w 2058995"/>
              <a:gd name="connsiteY6" fmla="*/ 972601 h 972601"/>
              <a:gd name="connsiteX7" fmla="*/ 0 w 2058995"/>
              <a:gd name="connsiteY7" fmla="*/ 61952 h 972601"/>
              <a:gd name="connsiteX8" fmla="*/ 75605 w 2058995"/>
              <a:gd name="connsiteY8" fmla="*/ 42128 h 972601"/>
              <a:gd name="connsiteX9" fmla="*/ 333366 w 2058995"/>
              <a:gd name="connsiteY9" fmla="*/ 940 h 972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058995" h="972601">
                <a:moveTo>
                  <a:pt x="333366" y="940"/>
                </a:moveTo>
                <a:cubicBezTo>
                  <a:pt x="357485" y="-326"/>
                  <a:pt x="379809" y="-338"/>
                  <a:pt x="400050" y="1051"/>
                </a:cubicBezTo>
                <a:cubicBezTo>
                  <a:pt x="723900" y="23276"/>
                  <a:pt x="698500" y="420151"/>
                  <a:pt x="952500" y="534451"/>
                </a:cubicBezTo>
                <a:cubicBezTo>
                  <a:pt x="1206500" y="648751"/>
                  <a:pt x="1736725" y="556676"/>
                  <a:pt x="1924050" y="686851"/>
                </a:cubicBezTo>
                <a:cubicBezTo>
                  <a:pt x="1994297" y="735667"/>
                  <a:pt x="2033290" y="836275"/>
                  <a:pt x="2054591" y="942966"/>
                </a:cubicBezTo>
                <a:lnTo>
                  <a:pt x="2058995" y="972601"/>
                </a:lnTo>
                <a:lnTo>
                  <a:pt x="0" y="972601"/>
                </a:lnTo>
                <a:lnTo>
                  <a:pt x="0" y="61952"/>
                </a:lnTo>
                <a:lnTo>
                  <a:pt x="75605" y="42128"/>
                </a:lnTo>
                <a:cubicBezTo>
                  <a:pt x="172492" y="19804"/>
                  <a:pt x="261007" y="4735"/>
                  <a:pt x="333366" y="94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Picture Placeholder 7">
            <a:extLst>
              <a:ext uri="{FF2B5EF4-FFF2-40B4-BE49-F238E27FC236}">
                <a16:creationId xmlns:a16="http://schemas.microsoft.com/office/drawing/2014/main" id="{05C21D6A-A628-2443-8075-ACD2B911C6D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14338" y="481013"/>
            <a:ext cx="11368087" cy="5875337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42BB51D-E7C1-3746-85E9-889CCB24F74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01383" y="2552298"/>
            <a:ext cx="8789234" cy="1220477"/>
          </a:xfrm>
        </p:spPr>
        <p:txBody>
          <a:bodyPr anchor="b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7200" b="1" i="0">
                <a:solidFill>
                  <a:schemeClr val="bg1"/>
                </a:solidFill>
                <a:latin typeface="+mj-lt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E016467-0564-6D4C-BF17-F4FA3991C1F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701383" y="3919840"/>
            <a:ext cx="8789234" cy="846381"/>
          </a:xfrm>
        </p:spPr>
        <p:txBody>
          <a:bodyPr anchor="t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solidFill>
                  <a:schemeClr val="bg1"/>
                </a:solidFill>
                <a:latin typeface="+mn-lt"/>
                <a:ea typeface="Meiryo UI" panose="020B0604030504040204" pitchFamily="34" charset="-128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ja-JP" noProof="0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187689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FADF1099-92E5-4749-8E94-299FD6249EFD}"/>
              </a:ext>
            </a:extLst>
          </p:cNvPr>
          <p:cNvSpPr>
            <a:spLocks/>
          </p:cNvSpPr>
          <p:nvPr userDrawn="1"/>
        </p:nvSpPr>
        <p:spPr bwMode="auto">
          <a:xfrm>
            <a:off x="-1587" y="0"/>
            <a:ext cx="12193587" cy="2840682"/>
          </a:xfrm>
          <a:custGeom>
            <a:avLst/>
            <a:gdLst>
              <a:gd name="T0" fmla="*/ 0 w 3296"/>
              <a:gd name="T1" fmla="*/ 0 h 934"/>
              <a:gd name="T2" fmla="*/ 0 w 3296"/>
              <a:gd name="T3" fmla="*/ 775 h 934"/>
              <a:gd name="T4" fmla="*/ 973 w 3296"/>
              <a:gd name="T5" fmla="*/ 825 h 934"/>
              <a:gd name="T6" fmla="*/ 1957 w 3296"/>
              <a:gd name="T7" fmla="*/ 408 h 934"/>
              <a:gd name="T8" fmla="*/ 3032 w 3296"/>
              <a:gd name="T9" fmla="*/ 426 h 934"/>
              <a:gd name="T10" fmla="*/ 3296 w 3296"/>
              <a:gd name="T11" fmla="*/ 257 h 934"/>
              <a:gd name="T12" fmla="*/ 3296 w 3296"/>
              <a:gd name="T13" fmla="*/ 0 h 934"/>
              <a:gd name="T14" fmla="*/ 0 w 3296"/>
              <a:gd name="T15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296" h="934">
                <a:moveTo>
                  <a:pt x="0" y="0"/>
                </a:moveTo>
                <a:cubicBezTo>
                  <a:pt x="0" y="775"/>
                  <a:pt x="0" y="775"/>
                  <a:pt x="0" y="775"/>
                </a:cubicBezTo>
                <a:cubicBezTo>
                  <a:pt x="302" y="913"/>
                  <a:pt x="658" y="934"/>
                  <a:pt x="973" y="825"/>
                </a:cubicBezTo>
                <a:cubicBezTo>
                  <a:pt x="1311" y="708"/>
                  <a:pt x="1602" y="453"/>
                  <a:pt x="1957" y="408"/>
                </a:cubicBezTo>
                <a:cubicBezTo>
                  <a:pt x="2315" y="363"/>
                  <a:pt x="2690" y="541"/>
                  <a:pt x="3032" y="426"/>
                </a:cubicBezTo>
                <a:cubicBezTo>
                  <a:pt x="3132" y="393"/>
                  <a:pt x="3223" y="334"/>
                  <a:pt x="3296" y="257"/>
                </a:cubicBezTo>
                <a:cubicBezTo>
                  <a:pt x="3296" y="0"/>
                  <a:pt x="3296" y="0"/>
                  <a:pt x="3296" y="0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  <a:alpha val="90000"/>
                </a:schemeClr>
              </a:gs>
            </a:gsLst>
            <a:lin ang="30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8940EE-A100-A74F-A549-CAD4DFFD1738}"/>
              </a:ext>
            </a:extLst>
          </p:cNvPr>
          <p:cNvSpPr/>
          <p:nvPr userDrawn="1"/>
        </p:nvSpPr>
        <p:spPr>
          <a:xfrm>
            <a:off x="413825" y="483781"/>
            <a:ext cx="11364350" cy="589043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51E21C1-74BE-0348-B8AE-3174A9AAA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5852ED6-B7AC-5148-BC43-09B76E856F9F}"/>
              </a:ext>
            </a:extLst>
          </p:cNvPr>
          <p:cNvCxnSpPr/>
          <p:nvPr userDrawn="1"/>
        </p:nvCxnSpPr>
        <p:spPr>
          <a:xfrm>
            <a:off x="838200" y="1264837"/>
            <a:ext cx="10524344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776AF7-97C9-4365-B2B5-E20C6BB04B4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265238"/>
            <a:ext cx="10524344" cy="4911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5148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ntent 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FADF1099-92E5-4749-8E94-299FD6249EFD}"/>
              </a:ext>
            </a:extLst>
          </p:cNvPr>
          <p:cNvSpPr>
            <a:spLocks/>
          </p:cNvSpPr>
          <p:nvPr userDrawn="1"/>
        </p:nvSpPr>
        <p:spPr bwMode="auto">
          <a:xfrm>
            <a:off x="-1587" y="0"/>
            <a:ext cx="12193587" cy="2840682"/>
          </a:xfrm>
          <a:custGeom>
            <a:avLst/>
            <a:gdLst>
              <a:gd name="T0" fmla="*/ 0 w 3296"/>
              <a:gd name="T1" fmla="*/ 0 h 934"/>
              <a:gd name="T2" fmla="*/ 0 w 3296"/>
              <a:gd name="T3" fmla="*/ 775 h 934"/>
              <a:gd name="T4" fmla="*/ 973 w 3296"/>
              <a:gd name="T5" fmla="*/ 825 h 934"/>
              <a:gd name="T6" fmla="*/ 1957 w 3296"/>
              <a:gd name="T7" fmla="*/ 408 h 934"/>
              <a:gd name="T8" fmla="*/ 3032 w 3296"/>
              <a:gd name="T9" fmla="*/ 426 h 934"/>
              <a:gd name="T10" fmla="*/ 3296 w 3296"/>
              <a:gd name="T11" fmla="*/ 257 h 934"/>
              <a:gd name="T12" fmla="*/ 3296 w 3296"/>
              <a:gd name="T13" fmla="*/ 0 h 934"/>
              <a:gd name="T14" fmla="*/ 0 w 3296"/>
              <a:gd name="T15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296" h="934">
                <a:moveTo>
                  <a:pt x="0" y="0"/>
                </a:moveTo>
                <a:cubicBezTo>
                  <a:pt x="0" y="775"/>
                  <a:pt x="0" y="775"/>
                  <a:pt x="0" y="775"/>
                </a:cubicBezTo>
                <a:cubicBezTo>
                  <a:pt x="302" y="913"/>
                  <a:pt x="658" y="934"/>
                  <a:pt x="973" y="825"/>
                </a:cubicBezTo>
                <a:cubicBezTo>
                  <a:pt x="1311" y="708"/>
                  <a:pt x="1602" y="453"/>
                  <a:pt x="1957" y="408"/>
                </a:cubicBezTo>
                <a:cubicBezTo>
                  <a:pt x="2315" y="363"/>
                  <a:pt x="2690" y="541"/>
                  <a:pt x="3032" y="426"/>
                </a:cubicBezTo>
                <a:cubicBezTo>
                  <a:pt x="3132" y="393"/>
                  <a:pt x="3223" y="334"/>
                  <a:pt x="3296" y="257"/>
                </a:cubicBezTo>
                <a:cubicBezTo>
                  <a:pt x="3296" y="0"/>
                  <a:pt x="3296" y="0"/>
                  <a:pt x="3296" y="0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  <a:alpha val="90000"/>
                </a:schemeClr>
              </a:gs>
            </a:gsLst>
            <a:lin ang="30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3168214-BA64-4247-995E-0238E9E404F7}"/>
              </a:ext>
            </a:extLst>
          </p:cNvPr>
          <p:cNvSpPr/>
          <p:nvPr userDrawn="1"/>
        </p:nvSpPr>
        <p:spPr>
          <a:xfrm>
            <a:off x="413824" y="483781"/>
            <a:ext cx="5682176" cy="589043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8745AAA3-09E3-4504-B3FD-611C81F416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55634" y="37553"/>
            <a:ext cx="5536366" cy="6820447"/>
          </a:xfrm>
          <a:custGeom>
            <a:avLst/>
            <a:gdLst>
              <a:gd name="connsiteX0" fmla="*/ 4141175 w 5285281"/>
              <a:gd name="connsiteY0" fmla="*/ 950 h 6525434"/>
              <a:gd name="connsiteX1" fmla="*/ 5222879 w 5285281"/>
              <a:gd name="connsiteY1" fmla="*/ 82101 h 6525434"/>
              <a:gd name="connsiteX2" fmla="*/ 5285281 w 5285281"/>
              <a:gd name="connsiteY2" fmla="*/ 86253 h 6525434"/>
              <a:gd name="connsiteX3" fmla="*/ 5285281 w 5285281"/>
              <a:gd name="connsiteY3" fmla="*/ 6525434 h 6525434"/>
              <a:gd name="connsiteX4" fmla="*/ 338864 w 5285281"/>
              <a:gd name="connsiteY4" fmla="*/ 6525434 h 6525434"/>
              <a:gd name="connsiteX5" fmla="*/ 355504 w 5285281"/>
              <a:gd name="connsiteY5" fmla="*/ 6284640 h 6525434"/>
              <a:gd name="connsiteX6" fmla="*/ 122536 w 5285281"/>
              <a:gd name="connsiteY6" fmla="*/ 5603772 h 6525434"/>
              <a:gd name="connsiteX7" fmla="*/ 197419 w 5285281"/>
              <a:gd name="connsiteY7" fmla="*/ 4013697 h 6525434"/>
              <a:gd name="connsiteX8" fmla="*/ 1395542 w 5285281"/>
              <a:gd name="connsiteY8" fmla="*/ 2963334 h 6525434"/>
              <a:gd name="connsiteX9" fmla="*/ 2431419 w 5285281"/>
              <a:gd name="connsiteY9" fmla="*/ 2618748 h 6525434"/>
              <a:gd name="connsiteX10" fmla="*/ 2868234 w 5285281"/>
              <a:gd name="connsiteY10" fmla="*/ 1805029 h 6525434"/>
              <a:gd name="connsiteX11" fmla="*/ 2780871 w 5285281"/>
              <a:gd name="connsiteY11" fmla="*/ 941489 h 6525434"/>
              <a:gd name="connsiteX12" fmla="*/ 3783467 w 5285281"/>
              <a:gd name="connsiteY12" fmla="*/ 36433 h 6525434"/>
              <a:gd name="connsiteX13" fmla="*/ 4141175 w 5285281"/>
              <a:gd name="connsiteY13" fmla="*/ 950 h 65254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285281" h="6525434">
                <a:moveTo>
                  <a:pt x="4141175" y="950"/>
                </a:moveTo>
                <a:cubicBezTo>
                  <a:pt x="4500573" y="-8197"/>
                  <a:pt x="4864065" y="50964"/>
                  <a:pt x="5222879" y="82101"/>
                </a:cubicBezTo>
                <a:cubicBezTo>
                  <a:pt x="5243679" y="82101"/>
                  <a:pt x="5264481" y="82101"/>
                  <a:pt x="5285281" y="86253"/>
                </a:cubicBezTo>
                <a:lnTo>
                  <a:pt x="5285281" y="6525434"/>
                </a:lnTo>
                <a:cubicBezTo>
                  <a:pt x="5285281" y="6525434"/>
                  <a:pt x="5285281" y="6525434"/>
                  <a:pt x="338864" y="6525434"/>
                </a:cubicBezTo>
                <a:cubicBezTo>
                  <a:pt x="355504" y="6446553"/>
                  <a:pt x="363825" y="6363521"/>
                  <a:pt x="355504" y="6284640"/>
                </a:cubicBezTo>
                <a:cubicBezTo>
                  <a:pt x="330543" y="6043845"/>
                  <a:pt x="205739" y="5827960"/>
                  <a:pt x="122536" y="5603772"/>
                </a:cubicBezTo>
                <a:cubicBezTo>
                  <a:pt x="-64671" y="5093121"/>
                  <a:pt x="-35550" y="4503589"/>
                  <a:pt x="197419" y="4013697"/>
                </a:cubicBezTo>
                <a:cubicBezTo>
                  <a:pt x="434547" y="3523804"/>
                  <a:pt x="875523" y="3137703"/>
                  <a:pt x="1395542" y="2963334"/>
                </a:cubicBezTo>
                <a:cubicBezTo>
                  <a:pt x="1740834" y="2851240"/>
                  <a:pt x="2127728" y="2822178"/>
                  <a:pt x="2431419" y="2618748"/>
                </a:cubicBezTo>
                <a:cubicBezTo>
                  <a:pt x="2693508" y="2436077"/>
                  <a:pt x="2864074" y="2124704"/>
                  <a:pt x="2868234" y="1805029"/>
                </a:cubicBezTo>
                <a:cubicBezTo>
                  <a:pt x="2872395" y="1514414"/>
                  <a:pt x="2747590" y="1232103"/>
                  <a:pt x="2780871" y="941489"/>
                </a:cubicBezTo>
                <a:cubicBezTo>
                  <a:pt x="2834953" y="464051"/>
                  <a:pt x="3309210" y="127769"/>
                  <a:pt x="3783467" y="36433"/>
                </a:cubicBezTo>
                <a:cubicBezTo>
                  <a:pt x="3902031" y="14637"/>
                  <a:pt x="4021376" y="3999"/>
                  <a:pt x="4141175" y="950"/>
                </a:cubicBezTo>
                <a:close/>
              </a:path>
            </a:pathLst>
          </a:custGeom>
          <a:solidFill>
            <a:schemeClr val="bg2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8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3703B7C-2DC4-C14C-A9CA-F1D21E7FC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4791637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D28B953-BDF8-6C47-ADCD-D3EAF78963C3}"/>
              </a:ext>
            </a:extLst>
          </p:cNvPr>
          <p:cNvCxnSpPr>
            <a:cxnSpLocks/>
          </p:cNvCxnSpPr>
          <p:nvPr userDrawn="1"/>
        </p:nvCxnSpPr>
        <p:spPr>
          <a:xfrm>
            <a:off x="838200" y="1264837"/>
            <a:ext cx="479163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0C521-A2C1-48E6-B26C-DFF1B4FD422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38200" y="1265238"/>
            <a:ext cx="4791637" cy="4911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4854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: Shape 8">
            <a:extLst>
              <a:ext uri="{FF2B5EF4-FFF2-40B4-BE49-F238E27FC236}">
                <a16:creationId xmlns:a16="http://schemas.microsoft.com/office/drawing/2014/main" id="{94B2908E-04B3-4B40-8DDD-1667E3F93DAE}"/>
              </a:ext>
            </a:extLst>
          </p:cNvPr>
          <p:cNvSpPr/>
          <p:nvPr userDrawn="1"/>
        </p:nvSpPr>
        <p:spPr>
          <a:xfrm rot="10800000">
            <a:off x="0" y="4362449"/>
            <a:ext cx="12192000" cy="2495550"/>
          </a:xfrm>
          <a:custGeom>
            <a:avLst/>
            <a:gdLst>
              <a:gd name="connsiteX0" fmla="*/ 0 w 12192000"/>
              <a:gd name="connsiteY0" fmla="*/ 0 h 2539624"/>
              <a:gd name="connsiteX1" fmla="*/ 12192000 w 12192000"/>
              <a:gd name="connsiteY1" fmla="*/ 0 h 2539624"/>
              <a:gd name="connsiteX2" fmla="*/ 12192000 w 12192000"/>
              <a:gd name="connsiteY2" fmla="*/ 1784674 h 2539624"/>
              <a:gd name="connsiteX3" fmla="*/ 12052232 w 12192000"/>
              <a:gd name="connsiteY3" fmla="*/ 1825247 h 2539624"/>
              <a:gd name="connsiteX4" fmla="*/ 10344150 w 12192000"/>
              <a:gd name="connsiteY4" fmla="*/ 2133600 h 2539624"/>
              <a:gd name="connsiteX5" fmla="*/ 7181850 w 12192000"/>
              <a:gd name="connsiteY5" fmla="*/ 1809750 h 2539624"/>
              <a:gd name="connsiteX6" fmla="*/ 2724150 w 12192000"/>
              <a:gd name="connsiteY6" fmla="*/ 2533650 h 2539624"/>
              <a:gd name="connsiteX7" fmla="*/ 64443 w 12192000"/>
              <a:gd name="connsiteY7" fmla="*/ 1610320 h 2539624"/>
              <a:gd name="connsiteX8" fmla="*/ 0 w 12192000"/>
              <a:gd name="connsiteY8" fmla="*/ 1575868 h 25396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2539624">
                <a:moveTo>
                  <a:pt x="0" y="0"/>
                </a:moveTo>
                <a:lnTo>
                  <a:pt x="12192000" y="0"/>
                </a:lnTo>
                <a:lnTo>
                  <a:pt x="12192000" y="1784674"/>
                </a:lnTo>
                <a:lnTo>
                  <a:pt x="12052232" y="1825247"/>
                </a:lnTo>
                <a:cubicBezTo>
                  <a:pt x="11558836" y="1963688"/>
                  <a:pt x="10923588" y="2113756"/>
                  <a:pt x="10344150" y="2133600"/>
                </a:cubicBezTo>
                <a:cubicBezTo>
                  <a:pt x="9417050" y="2165350"/>
                  <a:pt x="8451850" y="1743075"/>
                  <a:pt x="7181850" y="1809750"/>
                </a:cubicBezTo>
                <a:cubicBezTo>
                  <a:pt x="5911850" y="1876425"/>
                  <a:pt x="3997325" y="2613025"/>
                  <a:pt x="2724150" y="2533650"/>
                </a:cubicBezTo>
                <a:cubicBezTo>
                  <a:pt x="1769269" y="2474119"/>
                  <a:pt x="728663" y="1962746"/>
                  <a:pt x="64443" y="1610320"/>
                </a:cubicBezTo>
                <a:lnTo>
                  <a:pt x="0" y="1575868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  <a:alpha val="9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8940EE-A100-A74F-A549-CAD4DFFD1738}"/>
              </a:ext>
            </a:extLst>
          </p:cNvPr>
          <p:cNvSpPr/>
          <p:nvPr userDrawn="1"/>
        </p:nvSpPr>
        <p:spPr>
          <a:xfrm>
            <a:off x="838822" y="1721223"/>
            <a:ext cx="4857421" cy="46529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525A7DB0-14F0-B341-AEBA-0DC92D001E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63197" y="2038570"/>
            <a:ext cx="4086146" cy="703135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1800" b="1" i="0" cap="all" spc="150" baseline="0">
                <a:solidFill>
                  <a:schemeClr val="tx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9D42B85-1179-7D46-AE33-2B64EEFC44B2}"/>
              </a:ext>
            </a:extLst>
          </p:cNvPr>
          <p:cNvSpPr/>
          <p:nvPr userDrawn="1"/>
        </p:nvSpPr>
        <p:spPr>
          <a:xfrm>
            <a:off x="6495759" y="1721223"/>
            <a:ext cx="4858040" cy="46529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2197AEE6-BBEC-494F-985F-3855AE4B14B5}"/>
              </a:ext>
            </a:extLst>
          </p:cNvPr>
          <p:cNvSpPr>
            <a:spLocks noGrp="1"/>
          </p:cNvSpPr>
          <p:nvPr>
            <p:ph type="body" idx="11"/>
          </p:nvPr>
        </p:nvSpPr>
        <p:spPr>
          <a:xfrm>
            <a:off x="6854754" y="2038570"/>
            <a:ext cx="4086666" cy="703135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1800" b="1" i="0" cap="all" spc="150" baseline="0">
                <a:solidFill>
                  <a:schemeClr val="tx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C2E270DF-A15A-D547-8882-6E5797B22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79B3613A-9294-EA43-9505-F156E86E6E10}"/>
              </a:ext>
            </a:extLst>
          </p:cNvPr>
          <p:cNvCxnSpPr/>
          <p:nvPr userDrawn="1"/>
        </p:nvCxnSpPr>
        <p:spPr>
          <a:xfrm>
            <a:off x="838200" y="1264837"/>
            <a:ext cx="10524344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E4B45-6E8A-44C6-9117-DF2BA981288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263195" y="2885581"/>
            <a:ext cx="4086147" cy="31024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2B29B9FA-7273-4615-BD56-12D6427D024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61067" y="2885581"/>
            <a:ext cx="4086667" cy="31024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093508-506F-4731-B6DA-F6E8F8B0955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06A8E3A-8DBF-0542-BC99-444DCA0CC2C2}" type="datetimeFigureOut">
              <a:rPr lang="en-US" smtClean="0"/>
              <a:pPr/>
              <a:t>12/22/2020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0CFF9F-3D1C-430B-BECE-49D87C7AE90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D95F5F-990E-4917-82C6-FBFD4547AFB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693002F-D6EA-CF48-8F44-2316036B2B8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033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6">
            <a:extLst>
              <a:ext uri="{FF2B5EF4-FFF2-40B4-BE49-F238E27FC236}">
                <a16:creationId xmlns:a16="http://schemas.microsoft.com/office/drawing/2014/main" id="{E0728D6F-9DC1-CD49-A2D6-834724E8AF3F}"/>
              </a:ext>
            </a:extLst>
          </p:cNvPr>
          <p:cNvSpPr/>
          <p:nvPr userDrawn="1"/>
        </p:nvSpPr>
        <p:spPr>
          <a:xfrm>
            <a:off x="0" y="0"/>
            <a:ext cx="12181097" cy="4981942"/>
          </a:xfrm>
          <a:custGeom>
            <a:avLst/>
            <a:gdLst>
              <a:gd name="connsiteX0" fmla="*/ 0 w 2412595"/>
              <a:gd name="connsiteY0" fmla="*/ 0 h 1044036"/>
              <a:gd name="connsiteX1" fmla="*/ 2412595 w 2412595"/>
              <a:gd name="connsiteY1" fmla="*/ 0 h 1044036"/>
              <a:gd name="connsiteX2" fmla="*/ 2328863 w 2412595"/>
              <a:gd name="connsiteY2" fmla="*/ 69540 h 1044036"/>
              <a:gd name="connsiteX3" fmla="*/ 2000250 w 2412595"/>
              <a:gd name="connsiteY3" fmla="*/ 285750 h 1044036"/>
              <a:gd name="connsiteX4" fmla="*/ 1162050 w 2412595"/>
              <a:gd name="connsiteY4" fmla="*/ 400050 h 1044036"/>
              <a:gd name="connsiteX5" fmla="*/ 552450 w 2412595"/>
              <a:gd name="connsiteY5" fmla="*/ 952500 h 1044036"/>
              <a:gd name="connsiteX6" fmla="*/ 107640 w 2412595"/>
              <a:gd name="connsiteY6" fmla="*/ 1035825 h 1044036"/>
              <a:gd name="connsiteX7" fmla="*/ 0 w 2412595"/>
              <a:gd name="connsiteY7" fmla="*/ 1044036 h 1044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2595" h="1044036">
                <a:moveTo>
                  <a:pt x="0" y="0"/>
                </a:moveTo>
                <a:lnTo>
                  <a:pt x="2412595" y="0"/>
                </a:lnTo>
                <a:lnTo>
                  <a:pt x="2328863" y="69540"/>
                </a:lnTo>
                <a:cubicBezTo>
                  <a:pt x="2215753" y="160139"/>
                  <a:pt x="2095500" y="245269"/>
                  <a:pt x="2000250" y="285750"/>
                </a:cubicBezTo>
                <a:cubicBezTo>
                  <a:pt x="1746250" y="393700"/>
                  <a:pt x="1403350" y="288925"/>
                  <a:pt x="1162050" y="400050"/>
                </a:cubicBezTo>
                <a:cubicBezTo>
                  <a:pt x="920750" y="511175"/>
                  <a:pt x="844550" y="841375"/>
                  <a:pt x="552450" y="952500"/>
                </a:cubicBezTo>
                <a:cubicBezTo>
                  <a:pt x="442913" y="994172"/>
                  <a:pt x="278904" y="1019770"/>
                  <a:pt x="107640" y="1035825"/>
                </a:cubicBezTo>
                <a:lnTo>
                  <a:pt x="0" y="1044036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Freeform 30">
            <a:extLst>
              <a:ext uri="{FF2B5EF4-FFF2-40B4-BE49-F238E27FC236}">
                <a16:creationId xmlns:a16="http://schemas.microsoft.com/office/drawing/2014/main" id="{2120EC90-BDC2-0E4B-9A3F-97CA90AA39F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9298096" cy="6858000"/>
          </a:xfrm>
          <a:custGeom>
            <a:avLst/>
            <a:gdLst>
              <a:gd name="connsiteX0" fmla="*/ 0 w 9298096"/>
              <a:gd name="connsiteY0" fmla="*/ 0 h 6858000"/>
              <a:gd name="connsiteX1" fmla="*/ 8705997 w 9298096"/>
              <a:gd name="connsiteY1" fmla="*/ 0 h 6858000"/>
              <a:gd name="connsiteX2" fmla="*/ 8676710 w 9298096"/>
              <a:gd name="connsiteY2" fmla="*/ 366601 h 6858000"/>
              <a:gd name="connsiteX3" fmla="*/ 9086747 w 9298096"/>
              <a:gd name="connsiteY3" fmla="*/ 1403199 h 6858000"/>
              <a:gd name="connsiteX4" fmla="*/ 9297958 w 9298096"/>
              <a:gd name="connsiteY4" fmla="*/ 2314162 h 6858000"/>
              <a:gd name="connsiteX5" fmla="*/ 9298096 w 9298096"/>
              <a:gd name="connsiteY5" fmla="*/ 2513013 h 6858000"/>
              <a:gd name="connsiteX6" fmla="*/ 6405563 w 9298096"/>
              <a:gd name="connsiteY6" fmla="*/ 2513013 h 6858000"/>
              <a:gd name="connsiteX7" fmla="*/ 6405563 w 9298096"/>
              <a:gd name="connsiteY7" fmla="*/ 5528005 h 6858000"/>
              <a:gd name="connsiteX8" fmla="*/ 6380081 w 9298096"/>
              <a:gd name="connsiteY8" fmla="*/ 5533593 h 6858000"/>
              <a:gd name="connsiteX9" fmla="*/ 5022973 w 9298096"/>
              <a:gd name="connsiteY9" fmla="*/ 5947798 h 6858000"/>
              <a:gd name="connsiteX10" fmla="*/ 4312498 w 9298096"/>
              <a:gd name="connsiteY10" fmla="*/ 6826871 h 6858000"/>
              <a:gd name="connsiteX11" fmla="*/ 4305141 w 9298096"/>
              <a:gd name="connsiteY11" fmla="*/ 6858000 h 6858000"/>
              <a:gd name="connsiteX12" fmla="*/ 0 w 9298096"/>
              <a:gd name="connsiteY1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298096" h="6858000">
                <a:moveTo>
                  <a:pt x="0" y="0"/>
                </a:moveTo>
                <a:cubicBezTo>
                  <a:pt x="0" y="0"/>
                  <a:pt x="0" y="0"/>
                  <a:pt x="8705997" y="0"/>
                </a:cubicBezTo>
                <a:cubicBezTo>
                  <a:pt x="8676710" y="120093"/>
                  <a:pt x="8662063" y="246508"/>
                  <a:pt x="8676710" y="366601"/>
                </a:cubicBezTo>
                <a:cubicBezTo>
                  <a:pt x="8720642" y="733203"/>
                  <a:pt x="8940304" y="1061881"/>
                  <a:pt x="9086747" y="1403199"/>
                </a:cubicBezTo>
                <a:cubicBezTo>
                  <a:pt x="9210308" y="1694743"/>
                  <a:pt x="9280326" y="2003174"/>
                  <a:pt x="9297958" y="2314162"/>
                </a:cubicBezTo>
                <a:lnTo>
                  <a:pt x="9298096" y="2513013"/>
                </a:lnTo>
                <a:lnTo>
                  <a:pt x="6405563" y="2513013"/>
                </a:lnTo>
                <a:lnTo>
                  <a:pt x="6405563" y="5528005"/>
                </a:lnTo>
                <a:lnTo>
                  <a:pt x="6380081" y="5533593"/>
                </a:lnTo>
                <a:cubicBezTo>
                  <a:pt x="5907118" y="5632552"/>
                  <a:pt x="5423859" y="5715512"/>
                  <a:pt x="5022973" y="5947798"/>
                </a:cubicBezTo>
                <a:cubicBezTo>
                  <a:pt x="4677003" y="6156381"/>
                  <a:pt x="4421644" y="6475183"/>
                  <a:pt x="4312498" y="6826871"/>
                </a:cubicBezTo>
                <a:lnTo>
                  <a:pt x="430514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8985295-F0BC-9B4D-981C-D474C9EDECD0}"/>
              </a:ext>
            </a:extLst>
          </p:cNvPr>
          <p:cNvSpPr/>
          <p:nvPr userDrawn="1"/>
        </p:nvSpPr>
        <p:spPr>
          <a:xfrm>
            <a:off x="6405102" y="2512661"/>
            <a:ext cx="5284607" cy="434533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5CB02C94-6046-2E46-BE22-98A994B16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867" y="2763704"/>
            <a:ext cx="4559075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80620B5-CD54-A44A-A690-BB5E58FBDA77}"/>
              </a:ext>
            </a:extLst>
          </p:cNvPr>
          <p:cNvCxnSpPr>
            <a:cxnSpLocks/>
          </p:cNvCxnSpPr>
          <p:nvPr userDrawn="1"/>
        </p:nvCxnSpPr>
        <p:spPr>
          <a:xfrm>
            <a:off x="6767867" y="3347504"/>
            <a:ext cx="4443697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3D35FF-5668-47B8-A93C-30923509CC0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767513" y="3348038"/>
            <a:ext cx="4559074" cy="300831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17143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C4EB4B-30F5-5541-B2A0-6BD04D010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A8E3A-8DBF-0542-BC99-444DCA0CC2C2}" type="datetimeFigureOut">
              <a:rPr lang="en-US" smtClean="0"/>
              <a:t>12/22/2020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D97956-7D4F-5346-B8DD-3653B600E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5AB29D-BA7D-E743-8CA0-6953FF72B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3002F-D6EA-CF48-8F44-2316036B2B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299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9B7248-6025-0744-9C6E-BC6F9FDBD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4367D3-6495-C045-872D-F4C6CB656C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CC2195-E771-AB42-B5A7-7832D8F418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92875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6A8E3A-8DBF-0542-BC99-444DCA0CC2C2}" type="datetimeFigureOut">
              <a:rPr lang="en-US" smtClean="0"/>
              <a:pPr/>
              <a:t>12/22/2020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F28BA-DFC0-3946-9FE9-DE388CB020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92875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DF77CB-EF35-DF4C-95FE-31419B6CA9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36940" y="6492875"/>
            <a:ext cx="4168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93002F-D6EA-CF48-8F44-2316036B2B8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74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3" r:id="rId2"/>
    <p:sldLayoutId id="2147483682" r:id="rId3"/>
    <p:sldLayoutId id="2147483687" r:id="rId4"/>
    <p:sldLayoutId id="2147483693" r:id="rId5"/>
    <p:sldLayoutId id="2147483676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kern="1200" spc="150" baseline="0">
          <a:solidFill>
            <a:schemeClr val="accent1"/>
          </a:solidFill>
          <a:latin typeface="+mj-lt"/>
          <a:ea typeface="Meiryo UI" panose="020B0604030504040204" pitchFamily="34" charset="-128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5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5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4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4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4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 descr="A close up of a flowers">
            <a:extLst>
              <a:ext uri="{FF2B5EF4-FFF2-40B4-BE49-F238E27FC236}">
                <a16:creationId xmlns:a16="http://schemas.microsoft.com/office/drawing/2014/main" id="{5A8C014E-25AF-4B1A-85C4-1B34CBEC7EE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alphaModFix amt="35000"/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34402" y="588985"/>
            <a:ext cx="11368087" cy="5875337"/>
          </a:xfrm>
          <a:solidFill>
            <a:schemeClr val="accent1">
              <a:lumMod val="60000"/>
              <a:lumOff val="40000"/>
            </a:schemeClr>
          </a:solidFill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A2D73A5-4430-0F47-84CE-C3324CEBA7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3728" y="381463"/>
            <a:ext cx="8789234" cy="1890943"/>
          </a:xfrm>
        </p:spPr>
        <p:txBody>
          <a:bodyPr>
            <a:normAutofit fontScale="90000"/>
          </a:bodyPr>
          <a:lstStyle/>
          <a:p>
            <a:br>
              <a:rPr lang="en-US" dirty="0">
                <a:solidFill>
                  <a:srgbClr val="002060"/>
                </a:solidFill>
              </a:rPr>
            </a:br>
            <a:br>
              <a:rPr lang="en-US" dirty="0">
                <a:solidFill>
                  <a:srgbClr val="002060"/>
                </a:solidFill>
              </a:rPr>
            </a:br>
            <a:br>
              <a:rPr lang="en-US" dirty="0">
                <a:solidFill>
                  <a:srgbClr val="002060"/>
                </a:solidFill>
              </a:rPr>
            </a:br>
            <a:br>
              <a:rPr lang="en-US" dirty="0">
                <a:solidFill>
                  <a:srgbClr val="002060"/>
                </a:solidFill>
              </a:rPr>
            </a:br>
            <a:br>
              <a:rPr lang="en-US" dirty="0">
                <a:solidFill>
                  <a:srgbClr val="002060"/>
                </a:solidFill>
              </a:rPr>
            </a:br>
            <a:br>
              <a:rPr lang="en-US" dirty="0">
                <a:solidFill>
                  <a:srgbClr val="002060"/>
                </a:solidFill>
              </a:rPr>
            </a:br>
            <a:br>
              <a:rPr lang="en-US" dirty="0">
                <a:solidFill>
                  <a:srgbClr val="002060"/>
                </a:solidFill>
              </a:rPr>
            </a:br>
            <a:br>
              <a:rPr lang="en-US" dirty="0">
                <a:solidFill>
                  <a:srgbClr val="002060"/>
                </a:solidFill>
              </a:rPr>
            </a:br>
            <a:br>
              <a:rPr lang="en-US" dirty="0">
                <a:solidFill>
                  <a:srgbClr val="002060"/>
                </a:solidFill>
              </a:rPr>
            </a:br>
            <a:r>
              <a:rPr lang="en-US" sz="4000" dirty="0">
                <a:solidFill>
                  <a:srgbClr val="002060"/>
                </a:solidFill>
              </a:rPr>
              <a:t>Sources  of contamination of meat and carcasses de-contamination</a:t>
            </a:r>
          </a:p>
        </p:txBody>
      </p:sp>
      <p:pic>
        <p:nvPicPr>
          <p:cNvPr id="1026" name="Picture 2" descr="World Food Safety Day: 'Food safety is a shared responsibility'">
            <a:extLst>
              <a:ext uri="{FF2B5EF4-FFF2-40B4-BE49-F238E27FC236}">
                <a16:creationId xmlns:a16="http://schemas.microsoft.com/office/drawing/2014/main" id="{E44F3908-D687-413F-B93E-2C5E23567F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3378" y="2278966"/>
            <a:ext cx="6845932" cy="3990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1651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F451EBE7-64A3-7E40-8C33-3C01E8EBABD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38200" y="1264837"/>
            <a:ext cx="10524344" cy="4912126"/>
          </a:xfrm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Hides &amp; hair: </a:t>
            </a:r>
            <a:r>
              <a:rPr lang="en-US" sz="1600" dirty="0">
                <a:latin typeface="Cambria" panose="02040503050406030204" pitchFamily="18" charset="0"/>
                <a:ea typeface="Cambria" panose="02040503050406030204" pitchFamily="18" charset="0"/>
              </a:rPr>
              <a:t>major source of bacteriological contamination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Contents of stomach &amp; gut: </a:t>
            </a:r>
            <a:r>
              <a:rPr lang="en-US" sz="1600" dirty="0">
                <a:latin typeface="Cambria" panose="02040503050406030204" pitchFamily="18" charset="0"/>
                <a:ea typeface="Cambria" panose="02040503050406030204" pitchFamily="18" charset="0"/>
              </a:rPr>
              <a:t>major source of bacteriological contamination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60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Sticking point</a:t>
            </a:r>
            <a:r>
              <a:rPr lang="en-US" sz="1600" dirty="0">
                <a:latin typeface="Cambria" panose="02040503050406030204" pitchFamily="18" charset="0"/>
                <a:ea typeface="Cambria" panose="02040503050406030204" pitchFamily="18" charset="0"/>
              </a:rPr>
              <a:t>: bacteria travel to the spleen, lung, bone marrow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60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Physical contact with structures:</a:t>
            </a:r>
            <a:r>
              <a:rPr lang="en-US" sz="1600" dirty="0">
                <a:latin typeface="Cambria" panose="02040503050406030204" pitchFamily="18" charset="0"/>
                <a:ea typeface="Cambria" panose="02040503050406030204" pitchFamily="18" charset="0"/>
              </a:rPr>
              <a:t> mainly in booth dressing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60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Water: </a:t>
            </a:r>
            <a:r>
              <a:rPr lang="en-US" sz="1600" dirty="0">
                <a:latin typeface="Cambria" panose="02040503050406030204" pitchFamily="18" charset="0"/>
                <a:ea typeface="Cambria" panose="02040503050406030204" pitchFamily="18" charset="0"/>
              </a:rPr>
              <a:t>source of pathogens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60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Operatives: </a:t>
            </a:r>
            <a:r>
              <a:rPr lang="en-US" sz="1600" dirty="0">
                <a:latin typeface="Cambria" panose="02040503050406030204" pitchFamily="18" charset="0"/>
                <a:ea typeface="Cambria" panose="02040503050406030204" pitchFamily="18" charset="0"/>
              </a:rPr>
              <a:t>movement should be from clean to dirty part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60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slaughter hall environment: </a:t>
            </a:r>
            <a:r>
              <a:rPr lang="en-US" sz="1600" dirty="0">
                <a:latin typeface="Cambria" panose="02040503050406030204" pitchFamily="18" charset="0"/>
                <a:ea typeface="Cambria" panose="02040503050406030204" pitchFamily="18" charset="0"/>
              </a:rPr>
              <a:t>ventilation, steam-increases surface moisture, drainage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60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Utensils &amp; equipment’s: </a:t>
            </a:r>
            <a:r>
              <a:rPr lang="en-US" sz="1600" dirty="0">
                <a:latin typeface="Cambria" panose="02040503050406030204" pitchFamily="18" charset="0"/>
                <a:ea typeface="Cambria" panose="02040503050406030204" pitchFamily="18" charset="0"/>
              </a:rPr>
              <a:t>knife, saws &amp; hock cutters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60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Vermin: </a:t>
            </a:r>
            <a:r>
              <a:rPr lang="en-US" sz="1600" dirty="0">
                <a:latin typeface="Cambria" panose="02040503050406030204" pitchFamily="18" charset="0"/>
                <a:ea typeface="Cambria" panose="02040503050406030204" pitchFamily="18" charset="0"/>
              </a:rPr>
              <a:t>fence to keep away dogs &amp; cat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60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Chemical contamination: </a:t>
            </a:r>
            <a:r>
              <a:rPr lang="en-US" sz="1600" dirty="0">
                <a:latin typeface="Cambria" panose="02040503050406030204" pitchFamily="18" charset="0"/>
                <a:ea typeface="Cambria" panose="02040503050406030204" pitchFamily="18" charset="0"/>
              </a:rPr>
              <a:t>contamination by cleaning chemicals</a:t>
            </a:r>
          </a:p>
          <a:p>
            <a:endParaRPr lang="ja-JP" altLang="en-US" sz="1600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010FB232-4CB4-C34D-A688-C51B6E7CD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5397" y="592260"/>
            <a:ext cx="6081205" cy="583800"/>
          </a:xfrm>
        </p:spPr>
        <p:txBody>
          <a:bodyPr/>
          <a:lstStyle/>
          <a:p>
            <a:r>
              <a:rPr lang="en-US" sz="3600" dirty="0">
                <a:latin typeface="Cambria" panose="02040503050406030204" pitchFamily="18" charset="0"/>
                <a:ea typeface="Cambria" panose="02040503050406030204" pitchFamily="18" charset="0"/>
              </a:rPr>
              <a:t>Sources of contamination</a:t>
            </a:r>
          </a:p>
        </p:txBody>
      </p:sp>
    </p:spTree>
    <p:extLst>
      <p:ext uri="{BB962C8B-B14F-4D97-AF65-F5344CB8AC3E}">
        <p14:creationId xmlns:p14="http://schemas.microsoft.com/office/powerpoint/2010/main" val="2348235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F451EBE7-64A3-7E40-8C33-3C01E8EBABD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33996" y="994299"/>
            <a:ext cx="9774315" cy="5370990"/>
          </a:xfrm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Dealing with the dirty animal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Protecting the meat from the worker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Layout &amp; flowlines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Dressing techniques: removal of hide/fleece/hair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Pigs: </a:t>
            </a:r>
            <a:r>
              <a:rPr lang="en-US" b="1" dirty="0">
                <a:latin typeface="Cambria" panose="02040503050406030204" pitchFamily="18" charset="0"/>
                <a:ea typeface="Cambria" panose="02040503050406030204" pitchFamily="18" charset="0"/>
              </a:rPr>
              <a:t>vertical scalding (61</a:t>
            </a:r>
            <a:r>
              <a:rPr lang="en-US" b="1" baseline="30000" dirty="0">
                <a:latin typeface="Cambria" panose="02040503050406030204" pitchFamily="18" charset="0"/>
                <a:ea typeface="Cambria" panose="02040503050406030204" pitchFamily="18" charset="0"/>
              </a:rPr>
              <a:t>o</a:t>
            </a:r>
            <a:r>
              <a:rPr lang="en-US" b="1" dirty="0">
                <a:latin typeface="Cambria" panose="02040503050406030204" pitchFamily="18" charset="0"/>
                <a:ea typeface="Cambria" panose="02040503050406030204" pitchFamily="18" charset="0"/>
              </a:rPr>
              <a:t>C for 7 min.)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b="1" dirty="0">
                <a:latin typeface="Cambria" panose="02040503050406030204" pitchFamily="18" charset="0"/>
                <a:ea typeface="Cambria" panose="02040503050406030204" pitchFamily="18" charset="0"/>
              </a:rPr>
              <a:t>Poultry: soft scalding at 50-51</a:t>
            </a:r>
            <a:r>
              <a:rPr lang="en-US" b="1" baseline="30000" dirty="0">
                <a:latin typeface="Cambria" panose="02040503050406030204" pitchFamily="18" charset="0"/>
                <a:ea typeface="Cambria" panose="02040503050406030204" pitchFamily="18" charset="0"/>
              </a:rPr>
              <a:t>o</a:t>
            </a:r>
            <a:r>
              <a:rPr lang="en-US" b="1" dirty="0">
                <a:latin typeface="Cambria" panose="02040503050406030204" pitchFamily="18" charset="0"/>
                <a:ea typeface="Cambria" panose="02040503050406030204" pitchFamily="18" charset="0"/>
              </a:rPr>
              <a:t>C for 1 to 3 minutes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b="1" dirty="0">
                <a:latin typeface="Cambria" panose="02040503050406030204" pitchFamily="18" charset="0"/>
                <a:ea typeface="Cambria" panose="02040503050406030204" pitchFamily="18" charset="0"/>
              </a:rPr>
              <a:t>Singeing</a:t>
            </a: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: burn the bristles or down off (the carcass of a pig or fowl)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Preventing contamination from GIT: 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The technique used for sealing the rectum is k/as </a:t>
            </a:r>
            <a:r>
              <a:rPr lang="en-US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bunging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The </a:t>
            </a:r>
            <a:r>
              <a:rPr lang="en-US" dirty="0" err="1">
                <a:latin typeface="Cambria" panose="02040503050406030204" pitchFamily="18" charset="0"/>
                <a:ea typeface="Cambria" panose="02040503050406030204" pitchFamily="18" charset="0"/>
              </a:rPr>
              <a:t>oesophagus</a:t>
            </a: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 (weasand) in a cattle is usually sealed by an elastrator ring applied at the </a:t>
            </a:r>
            <a:r>
              <a:rPr lang="en-US" dirty="0" err="1">
                <a:latin typeface="Cambria" panose="02040503050406030204" pitchFamily="18" charset="0"/>
                <a:ea typeface="Cambria" panose="02040503050406030204" pitchFamily="18" charset="0"/>
              </a:rPr>
              <a:t>oesophgeal</a:t>
            </a: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-ruminal junction k/as </a:t>
            </a:r>
            <a:r>
              <a:rPr lang="en-US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rodding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1" name="Title 40">
            <a:extLst>
              <a:ext uri="{FF2B5EF4-FFF2-40B4-BE49-F238E27FC236}">
                <a16:creationId xmlns:a16="http://schemas.microsoft.com/office/drawing/2014/main" id="{360A1163-2F4E-8A42-A7D1-C12E13D89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8324" y="325930"/>
            <a:ext cx="8092736" cy="583800"/>
          </a:xfrm>
        </p:spPr>
        <p:txBody>
          <a:bodyPr/>
          <a:lstStyle/>
          <a:p>
            <a:pPr algn="ctr"/>
            <a:r>
              <a:rPr lang="en-US" dirty="0"/>
              <a:t>Methods of reducing contamination</a:t>
            </a:r>
          </a:p>
        </p:txBody>
      </p:sp>
      <p:pic>
        <p:nvPicPr>
          <p:cNvPr id="2050" name="Picture 2" descr="Swine Carcass In The Scalding Tub Stock Image - Image of occupation,  indoor: 61154385">
            <a:extLst>
              <a:ext uri="{FF2B5EF4-FFF2-40B4-BE49-F238E27FC236}">
                <a16:creationId xmlns:a16="http://schemas.microsoft.com/office/drawing/2014/main" id="{000D6899-EBAF-40EE-8F28-8F167984F9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5503" y="1101198"/>
            <a:ext cx="3515557" cy="2327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47081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F4D3BF8-7E88-4684-AFFE-C2A41E756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DDA0125-C70C-40F4-8030-FF3D0FA8349D}"/>
              </a:ext>
            </a:extLst>
          </p:cNvPr>
          <p:cNvPicPr>
            <a:picLocks noGrp="1" noChangeAspect="1" noChangeArrowheads="1"/>
          </p:cNvPicPr>
          <p:nvPr>
            <p:ph type="pic" sz="quarter"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05" b="9205"/>
          <a:stretch>
            <a:fillRect/>
          </a:stretch>
        </p:blipFill>
        <p:spPr bwMode="auto">
          <a:xfrm>
            <a:off x="457216" y="506674"/>
            <a:ext cx="3981619" cy="3198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E6608F4-CEA5-426E-819D-AD3645D40A67}"/>
              </a:ext>
            </a:extLst>
          </p:cNvPr>
          <p:cNvSpPr txBox="1"/>
          <p:nvPr/>
        </p:nvSpPr>
        <p:spPr>
          <a:xfrm>
            <a:off x="457216" y="3089991"/>
            <a:ext cx="411034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0" i="0" dirty="0">
                <a:solidFill>
                  <a:srgbClr val="FFFF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Transferring expanded rubber ring from </a:t>
            </a:r>
            <a:r>
              <a:rPr lang="en-US" sz="1400" b="0" i="0" dirty="0" err="1">
                <a:solidFill>
                  <a:srgbClr val="FFFF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SafeSeal</a:t>
            </a:r>
            <a:r>
              <a:rPr lang="en-US" sz="1400" b="0" i="0" dirty="0">
                <a:solidFill>
                  <a:srgbClr val="FFFF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502 (the ring loader) to </a:t>
            </a:r>
            <a:r>
              <a:rPr lang="en-US" sz="1400" b="0" i="0" dirty="0" err="1">
                <a:solidFill>
                  <a:srgbClr val="FFFF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SafeSeal</a:t>
            </a:r>
            <a:r>
              <a:rPr lang="en-US" sz="1400" b="0" i="0" dirty="0">
                <a:solidFill>
                  <a:srgbClr val="FFFF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501 (the machine)</a:t>
            </a:r>
            <a:endParaRPr lang="en-IN" sz="1400" dirty="0">
              <a:solidFill>
                <a:srgbClr val="FFFF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7FB7C93-3623-4D95-8474-CC10DCC9C99E}"/>
              </a:ext>
            </a:extLst>
          </p:cNvPr>
          <p:cNvGrpSpPr/>
          <p:nvPr/>
        </p:nvGrpSpPr>
        <p:grpSpPr>
          <a:xfrm>
            <a:off x="4627742" y="546871"/>
            <a:ext cx="3567430" cy="3118323"/>
            <a:chOff x="6296117" y="2325672"/>
            <a:chExt cx="4762500" cy="3143250"/>
          </a:xfrm>
        </p:grpSpPr>
        <p:pic>
          <p:nvPicPr>
            <p:cNvPr id="1028" name="Picture 4">
              <a:extLst>
                <a:ext uri="{FF2B5EF4-FFF2-40B4-BE49-F238E27FC236}">
                  <a16:creationId xmlns:a16="http://schemas.microsoft.com/office/drawing/2014/main" id="{E010F1C7-394D-47C0-A4D7-89844E5DCB1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96117" y="2325672"/>
              <a:ext cx="4762500" cy="31432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6DF22DF3-A30F-48EE-B6C6-BAF0BBA21276}"/>
                </a:ext>
              </a:extLst>
            </p:cNvPr>
            <p:cNvSpPr txBox="1"/>
            <p:nvPr/>
          </p:nvSpPr>
          <p:spPr>
            <a:xfrm>
              <a:off x="6296117" y="5040206"/>
              <a:ext cx="3989066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b="0" i="0" dirty="0">
                  <a:solidFill>
                    <a:srgbClr val="FFFF00"/>
                  </a:solidFill>
                  <a:effectLst/>
                  <a:latin typeface="Ubuntu"/>
                </a:rPr>
                <a:t>Ring in position on machine</a:t>
              </a:r>
              <a:endParaRPr lang="en-IN" dirty="0">
                <a:solidFill>
                  <a:srgbClr val="FFFF00"/>
                </a:solidFill>
              </a:endParaRPr>
            </a:p>
          </p:txBody>
        </p:sp>
      </p:grpSp>
      <p:pic>
        <p:nvPicPr>
          <p:cNvPr id="1030" name="Picture 6">
            <a:extLst>
              <a:ext uri="{FF2B5EF4-FFF2-40B4-BE49-F238E27FC236}">
                <a16:creationId xmlns:a16="http://schemas.microsoft.com/office/drawing/2014/main" id="{7A837654-9370-40AD-966E-CA584D7DACB0}"/>
              </a:ext>
            </a:extLst>
          </p:cNvPr>
          <p:cNvPicPr>
            <a:picLocks noGrp="1" noChangeAspect="1" noChangeArrowheads="1"/>
          </p:cNvPicPr>
          <p:nvPr>
            <p:ph sz="quarter" idx="1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080" y="506675"/>
            <a:ext cx="3567430" cy="3198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59338C6-2789-49C3-95C0-33828E6BBDD9}"/>
              </a:ext>
            </a:extLst>
          </p:cNvPr>
          <p:cNvSpPr txBox="1"/>
          <p:nvPr/>
        </p:nvSpPr>
        <p:spPr>
          <a:xfrm>
            <a:off x="8195172" y="2936102"/>
            <a:ext cx="356743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0" i="0" dirty="0">
                <a:solidFill>
                  <a:srgbClr val="FFFF00"/>
                </a:solidFill>
                <a:effectLst/>
                <a:latin typeface="Ubuntu"/>
              </a:rPr>
              <a:t>Plastic bag in place over extended cone of machine, ready for insertion into rectum</a:t>
            </a:r>
            <a:endParaRPr lang="en-IN" sz="1600" dirty="0">
              <a:solidFill>
                <a:srgbClr val="FFFF00"/>
              </a:solidFill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FFBE9423-1480-4F84-A2E6-9340A2822924}"/>
              </a:ext>
            </a:extLst>
          </p:cNvPr>
          <p:cNvGrpSpPr/>
          <p:nvPr/>
        </p:nvGrpSpPr>
        <p:grpSpPr>
          <a:xfrm>
            <a:off x="2312421" y="3767099"/>
            <a:ext cx="3893057" cy="3012749"/>
            <a:chOff x="3714750" y="287692"/>
            <a:chExt cx="4217772" cy="4360357"/>
          </a:xfrm>
        </p:grpSpPr>
        <p:pic>
          <p:nvPicPr>
            <p:cNvPr id="24" name="Picture 10">
              <a:extLst>
                <a:ext uri="{FF2B5EF4-FFF2-40B4-BE49-F238E27FC236}">
                  <a16:creationId xmlns:a16="http://schemas.microsoft.com/office/drawing/2014/main" id="{057C5F72-6487-461A-93DD-6E6AB31742F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14750" y="287692"/>
              <a:ext cx="4217772" cy="43603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E0C75A5F-760A-4262-BA63-B6261E406522}"/>
                </a:ext>
              </a:extLst>
            </p:cNvPr>
            <p:cNvSpPr txBox="1"/>
            <p:nvPr/>
          </p:nvSpPr>
          <p:spPr>
            <a:xfrm>
              <a:off x="3958278" y="3541363"/>
              <a:ext cx="3864985" cy="77960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1600" b="0" i="0" dirty="0">
                  <a:solidFill>
                    <a:srgbClr val="FFFF00"/>
                  </a:solidFill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Rectum totally sealed prior to commencement of any knife work</a:t>
              </a:r>
              <a:endParaRPr lang="en-IN" sz="16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CE274CEF-43E8-47FB-AB83-32037C027AC8}"/>
              </a:ext>
            </a:extLst>
          </p:cNvPr>
          <p:cNvGrpSpPr/>
          <p:nvPr/>
        </p:nvGrpSpPr>
        <p:grpSpPr>
          <a:xfrm>
            <a:off x="6278658" y="3767099"/>
            <a:ext cx="3567430" cy="3012749"/>
            <a:chOff x="2642085" y="2260618"/>
            <a:chExt cx="4177476" cy="4310709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EF7BF0EB-9034-4F5E-B710-52632288C43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42085" y="2260618"/>
              <a:ext cx="4177476" cy="43107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132E2568-51F3-4509-8412-2996665C2D09}"/>
                </a:ext>
              </a:extLst>
            </p:cNvPr>
            <p:cNvSpPr txBox="1"/>
            <p:nvPr/>
          </p:nvSpPr>
          <p:spPr>
            <a:xfrm>
              <a:off x="2978477" y="5533375"/>
              <a:ext cx="3628748" cy="87101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b="0" i="0" dirty="0">
                  <a:solidFill>
                    <a:srgbClr val="FFFF00"/>
                  </a:solidFill>
                  <a:effectLst/>
                  <a:latin typeface="Ubuntu"/>
                </a:rPr>
                <a:t>Machine inserted prior to retracting</a:t>
              </a:r>
              <a:endParaRPr lang="en-IN" dirty="0">
                <a:solidFill>
                  <a:srgbClr val="FFFF00"/>
                </a:solidFill>
              </a:endParaRPr>
            </a:p>
          </p:txBody>
        </p: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90ECAF14-6670-4EF1-B6EB-8FAA43FFB7CC}"/>
              </a:ext>
            </a:extLst>
          </p:cNvPr>
          <p:cNvSpPr txBox="1"/>
          <p:nvPr/>
        </p:nvSpPr>
        <p:spPr>
          <a:xfrm>
            <a:off x="2326460" y="78152"/>
            <a:ext cx="2962922" cy="461665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algn="l"/>
            <a:r>
              <a:rPr lang="en-IN" sz="2400" b="0" i="0" dirty="0">
                <a:solidFill>
                  <a:srgbClr val="000000"/>
                </a:solidFill>
                <a:effectLst/>
                <a:latin typeface="Ubuntu"/>
              </a:rPr>
              <a:t>Beef Bunging Machine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766BD9F-0326-41CA-92C6-81320FBD2403}"/>
              </a:ext>
            </a:extLst>
          </p:cNvPr>
          <p:cNvSpPr txBox="1"/>
          <p:nvPr/>
        </p:nvSpPr>
        <p:spPr>
          <a:xfrm>
            <a:off x="5857634" y="69260"/>
            <a:ext cx="60945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/>
              <a:t>https://sesltd.co.nz/beef-bunging-machine.php</a:t>
            </a:r>
          </a:p>
        </p:txBody>
      </p:sp>
    </p:spTree>
    <p:extLst>
      <p:ext uri="{BB962C8B-B14F-4D97-AF65-F5344CB8AC3E}">
        <p14:creationId xmlns:p14="http://schemas.microsoft.com/office/powerpoint/2010/main" val="3619780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C80A5350-FE6F-4569-8215-7F2B5CFD28E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/>
      </p:sp>
      <p:pic>
        <p:nvPicPr>
          <p:cNvPr id="2050" name="Picture 2" descr="METAL DETECTABLE BEEF WEASAND CLIP">
            <a:extLst>
              <a:ext uri="{FF2B5EF4-FFF2-40B4-BE49-F238E27FC236}">
                <a16:creationId xmlns:a16="http://schemas.microsoft.com/office/drawing/2014/main" id="{8A6DCA7F-07D7-4DAA-A4B9-04AED3A61C1A}"/>
              </a:ext>
            </a:extLst>
          </p:cNvPr>
          <p:cNvPicPr>
            <a:picLocks noGrp="1" noChangeAspect="1" noChangeArrowheads="1"/>
          </p:cNvPicPr>
          <p:nvPr>
            <p:ph sz="quarter" idx="1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1874" y="3670210"/>
            <a:ext cx="3551020" cy="299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Adept Beef Weasand Clip Rodder | Cutting Edge">
            <a:extLst>
              <a:ext uri="{FF2B5EF4-FFF2-40B4-BE49-F238E27FC236}">
                <a16:creationId xmlns:a16="http://schemas.microsoft.com/office/drawing/2014/main" id="{F0E924A8-2A70-4B76-B009-7B9BBD1D89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0014" y="142496"/>
            <a:ext cx="3614526" cy="3527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METAL DETECTABLE BEEF WEASAND CLIP">
            <a:extLst>
              <a:ext uri="{FF2B5EF4-FFF2-40B4-BE49-F238E27FC236}">
                <a16:creationId xmlns:a16="http://schemas.microsoft.com/office/drawing/2014/main" id="{39D729FF-D935-44A7-8783-040F3A0C5E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623" y="110031"/>
            <a:ext cx="3473208" cy="3400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METAL DETECTABLE BEEF WEASAND CLIP">
            <a:extLst>
              <a:ext uri="{FF2B5EF4-FFF2-40B4-BE49-F238E27FC236}">
                <a16:creationId xmlns:a16="http://schemas.microsoft.com/office/drawing/2014/main" id="{50C2132B-6BA7-4982-B418-C46DF2A3F1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7887" y="3510178"/>
            <a:ext cx="3294357" cy="3132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2065542-E0B9-42D7-A5F2-51B8143CC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Rodding procedure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28087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4BD4B-5251-4536-9DD8-93A88A692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Carcasses decontamination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073E2-3A9B-4C15-ABC4-20577516973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Water</a:t>
            </a:r>
          </a:p>
          <a:p>
            <a:pPr algn="just"/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Steam pasteurization/sterilization</a:t>
            </a:r>
          </a:p>
          <a:p>
            <a:pPr algn="just"/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Trimming</a:t>
            </a:r>
          </a:p>
          <a:p>
            <a:pPr algn="just"/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Chemical treatments</a:t>
            </a:r>
            <a:endParaRPr lang="en-IN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098" name="Picture 2" descr="Chlorine-washed chicken: food safety expert explains why US poultry is  banned in the EU - FOODStuff SA">
            <a:extLst>
              <a:ext uri="{FF2B5EF4-FFF2-40B4-BE49-F238E27FC236}">
                <a16:creationId xmlns:a16="http://schemas.microsoft.com/office/drawing/2014/main" id="{52366813-E539-4564-B8D2-988E666A7D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816100"/>
            <a:ext cx="5387636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98932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F18-1474-4DED-9B96-4CF464A6410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pPr algn="just"/>
            <a:r>
              <a:rPr lang="en-US" sz="2200" dirty="0">
                <a:solidFill>
                  <a:schemeClr val="accent1">
                    <a:lumMod val="7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water: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900" dirty="0">
                <a:latin typeface="Cambria" panose="02040503050406030204" pitchFamily="18" charset="0"/>
                <a:ea typeface="Cambria" panose="02040503050406030204" pitchFamily="18" charset="0"/>
              </a:rPr>
              <a:t>With hot &amp; cold water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900" dirty="0">
                <a:latin typeface="Cambria" panose="02040503050406030204" pitchFamily="18" charset="0"/>
                <a:ea typeface="Cambria" panose="02040503050406030204" pitchFamily="18" charset="0"/>
              </a:rPr>
              <a:t>Hot water gives bloom to the meat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900" dirty="0">
                <a:latin typeface="Cambria" panose="02040503050406030204" pitchFamily="18" charset="0"/>
                <a:ea typeface="Cambria" panose="02040503050406030204" pitchFamily="18" charset="0"/>
              </a:rPr>
              <a:t>USDA recommendation &gt;74</a:t>
            </a:r>
            <a:r>
              <a:rPr lang="en-US" sz="1900" baseline="30000" dirty="0">
                <a:latin typeface="Cambria" panose="02040503050406030204" pitchFamily="18" charset="0"/>
                <a:ea typeface="Cambria" panose="02040503050406030204" pitchFamily="18" charset="0"/>
              </a:rPr>
              <a:t>o</a:t>
            </a:r>
            <a:r>
              <a:rPr lang="en-US" sz="1900" dirty="0">
                <a:latin typeface="Cambria" panose="02040503050406030204" pitchFamily="18" charset="0"/>
                <a:ea typeface="Cambria" panose="02040503050406030204" pitchFamily="18" charset="0"/>
              </a:rPr>
              <a:t>C water for 10s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900" dirty="0">
                <a:latin typeface="Cambria" panose="02040503050406030204" pitchFamily="18" charset="0"/>
                <a:ea typeface="Cambria" panose="02040503050406030204" pitchFamily="18" charset="0"/>
              </a:rPr>
              <a:t>Water with chlorine 15 ppm, temp. 85-90</a:t>
            </a:r>
            <a:r>
              <a:rPr lang="en-US" sz="1900" baseline="30000" dirty="0">
                <a:latin typeface="Cambria" panose="02040503050406030204" pitchFamily="18" charset="0"/>
                <a:ea typeface="Cambria" panose="02040503050406030204" pitchFamily="18" charset="0"/>
              </a:rPr>
              <a:t>o</a:t>
            </a:r>
            <a:r>
              <a:rPr lang="en-US" sz="1900" dirty="0">
                <a:latin typeface="Cambria" panose="02040503050406030204" pitchFamily="18" charset="0"/>
                <a:ea typeface="Cambria" panose="02040503050406030204" pitchFamily="18" charset="0"/>
              </a:rPr>
              <a:t>C with 100psi pressure</a:t>
            </a:r>
          </a:p>
          <a:p>
            <a:pPr algn="just"/>
            <a:r>
              <a:rPr lang="en-US" sz="2200" dirty="0">
                <a:solidFill>
                  <a:schemeClr val="accent1">
                    <a:lumMod val="7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Steam pasteurization/sterilization: 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900" dirty="0">
                <a:latin typeface="Cambria" panose="02040503050406030204" pitchFamily="18" charset="0"/>
                <a:ea typeface="Cambria" panose="02040503050406030204" pitchFamily="18" charset="0"/>
              </a:rPr>
              <a:t>Steam </a:t>
            </a:r>
            <a:r>
              <a:rPr lang="en-US" sz="1900" dirty="0" err="1">
                <a:latin typeface="Cambria" panose="02040503050406030204" pitchFamily="18" charset="0"/>
                <a:ea typeface="Cambria" panose="02040503050406030204" pitchFamily="18" charset="0"/>
              </a:rPr>
              <a:t>vaccum</a:t>
            </a:r>
            <a:r>
              <a:rPr lang="en-US" sz="1900" dirty="0">
                <a:latin typeface="Cambria" panose="02040503050406030204" pitchFamily="18" charset="0"/>
                <a:ea typeface="Cambria" panose="02040503050406030204" pitchFamily="18" charset="0"/>
              </a:rPr>
              <a:t> sterilization process: temp. 88</a:t>
            </a:r>
            <a:r>
              <a:rPr lang="en-US" sz="1900" baseline="30000" dirty="0">
                <a:latin typeface="Cambria" panose="02040503050406030204" pitchFamily="18" charset="0"/>
                <a:ea typeface="Cambria" panose="02040503050406030204" pitchFamily="18" charset="0"/>
              </a:rPr>
              <a:t>o</a:t>
            </a:r>
            <a:r>
              <a:rPr lang="en-US" sz="1900" dirty="0">
                <a:latin typeface="Cambria" panose="02040503050406030204" pitchFamily="18" charset="0"/>
                <a:ea typeface="Cambria" panose="02040503050406030204" pitchFamily="18" charset="0"/>
              </a:rPr>
              <a:t>C, steam, at 45psi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900" dirty="0">
                <a:latin typeface="Cambria" panose="02040503050406030204" pitchFamily="18" charset="0"/>
                <a:ea typeface="Cambria" panose="02040503050406030204" pitchFamily="18" charset="0"/>
              </a:rPr>
              <a:t>Steam sterilization: removal of surface water, split carcasses pass through low pressure steam over for 85</a:t>
            </a:r>
            <a:r>
              <a:rPr lang="en-US" sz="1900" baseline="30000" dirty="0">
                <a:latin typeface="Cambria" panose="02040503050406030204" pitchFamily="18" charset="0"/>
                <a:ea typeface="Cambria" panose="02040503050406030204" pitchFamily="18" charset="0"/>
              </a:rPr>
              <a:t>o</a:t>
            </a:r>
            <a:r>
              <a:rPr lang="en-US" sz="1900" dirty="0">
                <a:latin typeface="Cambria" panose="02040503050406030204" pitchFamily="18" charset="0"/>
                <a:ea typeface="Cambria" panose="02040503050406030204" pitchFamily="18" charset="0"/>
              </a:rPr>
              <a:t>C for 8s &amp; then cooled with a chilled water spray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426190C-F5DF-4EA5-A1D2-BA2F4C5B1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8"/>
            <a:ext cx="10515600" cy="584200"/>
          </a:xfrm>
        </p:spPr>
        <p:txBody>
          <a:bodyPr/>
          <a:lstStyle/>
          <a:p>
            <a:r>
              <a:rPr lang="en-US" dirty="0"/>
              <a:t>Carcasses decontamination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881630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BFCE6-A0EC-425B-A790-2DA2CF677FB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ln>
            <a:solidFill>
              <a:schemeClr val="accent1"/>
            </a:solidFill>
          </a:ln>
        </p:spPr>
        <p:txBody>
          <a:bodyPr>
            <a:normAutofit fontScale="77500" lnSpcReduction="20000"/>
          </a:bodyPr>
          <a:lstStyle/>
          <a:p>
            <a:pPr algn="just"/>
            <a:r>
              <a:rPr lang="en-US" sz="2600" dirty="0">
                <a:solidFill>
                  <a:schemeClr val="accent1">
                    <a:lumMod val="7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Trimming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2100" dirty="0">
                <a:latin typeface="Cambria" panose="02040503050406030204" pitchFamily="18" charset="0"/>
                <a:ea typeface="Cambria" panose="02040503050406030204" pitchFamily="18" charset="0"/>
              </a:rPr>
              <a:t>Removing visible contamination by trimming &amp; then washing was the most practical &amp; effective method for reducing microbial contamination of beef carcasses</a:t>
            </a:r>
          </a:p>
          <a:p>
            <a:pPr algn="just"/>
            <a:r>
              <a:rPr lang="en-US" sz="2400" dirty="0">
                <a:solidFill>
                  <a:schemeClr val="accent1">
                    <a:lumMod val="7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Chemical treatment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2100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Chlorine: </a:t>
            </a:r>
            <a:r>
              <a:rPr lang="en-US" sz="2100" dirty="0">
                <a:latin typeface="Cambria" panose="02040503050406030204" pitchFamily="18" charset="0"/>
                <a:ea typeface="Cambria" panose="02040503050406030204" pitchFamily="18" charset="0"/>
              </a:rPr>
              <a:t>20ppm, 16</a:t>
            </a:r>
            <a:r>
              <a:rPr lang="en-US" sz="2100" baseline="30000" dirty="0">
                <a:latin typeface="Cambria" panose="02040503050406030204" pitchFamily="18" charset="0"/>
                <a:ea typeface="Cambria" panose="02040503050406030204" pitchFamily="18" charset="0"/>
              </a:rPr>
              <a:t>o</a:t>
            </a:r>
            <a:r>
              <a:rPr lang="en-US" sz="2100" dirty="0">
                <a:latin typeface="Cambria" panose="02040503050406030204" pitchFamily="18" charset="0"/>
                <a:ea typeface="Cambria" panose="02040503050406030204" pitchFamily="18" charset="0"/>
              </a:rPr>
              <a:t>C for 10sec &amp; 60sec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2100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Organic acids: </a:t>
            </a:r>
            <a:r>
              <a:rPr lang="en-US" sz="2100" dirty="0">
                <a:latin typeface="Cambria" panose="02040503050406030204" pitchFamily="18" charset="0"/>
                <a:ea typeface="Cambria" panose="02040503050406030204" pitchFamily="18" charset="0"/>
              </a:rPr>
              <a:t>acetic acid, lactic acid, citric acid, fumaric acid: </a:t>
            </a:r>
            <a:r>
              <a:rPr lang="en-US" sz="2100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reduced the E.coli0157:H7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2100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Hydrogen peroxide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2100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Antimicrobials: </a:t>
            </a:r>
            <a:r>
              <a:rPr lang="en-US" sz="2100" dirty="0" err="1">
                <a:latin typeface="Cambria" panose="02040503050406030204" pitchFamily="18" charset="0"/>
                <a:ea typeface="Cambria" panose="02040503050406030204" pitchFamily="18" charset="0"/>
              </a:rPr>
              <a:t>Nicin</a:t>
            </a:r>
            <a:r>
              <a:rPr lang="en-US" sz="2100" dirty="0">
                <a:latin typeface="Cambria" panose="02040503050406030204" pitchFamily="18" charset="0"/>
                <a:ea typeface="Cambria" panose="02040503050406030204" pitchFamily="18" charset="0"/>
              </a:rPr>
              <a:t>, Bacteriocin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2100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Phosphatase: </a:t>
            </a:r>
            <a:r>
              <a:rPr lang="en-US" sz="2100" dirty="0">
                <a:latin typeface="Cambria" panose="02040503050406030204" pitchFamily="18" charset="0"/>
                <a:ea typeface="Cambria" panose="02040503050406030204" pitchFamily="18" charset="0"/>
              </a:rPr>
              <a:t>Trisodium phosphate: reduce the total viable count, </a:t>
            </a:r>
            <a:r>
              <a:rPr lang="en-US" sz="2100" i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Salmonella </a:t>
            </a:r>
            <a:r>
              <a:rPr lang="en-US" sz="2100" dirty="0">
                <a:latin typeface="Cambria" panose="02040503050406030204" pitchFamily="18" charset="0"/>
                <a:ea typeface="Cambria" panose="02040503050406030204" pitchFamily="18" charset="0"/>
              </a:rPr>
              <a:t>contamination</a:t>
            </a:r>
            <a:endParaRPr lang="en-IN" sz="21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64804AC-8644-466A-8020-DD983AB2E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8"/>
            <a:ext cx="10515600" cy="584200"/>
          </a:xfrm>
        </p:spPr>
        <p:txBody>
          <a:bodyPr/>
          <a:lstStyle/>
          <a:p>
            <a:r>
              <a:rPr lang="en-US" dirty="0"/>
              <a:t>Carcasses decontamination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42768533"/>
      </p:ext>
    </p:extLst>
  </p:cSld>
  <p:clrMapOvr>
    <a:masterClrMapping/>
  </p:clrMapOvr>
</p:sld>
</file>

<file path=ppt/theme/theme1.xml><?xml version="1.0" encoding="utf-8"?>
<a:theme xmlns:a="http://schemas.openxmlformats.org/drawingml/2006/main" name="Creative Gradient ">
  <a:themeElements>
    <a:clrScheme name="Japan 1">
      <a:dk1>
        <a:srgbClr val="000000"/>
      </a:dk1>
      <a:lt1>
        <a:srgbClr val="FFFFFF"/>
      </a:lt1>
      <a:dk2>
        <a:srgbClr val="073A4B"/>
      </a:dk2>
      <a:lt2>
        <a:srgbClr val="E7E6E6"/>
      </a:lt2>
      <a:accent1>
        <a:srgbClr val="EE476E"/>
      </a:accent1>
      <a:accent2>
        <a:srgbClr val="E3B95A"/>
      </a:accent2>
      <a:accent3>
        <a:srgbClr val="07D69F"/>
      </a:accent3>
      <a:accent4>
        <a:srgbClr val="118AB1"/>
      </a:accent4>
      <a:accent5>
        <a:srgbClr val="073A4B"/>
      </a:accent5>
      <a:accent6>
        <a:srgbClr val="E7ECF2"/>
      </a:accent6>
      <a:hlink>
        <a:srgbClr val="E7456B"/>
      </a:hlink>
      <a:folHlink>
        <a:srgbClr val="F0C55F"/>
      </a:folHlink>
    </a:clrScheme>
    <a:fontScheme name="Japanese Template">
      <a:majorFont>
        <a:latin typeface="Meiryo UI"/>
        <a:ea typeface=""/>
        <a:cs typeface=""/>
      </a:majorFont>
      <a:minorFont>
        <a:latin typeface="Meiryo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1ED9C639-84DE-47D6-9311-DE22D096325C}" vid="{8897FD28-C2C5-4A9F-A28F-BC63F57A39B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Cherry blossom petals presentation</Template>
  <TotalTime>606</TotalTime>
  <Words>461</Words>
  <Application>Microsoft Office PowerPoint</Application>
  <PresentationFormat>Widescreen</PresentationFormat>
  <Paragraphs>54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Meiryo UI</vt:lpstr>
      <vt:lpstr>Arial</vt:lpstr>
      <vt:lpstr>Calibri</vt:lpstr>
      <vt:lpstr>Cambria</vt:lpstr>
      <vt:lpstr>Times New Roman</vt:lpstr>
      <vt:lpstr>Ubuntu</vt:lpstr>
      <vt:lpstr>Wingdings</vt:lpstr>
      <vt:lpstr>Creative Gradient </vt:lpstr>
      <vt:lpstr>         Sources  of contamination of meat and carcasses de-contamination</vt:lpstr>
      <vt:lpstr>Sources of contamination</vt:lpstr>
      <vt:lpstr>Methods of reducing contamination</vt:lpstr>
      <vt:lpstr>PowerPoint Presentation</vt:lpstr>
      <vt:lpstr>Rodding procedure</vt:lpstr>
      <vt:lpstr>Carcasses decontamination</vt:lpstr>
      <vt:lpstr>Carcasses decontamination</vt:lpstr>
      <vt:lpstr>Carcasses decontamination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</dc:title>
  <dc:creator>drbhoomika1986@gmail.com</dc:creator>
  <cp:lastModifiedBy>drbhoomika1986@gmail.com</cp:lastModifiedBy>
  <cp:revision>36</cp:revision>
  <dcterms:created xsi:type="dcterms:W3CDTF">2020-12-16T11:09:18Z</dcterms:created>
  <dcterms:modified xsi:type="dcterms:W3CDTF">2020-12-22T11:07:46Z</dcterms:modified>
</cp:coreProperties>
</file>