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60" r:id="rId4"/>
    <p:sldId id="261" r:id="rId5"/>
    <p:sldId id="257" r:id="rId6"/>
    <p:sldId id="262" r:id="rId7"/>
    <p:sldId id="263" r:id="rId8"/>
    <p:sldId id="258" r:id="rId9"/>
    <p:sldId id="264" r:id="rId10"/>
    <p:sldId id="265" r:id="rId11"/>
    <p:sldId id="269" r:id="rId12"/>
    <p:sldId id="270" r:id="rId13"/>
    <p:sldId id="25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80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5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3DB3-9834-4097-98A7-35B700CD5B4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704D-8F84-4959-BBD4-4660D034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Adrenergic</a:t>
            </a:r>
            <a:r>
              <a:rPr lang="en-IN" sz="5400" b="1" dirty="0" smtClean="0">
                <a:solidFill>
                  <a:srgbClr val="FF0000"/>
                </a:solidFill>
              </a:rPr>
              <a:t> transmission(Part-I)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 smtClean="0">
              <a:solidFill>
                <a:srgbClr val="0070C0"/>
              </a:solidFill>
            </a:endParaRPr>
          </a:p>
          <a:p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dirty="0" err="1" smtClean="0">
                <a:solidFill>
                  <a:srgbClr val="0070C0"/>
                </a:solidFill>
              </a:rPr>
              <a:t>Dr.</a:t>
            </a:r>
            <a:r>
              <a:rPr lang="en-IN" dirty="0" smtClean="0">
                <a:solidFill>
                  <a:srgbClr val="0070C0"/>
                </a:solidFill>
              </a:rPr>
              <a:t> Rashmi </a:t>
            </a:r>
            <a:r>
              <a:rPr lang="en-IN" dirty="0" err="1" smtClean="0">
                <a:solidFill>
                  <a:srgbClr val="0070C0"/>
                </a:solidFill>
              </a:rPr>
              <a:t>Rekha</a:t>
            </a:r>
            <a:r>
              <a:rPr lang="en-IN" dirty="0" smtClean="0">
                <a:solidFill>
                  <a:srgbClr val="0070C0"/>
                </a:solidFill>
              </a:rPr>
              <a:t> Kumari</a:t>
            </a:r>
          </a:p>
          <a:p>
            <a:r>
              <a:rPr lang="en-IN" dirty="0" err="1" smtClean="0">
                <a:solidFill>
                  <a:srgbClr val="0070C0"/>
                </a:solidFill>
              </a:rPr>
              <a:t>Asstt</a:t>
            </a:r>
            <a:r>
              <a:rPr lang="en-IN" dirty="0" smtClean="0">
                <a:solidFill>
                  <a:srgbClr val="0070C0"/>
                </a:solidFill>
              </a:rPr>
              <a:t>. Prof, </a:t>
            </a:r>
            <a:r>
              <a:rPr lang="en-IN" dirty="0" err="1" smtClean="0">
                <a:solidFill>
                  <a:srgbClr val="0070C0"/>
                </a:solidFill>
              </a:rPr>
              <a:t>Deptt</a:t>
            </a:r>
            <a:r>
              <a:rPr lang="en-IN" dirty="0" smtClean="0">
                <a:solidFill>
                  <a:srgbClr val="0070C0"/>
                </a:solidFill>
              </a:rPr>
              <a:t>. Of Pharmacology &amp; Toxicology,BVC,Patna-14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20" y="371920"/>
            <a:ext cx="1291274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7964" y="644589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Uptake and degradation of </a:t>
            </a:r>
            <a:r>
              <a:rPr lang="en-IN" sz="4000" b="1" dirty="0" err="1" smtClean="0">
                <a:solidFill>
                  <a:srgbClr val="FF0000"/>
                </a:solidFill>
              </a:rPr>
              <a:t>catecholamines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2060"/>
                </a:solidFill>
              </a:rPr>
              <a:t>The action of released noradrenaline is terminated mainly by reuptake of the noradrenaline into noradrenergic nerve terminal.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2060"/>
                </a:solidFill>
              </a:rPr>
              <a:t>This is an active process and responsible for termination of action of nerve impulse in most of the tissue</a:t>
            </a:r>
            <a:endParaRPr lang="en-IN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This occurs in two steps</a:t>
            </a:r>
            <a:r>
              <a:rPr lang="en-IN" sz="2400" dirty="0" smtClean="0">
                <a:solidFill>
                  <a:srgbClr val="002060"/>
                </a:solidFill>
              </a:rPr>
              <a:t>: </a:t>
            </a:r>
            <a:r>
              <a:rPr lang="en-IN" sz="2400" dirty="0" smtClean="0">
                <a:solidFill>
                  <a:srgbClr val="00B050"/>
                </a:solidFill>
              </a:rPr>
              <a:t>Axonal uptake and Vesicular uptake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FF0000"/>
                </a:solidFill>
              </a:rPr>
              <a:t>Axonal uptake </a:t>
            </a:r>
            <a:r>
              <a:rPr lang="en-IN" sz="2400" dirty="0" smtClean="0">
                <a:solidFill>
                  <a:srgbClr val="002060"/>
                </a:solidFill>
              </a:rPr>
              <a:t>: An active amine pump(NET) is present at neuronal membrane which is Na dependent and transport NA by a Na coupled mechanism. It takes up NA at a higher rate than adrenaline. </a:t>
            </a:r>
            <a:r>
              <a:rPr lang="en-IN" sz="2400" dirty="0" smtClean="0">
                <a:solidFill>
                  <a:srgbClr val="FF0000"/>
                </a:solidFill>
              </a:rPr>
              <a:t>This is called Uptake-1.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u="sng" dirty="0">
                <a:solidFill>
                  <a:srgbClr val="FF0000"/>
                </a:solidFill>
              </a:rPr>
              <a:t>This uptake is the most important mechanism for terminating the </a:t>
            </a:r>
            <a:r>
              <a:rPr lang="en-US" sz="2400" u="sng" dirty="0" err="1">
                <a:solidFill>
                  <a:srgbClr val="FF0000"/>
                </a:solidFill>
              </a:rPr>
              <a:t>postjunctional</a:t>
            </a:r>
            <a:r>
              <a:rPr lang="en-US" sz="2400" u="sng" dirty="0">
                <a:solidFill>
                  <a:srgbClr val="FF0000"/>
                </a:solidFill>
              </a:rPr>
              <a:t> action of </a:t>
            </a:r>
            <a:r>
              <a:rPr lang="en-US" sz="2400" u="sng" dirty="0" smtClean="0">
                <a:solidFill>
                  <a:srgbClr val="FF0000"/>
                </a:solidFill>
              </a:rPr>
              <a:t>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u="sng" dirty="0" smtClean="0">
                <a:solidFill>
                  <a:srgbClr val="00B050"/>
                </a:solidFill>
              </a:rPr>
              <a:t>This </a:t>
            </a:r>
            <a:r>
              <a:rPr lang="en-US" sz="2400" u="sng" dirty="0">
                <a:solidFill>
                  <a:srgbClr val="00B050"/>
                </a:solidFill>
              </a:rPr>
              <a:t>pump is inhibited by cocaine, </a:t>
            </a:r>
            <a:r>
              <a:rPr lang="en-US" sz="2400" u="sng" dirty="0" err="1">
                <a:solidFill>
                  <a:srgbClr val="00B050"/>
                </a:solidFill>
              </a:rPr>
              <a:t>desipramine</a:t>
            </a:r>
            <a:r>
              <a:rPr lang="en-US" sz="2400" u="sng" dirty="0">
                <a:solidFill>
                  <a:srgbClr val="00B050"/>
                </a:solidFill>
              </a:rPr>
              <a:t> and few other drugs.</a:t>
            </a:r>
          </a:p>
          <a:p>
            <a:endParaRPr lang="en-US" sz="2400" u="sng" dirty="0">
              <a:solidFill>
                <a:srgbClr val="00B050"/>
              </a:solidFill>
            </a:endParaRPr>
          </a:p>
          <a:p>
            <a:r>
              <a:rPr lang="en-US" sz="2400" u="sng" dirty="0">
                <a:solidFill>
                  <a:srgbClr val="00B050"/>
                </a:solidFill>
              </a:rPr>
              <a:t> </a:t>
            </a:r>
            <a:endParaRPr lang="en-IN" sz="2400" u="sng" dirty="0" smtClean="0">
              <a:solidFill>
                <a:srgbClr val="00B050"/>
              </a:solidFill>
            </a:endParaRPr>
          </a:p>
          <a:p>
            <a:endParaRPr lang="en-IN" sz="2400" dirty="0" smtClean="0">
              <a:solidFill>
                <a:srgbClr val="002060"/>
              </a:solidFill>
            </a:endParaRPr>
          </a:p>
          <a:p>
            <a:r>
              <a:rPr lang="en-IN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Vesicular </a:t>
            </a:r>
            <a:r>
              <a:rPr lang="en-US" b="1" dirty="0" smtClean="0">
                <a:solidFill>
                  <a:srgbClr val="FF0000"/>
                </a:solidFill>
              </a:rPr>
              <a:t>uptake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membrane of intracellular vesicles has another amine pump the </a:t>
            </a:r>
            <a:r>
              <a:rPr lang="en-US" dirty="0">
                <a:solidFill>
                  <a:srgbClr val="00B050"/>
                </a:solidFill>
              </a:rPr>
              <a:t>‘vesicular monoamine transporter’ (VMAT2)</a:t>
            </a:r>
            <a:r>
              <a:rPr lang="en-US" dirty="0">
                <a:solidFill>
                  <a:srgbClr val="002060"/>
                </a:solidFill>
              </a:rPr>
              <a:t>, which transports CA from the cytoplasm to within the storage vesicle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VMAT2 transports monoamines by exchanging with H+ ions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vesicular NA is constantly leaking out into the </a:t>
            </a:r>
            <a:r>
              <a:rPr lang="en-US" dirty="0" err="1">
                <a:solidFill>
                  <a:srgbClr val="002060"/>
                </a:solidFill>
              </a:rPr>
              <a:t>axoplasm</a:t>
            </a:r>
            <a:r>
              <a:rPr lang="en-US" dirty="0">
                <a:solidFill>
                  <a:srgbClr val="002060"/>
                </a:solidFill>
              </a:rPr>
              <a:t> and is recaptured by this mechanism.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This </a:t>
            </a:r>
            <a:r>
              <a:rPr lang="en-US" dirty="0">
                <a:solidFill>
                  <a:srgbClr val="00B050"/>
                </a:solidFill>
              </a:rPr>
              <a:t>carrier also takes up DA formed in the </a:t>
            </a:r>
            <a:r>
              <a:rPr lang="en-US" dirty="0" err="1">
                <a:solidFill>
                  <a:srgbClr val="00B050"/>
                </a:solidFill>
              </a:rPr>
              <a:t>axoplasm</a:t>
            </a:r>
            <a:r>
              <a:rPr lang="en-US" dirty="0">
                <a:solidFill>
                  <a:srgbClr val="00B050"/>
                </a:solidFill>
              </a:rPr>
              <a:t> for further synthesis to NA.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Thus</a:t>
            </a:r>
            <a:r>
              <a:rPr lang="en-US" u="sng" dirty="0">
                <a:solidFill>
                  <a:srgbClr val="FF0000"/>
                </a:solidFill>
              </a:rPr>
              <a:t>, it is very important in maintaining the NA content of the </a:t>
            </a:r>
            <a:r>
              <a:rPr lang="en-US" u="sng" dirty="0" err="1">
                <a:solidFill>
                  <a:srgbClr val="FF0000"/>
                </a:solidFill>
              </a:rPr>
              <a:t>neurone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This uptake is inhibited by reserpine, resulting in depletion of CAs.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8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Extraneuronal</a:t>
            </a:r>
            <a:r>
              <a:rPr lang="en-US" sz="3600" b="1" dirty="0">
                <a:solidFill>
                  <a:srgbClr val="FF0000"/>
                </a:solidFill>
              </a:rPr>
              <a:t> uptake of CAs (</a:t>
            </a:r>
            <a:r>
              <a:rPr lang="en-US" sz="3600" b="1" dirty="0" smtClean="0">
                <a:solidFill>
                  <a:srgbClr val="FF0000"/>
                </a:solidFill>
              </a:rPr>
              <a:t>uptake-2)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carried out by </a:t>
            </a:r>
            <a:r>
              <a:rPr lang="en-US" dirty="0" err="1">
                <a:solidFill>
                  <a:srgbClr val="00B050"/>
                </a:solidFill>
              </a:rPr>
              <a:t>extraneuronal</a:t>
            </a:r>
            <a:r>
              <a:rPr lang="en-US" dirty="0">
                <a:solidFill>
                  <a:srgbClr val="00B050"/>
                </a:solidFill>
              </a:rPr>
              <a:t> amine transporter (ENT or OCT3</a:t>
            </a:r>
            <a:r>
              <a:rPr lang="en-US" dirty="0"/>
              <a:t>) and other organic cation transporters OCT1 and OCT2 into cells of other tissues. </a:t>
            </a:r>
            <a:endParaRPr lang="en-US" dirty="0" smtClean="0"/>
          </a:p>
          <a:p>
            <a:pPr algn="just"/>
            <a:r>
              <a:rPr lang="en-IN" dirty="0" smtClean="0"/>
              <a:t>This uptake process is ubiquitous and is present in glial, hepatic, myocardial and other tissue.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contrast to </a:t>
            </a:r>
            <a:r>
              <a:rPr lang="en-US" b="1" dirty="0">
                <a:solidFill>
                  <a:srgbClr val="00B050"/>
                </a:solidFill>
              </a:rPr>
              <a:t>NET this uptake transports </a:t>
            </a:r>
            <a:r>
              <a:rPr lang="en-US" b="1" dirty="0" err="1">
                <a:solidFill>
                  <a:srgbClr val="00B050"/>
                </a:solidFill>
              </a:rPr>
              <a:t>Adr</a:t>
            </a:r>
            <a:r>
              <a:rPr lang="en-US" b="1" dirty="0">
                <a:solidFill>
                  <a:srgbClr val="00B050"/>
                </a:solidFill>
              </a:rPr>
              <a:t> at a higher rate than NA</a:t>
            </a:r>
            <a:r>
              <a:rPr lang="en-US" dirty="0"/>
              <a:t>, is not Na+ dependent and is not inhibited by cocaine, but inhibited by corticosterone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It is not of physiological or pharmacological </a:t>
            </a:r>
            <a:r>
              <a:rPr lang="en-US" dirty="0" smtClean="0"/>
              <a:t>importance unless  the neuronal uptake mechanism is blocked.</a:t>
            </a:r>
          </a:p>
          <a:p>
            <a:pPr algn="just"/>
            <a:r>
              <a:rPr lang="en-IN" dirty="0" smtClean="0"/>
              <a:t>It may be greater importance in disposition of circulating catecholamine than in removal of amines that has been released </a:t>
            </a:r>
            <a:r>
              <a:rPr lang="en-IN" dirty="0" err="1" smtClean="0"/>
              <a:t>fromadrenergic</a:t>
            </a:r>
            <a:r>
              <a:rPr lang="en-IN" dirty="0" smtClean="0"/>
              <a:t> nerve terminal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2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renergic mechanisms and drugs | Clinical G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365126"/>
            <a:ext cx="10428514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80" y="223520"/>
            <a:ext cx="1091184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497" y="1171970"/>
            <a:ext cx="1116198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Adrenergic transmission include transmission at synapse or neuroeffector junction mediated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norepinephrine (post-ganglionic sympathetic nerve terminals and CNS), dopamine (CNS) and epinephrine (adrenal medulla) is in general called as adrenergic transmission. All these transmitters are also called as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catecholamines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endParaRPr lang="en-US" sz="11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CATECHOLAMINES:</a:t>
            </a:r>
            <a:endParaRPr lang="en-IN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90813" indent="-269081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2400" u="sng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Norepinephrine</a:t>
            </a: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It acts as transmitter at most peripheral sympathetic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neuroeffector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junctions and in the CNS.</a:t>
            </a: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57300" indent="-125730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2400" u="sng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Epinephrine</a:t>
            </a: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It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 major hormone released from adrenal medulla.</a:t>
            </a: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90813" indent="-2690813" algn="just">
              <a:lnSpc>
                <a:spcPts val="3200"/>
              </a:lnSpc>
              <a:spcBef>
                <a:spcPts val="600"/>
              </a:spcBef>
              <a:tabLst>
                <a:tab pos="1797050" algn="l"/>
              </a:tabLst>
            </a:pPr>
            <a:r>
              <a:rPr lang="en-US" sz="2400" u="sng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Dopamine</a:t>
            </a: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: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It is believed to transmit impulse information in specific areas within the CNS (basal ganglia, limbic system, CTZ, anterior pituitary etc.).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868" y="232536"/>
            <a:ext cx="10125546" cy="812078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Adrenergic Transmission</a:t>
            </a:r>
            <a:endParaRPr lang="en-IN" sz="36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8" y="500062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Synthesis of </a:t>
            </a:r>
            <a:r>
              <a:rPr lang="en-IN" b="1" dirty="0" err="1" smtClean="0">
                <a:solidFill>
                  <a:srgbClr val="FF0000"/>
                </a:solidFill>
              </a:rPr>
              <a:t>catecholamines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002060"/>
                </a:solidFill>
              </a:rPr>
              <a:t>L tyrosine, aromatic amine is taken up by adrenergic neurones.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.L-</a:t>
            </a:r>
            <a:r>
              <a:rPr lang="en-IN" dirty="0" err="1" smtClean="0">
                <a:solidFill>
                  <a:srgbClr val="002060"/>
                </a:solidFill>
              </a:rPr>
              <a:t>tyrosin</a:t>
            </a:r>
            <a:r>
              <a:rPr lang="en-IN" dirty="0" smtClean="0">
                <a:solidFill>
                  <a:srgbClr val="002060"/>
                </a:solidFill>
              </a:rPr>
              <a:t> is converted to dopa </a:t>
            </a:r>
            <a:r>
              <a:rPr lang="en-IN" dirty="0" smtClean="0">
                <a:solidFill>
                  <a:srgbClr val="FF0000"/>
                </a:solidFill>
              </a:rPr>
              <a:t>by tyrosine hydroxylase(rate limiting step</a:t>
            </a:r>
            <a:r>
              <a:rPr lang="en-IN" dirty="0" smtClean="0">
                <a:solidFill>
                  <a:srgbClr val="002060"/>
                </a:solidFill>
              </a:rPr>
              <a:t>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err="1" smtClean="0">
                <a:solidFill>
                  <a:srgbClr val="002060"/>
                </a:solidFill>
              </a:rPr>
              <a:t>Tyrosin</a:t>
            </a:r>
            <a:r>
              <a:rPr lang="en-IN" dirty="0" smtClean="0">
                <a:solidFill>
                  <a:srgbClr val="002060"/>
                </a:solidFill>
              </a:rPr>
              <a:t> hydroxylase occur only in </a:t>
            </a:r>
            <a:r>
              <a:rPr lang="en-IN" dirty="0" err="1" smtClean="0">
                <a:solidFill>
                  <a:srgbClr val="002060"/>
                </a:solidFill>
              </a:rPr>
              <a:t>catecholaminergic</a:t>
            </a:r>
            <a:r>
              <a:rPr lang="en-IN" dirty="0" smtClean="0">
                <a:solidFill>
                  <a:srgbClr val="002060"/>
                </a:solidFill>
              </a:rPr>
              <a:t> neurones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FF0000"/>
                </a:solidFill>
              </a:rPr>
              <a:t>A tyrosine analogue 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IN" dirty="0" smtClean="0">
                <a:solidFill>
                  <a:srgbClr val="FF0000"/>
                </a:solidFill>
              </a:rPr>
              <a:t>methyl tyrosine strongly inhibit </a:t>
            </a:r>
            <a:r>
              <a:rPr lang="en-IN" dirty="0" err="1" smtClean="0">
                <a:solidFill>
                  <a:srgbClr val="FF0000"/>
                </a:solidFill>
              </a:rPr>
              <a:t>tyrosin</a:t>
            </a:r>
            <a:r>
              <a:rPr lang="en-IN" dirty="0" smtClean="0">
                <a:solidFill>
                  <a:srgbClr val="FF0000"/>
                </a:solidFill>
              </a:rPr>
              <a:t> hydroxylase, used clinically in rare inoperable cases of </a:t>
            </a:r>
            <a:r>
              <a:rPr lang="en-IN" dirty="0" err="1" smtClean="0">
                <a:solidFill>
                  <a:srgbClr val="FF0000"/>
                </a:solidFill>
              </a:rPr>
              <a:t>pheochromocytoma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The next step is </a:t>
            </a:r>
            <a:r>
              <a:rPr lang="en-IN" dirty="0" err="1" smtClean="0">
                <a:solidFill>
                  <a:srgbClr val="002060"/>
                </a:solidFill>
              </a:rPr>
              <a:t>convertion</a:t>
            </a:r>
            <a:r>
              <a:rPr lang="en-IN" dirty="0" smtClean="0">
                <a:solidFill>
                  <a:srgbClr val="002060"/>
                </a:solidFill>
              </a:rPr>
              <a:t> of DOPA to Dopamine which is catalysed by DOPA decarboxylase.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DOPA decarboxylase is relatively non specific enzyme which is not confined to </a:t>
            </a:r>
            <a:r>
              <a:rPr lang="en-IN" dirty="0" err="1" smtClean="0">
                <a:solidFill>
                  <a:srgbClr val="002060"/>
                </a:solidFill>
              </a:rPr>
              <a:t>catecholaminergic</a:t>
            </a:r>
            <a:r>
              <a:rPr lang="en-IN" dirty="0" smtClean="0">
                <a:solidFill>
                  <a:srgbClr val="002060"/>
                </a:solidFill>
              </a:rPr>
              <a:t> neurones only and also catalyses </a:t>
            </a:r>
            <a:r>
              <a:rPr lang="en-IN" dirty="0" err="1" smtClean="0">
                <a:solidFill>
                  <a:srgbClr val="002060"/>
                </a:solidFill>
              </a:rPr>
              <a:t>covertion</a:t>
            </a:r>
            <a:r>
              <a:rPr lang="en-IN" dirty="0" smtClean="0">
                <a:solidFill>
                  <a:srgbClr val="002060"/>
                </a:solidFill>
              </a:rPr>
              <a:t> of L-histidine and L-tryptophan to histamine and </a:t>
            </a:r>
            <a:r>
              <a:rPr lang="en-IN" dirty="0" smtClean="0"/>
              <a:t>5HT respectively.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</a:rPr>
              <a:t>DOPA decarboxylase is present in cytosol 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Dopamine is converted into noradrenaline by dopamine 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IN" dirty="0" smtClean="0">
                <a:solidFill>
                  <a:srgbClr val="002060"/>
                </a:solidFill>
              </a:rPr>
              <a:t> hydroxylase located in synaptic vesicle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DBH is also a relatively nonspecific enzyme but restricted to catecholamine </a:t>
            </a:r>
            <a:r>
              <a:rPr lang="en-IN" dirty="0" err="1" smtClean="0">
                <a:solidFill>
                  <a:srgbClr val="002060"/>
                </a:solidFill>
              </a:rPr>
              <a:t>synthesing</a:t>
            </a:r>
            <a:r>
              <a:rPr lang="en-IN" dirty="0" smtClean="0">
                <a:solidFill>
                  <a:srgbClr val="002060"/>
                </a:solidFill>
              </a:rPr>
              <a:t> cells. It is located in synaptic vesicle mainly in membrane bound form.</a:t>
            </a:r>
          </a:p>
          <a:p>
            <a:pPr algn="just"/>
            <a:r>
              <a:rPr lang="en-IN" dirty="0" err="1" smtClean="0">
                <a:solidFill>
                  <a:srgbClr val="002060"/>
                </a:solidFill>
              </a:rPr>
              <a:t>Phenylethanolamine</a:t>
            </a:r>
            <a:r>
              <a:rPr lang="en-IN" dirty="0" smtClean="0">
                <a:solidFill>
                  <a:srgbClr val="002060"/>
                </a:solidFill>
              </a:rPr>
              <a:t> N methyltransferase(PNMT) catalyses N-methylation of noradrenaline to adrenaline.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The main location of this enzyme is adrenal medulla but also found in brain at the site where adrenaline act as neurotransmitter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In adrenal medulla the norepinephrine thus formed within </a:t>
            </a:r>
            <a:r>
              <a:rPr lang="en-IN" dirty="0" err="1" smtClean="0">
                <a:solidFill>
                  <a:srgbClr val="002060"/>
                </a:solidFill>
              </a:rPr>
              <a:t>chromaffine</a:t>
            </a:r>
            <a:r>
              <a:rPr lang="en-IN" dirty="0" smtClean="0">
                <a:solidFill>
                  <a:srgbClr val="002060"/>
                </a:solidFill>
              </a:rPr>
              <a:t> granules diffuses out in the cytoplasm, is methylated and adrenaline is formed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This adrenaline is again taken up by separate set of granules and stored in separate vesicles.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Steps in synthesis of </a:t>
            </a:r>
            <a:r>
              <a:rPr lang="en-IN" sz="4000" b="1" dirty="0" err="1" smtClean="0">
                <a:solidFill>
                  <a:srgbClr val="FF0000"/>
                </a:solidFill>
              </a:rPr>
              <a:t>catecholamines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082" y="1404256"/>
            <a:ext cx="707183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Noradrenaline storage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Noradrenaline is stored </a:t>
            </a:r>
            <a:r>
              <a:rPr lang="en-IN" u="sng" dirty="0" smtClean="0">
                <a:solidFill>
                  <a:srgbClr val="00B050"/>
                </a:solidFill>
              </a:rPr>
              <a:t>at high concentration in synaptic vesicle, together with ATP, chromogranin and DBH all of which is released by exocytosis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within the granular vesicles is accomplished by </a:t>
            </a:r>
            <a:r>
              <a:rPr lang="en-US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complexation of the </a:t>
            </a:r>
            <a:r>
              <a:rPr lang="en-US" u="sng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noradrenaline </a:t>
            </a:r>
            <a:r>
              <a:rPr lang="en-US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ATP (in molecular ratio of 4:1) which is adsorbed on a protein, chromogranin.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complexation renders the amine inactive until their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intra-granular pool of NE is the principal source of neurotransmitter released upon nerve stimulation. 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cytoplasmic pool of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catecholamines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kept low by </a:t>
            </a:r>
            <a:r>
              <a:rPr 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enzyme monoamine oxidase (MAO) present </a:t>
            </a:r>
            <a:r>
              <a:rPr lang="en-US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outer surface of </a:t>
            </a:r>
            <a:r>
              <a:rPr 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neuronal mitochondria</a:t>
            </a:r>
          </a:p>
        </p:txBody>
      </p:sp>
    </p:spTree>
    <p:extLst>
      <p:ext uri="{BB962C8B-B14F-4D97-AF65-F5344CB8AC3E}">
        <p14:creationId xmlns:p14="http://schemas.microsoft.com/office/powerpoint/2010/main" val="11583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High concentration of noradrenaline is maintained by a transport mechanism similar to amine transporter responsible for noradrenaline uptake into the nerve terminal but using the </a:t>
            </a:r>
            <a:r>
              <a:rPr lang="en-IN" dirty="0" err="1" smtClean="0">
                <a:solidFill>
                  <a:srgbClr val="002060"/>
                </a:solidFill>
              </a:rPr>
              <a:t>transvascular</a:t>
            </a:r>
            <a:r>
              <a:rPr lang="en-IN" dirty="0" smtClean="0">
                <a:solidFill>
                  <a:srgbClr val="002060"/>
                </a:solidFill>
              </a:rPr>
              <a:t> proton gradient as its driving force.</a:t>
            </a:r>
          </a:p>
          <a:p>
            <a:pPr marL="0" indent="0" algn="just">
              <a:buNone/>
            </a:pPr>
            <a:endParaRPr lang="en-IN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Drug such as reserpine blocks this transport and cause nerve terminals to be depleted of their noradrenaline store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Noradrenaline content of cytosol is low owing to </a:t>
            </a:r>
            <a:r>
              <a:rPr lang="en-IN" dirty="0" err="1" smtClean="0">
                <a:solidFill>
                  <a:srgbClr val="002060"/>
                </a:solidFill>
              </a:rPr>
              <a:t>monoamineoxidase</a:t>
            </a:r>
            <a:r>
              <a:rPr lang="en-IN" dirty="0" smtClean="0">
                <a:solidFill>
                  <a:srgbClr val="002060"/>
                </a:solidFill>
              </a:rPr>
              <a:t> in nerve terminal.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365125"/>
            <a:ext cx="9165770" cy="60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Noradrenaline Release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Depolarisation of  the nerve terminal membrane opens calcium channel in nerve terminal membrane, and the resulting entry of ca2+ promotes fusion and discharge of synaptic vesicle.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u="sng" dirty="0" err="1" smtClean="0">
                <a:solidFill>
                  <a:srgbClr val="00B050"/>
                </a:solidFill>
              </a:rPr>
              <a:t>Nonexocytotic</a:t>
            </a:r>
            <a:r>
              <a:rPr lang="en-IN" u="sng" dirty="0" smtClean="0">
                <a:solidFill>
                  <a:srgbClr val="00B050"/>
                </a:solidFill>
              </a:rPr>
              <a:t> release  occur in response to indirectly acting </a:t>
            </a:r>
            <a:r>
              <a:rPr lang="en-IN" u="sng" dirty="0" err="1" smtClean="0">
                <a:solidFill>
                  <a:srgbClr val="00B050"/>
                </a:solidFill>
              </a:rPr>
              <a:t>sympathomimeic</a:t>
            </a:r>
            <a:r>
              <a:rPr lang="en-IN" u="sng" dirty="0" smtClean="0">
                <a:solidFill>
                  <a:srgbClr val="00B050"/>
                </a:solidFill>
              </a:rPr>
              <a:t> amines(amphetamines)  which displace noradrenaline from vesicle. Noradrenaline escape via uptake-1.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FF0000"/>
                </a:solidFill>
              </a:rPr>
              <a:t>Noradrenaline release is controlled by </a:t>
            </a:r>
            <a:r>
              <a:rPr lang="en-IN" dirty="0" err="1" smtClean="0">
                <a:solidFill>
                  <a:srgbClr val="FF0000"/>
                </a:solidFill>
              </a:rPr>
              <a:t>autoinhibitory</a:t>
            </a:r>
            <a:r>
              <a:rPr lang="en-IN" dirty="0" smtClean="0">
                <a:solidFill>
                  <a:srgbClr val="FF0000"/>
                </a:solidFill>
              </a:rPr>
              <a:t> feedback, mediated by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IN" dirty="0" smtClean="0">
                <a:solidFill>
                  <a:srgbClr val="FF0000"/>
                </a:solidFill>
              </a:rPr>
              <a:t>2 </a:t>
            </a:r>
            <a:r>
              <a:rPr lang="en-IN" dirty="0" err="1" smtClean="0">
                <a:solidFill>
                  <a:srgbClr val="FF0000"/>
                </a:solidFill>
              </a:rPr>
              <a:t>adrenoreceptors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err="1" smtClean="0">
                <a:solidFill>
                  <a:srgbClr val="FF0000"/>
                </a:solidFill>
              </a:rPr>
              <a:t>Cotransmission</a:t>
            </a:r>
            <a:r>
              <a:rPr lang="en-IN" dirty="0" smtClean="0">
                <a:solidFill>
                  <a:srgbClr val="FF0000"/>
                </a:solidFill>
              </a:rPr>
              <a:t> occurs at many noradrenergic nerve terminals, ATP and neuropeptide Y </a:t>
            </a:r>
            <a:r>
              <a:rPr lang="en-IN" dirty="0" smtClean="0">
                <a:solidFill>
                  <a:srgbClr val="002060"/>
                </a:solidFill>
              </a:rPr>
              <a:t>being frequently </a:t>
            </a:r>
            <a:r>
              <a:rPr lang="en-IN" dirty="0" err="1" smtClean="0">
                <a:solidFill>
                  <a:srgbClr val="002060"/>
                </a:solidFill>
              </a:rPr>
              <a:t>coreleased</a:t>
            </a:r>
            <a:r>
              <a:rPr lang="en-IN" dirty="0" smtClean="0">
                <a:solidFill>
                  <a:srgbClr val="002060"/>
                </a:solidFill>
              </a:rPr>
              <a:t>  with noradrenaline. </a:t>
            </a:r>
            <a:r>
              <a:rPr lang="en-IN" u="sng" dirty="0" smtClean="0">
                <a:solidFill>
                  <a:srgbClr val="C00000"/>
                </a:solidFill>
              </a:rPr>
              <a:t>ATP mediate the early phase of smooth muscle contraction in response to sympathetic nerve activity.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921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Adrenergic transmission(Part-I)</vt:lpstr>
      <vt:lpstr>Adrenergic Transmission</vt:lpstr>
      <vt:lpstr>Synthesis of catecholamines</vt:lpstr>
      <vt:lpstr>PowerPoint Presentation</vt:lpstr>
      <vt:lpstr>Steps in synthesis of catecholamines</vt:lpstr>
      <vt:lpstr>Noradrenaline storage</vt:lpstr>
      <vt:lpstr>PowerPoint Presentation</vt:lpstr>
      <vt:lpstr>PowerPoint Presentation</vt:lpstr>
      <vt:lpstr>Noradrenaline Release</vt:lpstr>
      <vt:lpstr>Uptake and degradation of catecholamines</vt:lpstr>
      <vt:lpstr>Vesicular uptake</vt:lpstr>
      <vt:lpstr>Extraneuronal uptake of CAs (uptake-2)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Adrenergic transmission</dc:title>
  <dc:creator>Rev IND</dc:creator>
  <cp:lastModifiedBy>Rev IND</cp:lastModifiedBy>
  <cp:revision>21</cp:revision>
  <dcterms:created xsi:type="dcterms:W3CDTF">2020-12-29T10:35:40Z</dcterms:created>
  <dcterms:modified xsi:type="dcterms:W3CDTF">2021-01-02T07:29:28Z</dcterms:modified>
</cp:coreProperties>
</file>