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60" r:id="rId5"/>
    <p:sldId id="263" r:id="rId6"/>
    <p:sldId id="265" r:id="rId7"/>
    <p:sldId id="267" r:id="rId8"/>
    <p:sldId id="271" r:id="rId9"/>
    <p:sldId id="272" r:id="rId10"/>
    <p:sldId id="273" r:id="rId11"/>
    <p:sldId id="274" r:id="rId12"/>
    <p:sldId id="276" r:id="rId13"/>
    <p:sldId id="279" r:id="rId14"/>
    <p:sldId id="280" r:id="rId15"/>
    <p:sldId id="282" r:id="rId16"/>
    <p:sldId id="283" r:id="rId17"/>
    <p:sldId id="288" r:id="rId18"/>
    <p:sldId id="290" r:id="rId19"/>
    <p:sldId id="289" r:id="rId20"/>
    <p:sldId id="291" r:id="rId21"/>
    <p:sldId id="292" r:id="rId22"/>
    <p:sldId id="29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0000"/>
    <a:srgbClr val="FF3300"/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nisys\Desktop\my ppt for BASU\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28600"/>
            <a:ext cx="1624630" cy="1524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2438400"/>
            <a:ext cx="586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Artificial insemination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nisys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04800"/>
            <a:ext cx="1228106" cy="1295400"/>
          </a:xfrm>
          <a:prstGeom prst="rect">
            <a:avLst/>
          </a:prstGeom>
          <a:noFill/>
        </p:spPr>
      </p:pic>
      <p:sp>
        <p:nvSpPr>
          <p:cNvPr id="6" name="Google Shape;131;p28"/>
          <p:cNvSpPr txBox="1">
            <a:spLocks/>
          </p:cNvSpPr>
          <p:nvPr/>
        </p:nvSpPr>
        <p:spPr>
          <a:xfrm>
            <a:off x="1828800" y="4343400"/>
            <a:ext cx="6858000" cy="22098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  Alok Kumar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Asst. Prof cum Jn. Scientist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Dept. Veterinary  Gynaecology  &amp; Obstetrics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Bihar Veterinary College, (BASU)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2652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Basics of Artificial insemination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981200" y="205740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00"/>
                </a:solidFill>
              </a:rPr>
              <a:t>Putting plastic sheath over AI gun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0" y="1295400"/>
            <a:ext cx="281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3300"/>
                </a:solidFill>
              </a:rPr>
              <a:t>Loading of AI gun </a:t>
            </a:r>
            <a:endParaRPr lang="en-US" sz="2800" i="1" dirty="0">
              <a:solidFill>
                <a:srgbClr val="FF3300"/>
              </a:solidFill>
            </a:endParaRPr>
          </a:p>
        </p:txBody>
      </p:sp>
      <p:pic>
        <p:nvPicPr>
          <p:cNvPr id="13" name="Content Placeholder 12" descr="C:\Users\unisys\Desktop\desktop\goat AI\for dugdha ganga final\IMAGES\चित्र 7 - कृत्रिम गर्भाधान गन में प्लास्टिक शीथ चढ़ाना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819400"/>
            <a:ext cx="5029200" cy="36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Basics of Artificial insemination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000" dirty="0" smtClean="0"/>
              <a:t>Location &amp; examination of cervix</a:t>
            </a:r>
          </a:p>
          <a:p>
            <a:pPr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000" dirty="0" smtClean="0"/>
              <a:t>Retraction of uterus</a:t>
            </a:r>
          </a:p>
          <a:p>
            <a:pPr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000" dirty="0" smtClean="0"/>
              <a:t>Examination of the ovaries</a:t>
            </a:r>
          </a:p>
          <a:p>
            <a:pPr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000" dirty="0" smtClean="0"/>
              <a:t>Palpation of follicles</a:t>
            </a:r>
          </a:p>
          <a:p>
            <a:pPr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000" dirty="0" smtClean="0"/>
              <a:t>Palpation of C.L.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unisys\Desktop\workshop\IMG_20180618_092323.jpg"/>
          <p:cNvPicPr>
            <a:picLocks noChangeAspect="1" noChangeArrowheads="1"/>
          </p:cNvPicPr>
          <p:nvPr/>
        </p:nvPicPr>
        <p:blipFill>
          <a:blip r:embed="rId3" cstate="print"/>
          <a:srcRect r="19565"/>
          <a:stretch>
            <a:fillRect/>
          </a:stretch>
        </p:blipFill>
        <p:spPr bwMode="auto">
          <a:xfrm>
            <a:off x="4953000" y="2931641"/>
            <a:ext cx="3802270" cy="3545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nisys\Desktop\workshop\IMG-20200122-WA0023.jpg"/>
          <p:cNvPicPr>
            <a:picLocks noChangeAspect="1" noChangeArrowheads="1"/>
          </p:cNvPicPr>
          <p:nvPr/>
        </p:nvPicPr>
        <p:blipFill>
          <a:blip r:embed="rId2"/>
          <a:srcRect l="18723" t="48778" r="35107" b="18828"/>
          <a:stretch>
            <a:fillRect/>
          </a:stretch>
        </p:blipFill>
        <p:spPr bwMode="auto">
          <a:xfrm>
            <a:off x="1828800" y="914400"/>
            <a:ext cx="3124200" cy="2851354"/>
          </a:xfrm>
          <a:prstGeom prst="rect">
            <a:avLst/>
          </a:prstGeom>
          <a:noFill/>
        </p:spPr>
      </p:pic>
      <p:pic>
        <p:nvPicPr>
          <p:cNvPr id="3075" name="Picture 3" descr="C:\Users\unisys\Desktop\workshop\IMG-20200122-WA0022.jpg"/>
          <p:cNvPicPr>
            <a:picLocks noChangeAspect="1" noChangeArrowheads="1"/>
          </p:cNvPicPr>
          <p:nvPr/>
        </p:nvPicPr>
        <p:blipFill>
          <a:blip r:embed="rId3"/>
          <a:srcRect l="20036" t="60297" r="23010" b="7018"/>
          <a:stretch>
            <a:fillRect/>
          </a:stretch>
        </p:blipFill>
        <p:spPr bwMode="auto">
          <a:xfrm>
            <a:off x="4953000" y="914400"/>
            <a:ext cx="3657600" cy="2798716"/>
          </a:xfrm>
          <a:prstGeom prst="rect">
            <a:avLst/>
          </a:prstGeom>
          <a:noFill/>
        </p:spPr>
      </p:pic>
      <p:pic>
        <p:nvPicPr>
          <p:cNvPr id="3076" name="Picture 4" descr="C:\Users\unisys\Desktop\workshop\IMG-20200122-WA0021.jpg"/>
          <p:cNvPicPr>
            <a:picLocks noChangeAspect="1" noChangeArrowheads="1"/>
          </p:cNvPicPr>
          <p:nvPr/>
        </p:nvPicPr>
        <p:blipFill>
          <a:blip r:embed="rId4"/>
          <a:srcRect l="30660" t="37776" r="21352" b="28413"/>
          <a:stretch>
            <a:fillRect/>
          </a:stretch>
        </p:blipFill>
        <p:spPr bwMode="auto">
          <a:xfrm>
            <a:off x="1828800" y="3733800"/>
            <a:ext cx="3048000" cy="2863273"/>
          </a:xfrm>
          <a:prstGeom prst="rect">
            <a:avLst/>
          </a:prstGeom>
          <a:noFill/>
        </p:spPr>
      </p:pic>
      <p:pic>
        <p:nvPicPr>
          <p:cNvPr id="3077" name="Picture 5" descr="C:\Users\unisys\Desktop\workshop\IMG-20200122-WA0020.jpg"/>
          <p:cNvPicPr>
            <a:picLocks noChangeAspect="1" noChangeArrowheads="1"/>
          </p:cNvPicPr>
          <p:nvPr/>
        </p:nvPicPr>
        <p:blipFill>
          <a:blip r:embed="rId5"/>
          <a:srcRect l="6835" t="33017" r="28616" b="31291"/>
          <a:stretch>
            <a:fillRect/>
          </a:stretch>
        </p:blipFill>
        <p:spPr bwMode="auto">
          <a:xfrm>
            <a:off x="4876800" y="3733800"/>
            <a:ext cx="3810000" cy="280894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Basics of Artificial insemination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Timing of AI </a:t>
            </a:r>
            <a:r>
              <a:rPr lang="en-US" sz="3200" b="1" dirty="0" smtClean="0">
                <a:solidFill>
                  <a:srgbClr val="FF0000"/>
                </a:solidFill>
              </a:rPr>
              <a:t>– The game changer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C:\Users\unisys\Desktop\workshop\New Microsoft Office PowerPoint Presentation.gif new.gif"/>
          <p:cNvPicPr>
            <a:picLocks noGrp="1"/>
          </p:cNvPicPr>
          <p:nvPr>
            <p:ph idx="1"/>
          </p:nvPr>
        </p:nvPicPr>
        <p:blipFill>
          <a:blip r:embed="rId3"/>
          <a:srcRect t="5568" b="14922"/>
          <a:stretch>
            <a:fillRect/>
          </a:stretch>
        </p:blipFill>
        <p:spPr bwMode="auto">
          <a:xfrm>
            <a:off x="1600200" y="1750223"/>
            <a:ext cx="7086600" cy="42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Timing of AI </a:t>
            </a:r>
            <a:r>
              <a:rPr lang="en-US" sz="3200" b="1" dirty="0">
                <a:solidFill>
                  <a:srgbClr val="FF0000"/>
                </a:solidFill>
              </a:rPr>
              <a:t>– The game changer</a:t>
            </a:r>
            <a:endParaRPr lang="en-US" sz="3200" dirty="0">
              <a:solidFill>
                <a:srgbClr val="99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/>
          <a:srcRect b="49491"/>
          <a:stretch>
            <a:fillRect/>
          </a:stretch>
        </p:blipFill>
        <p:spPr bwMode="auto">
          <a:xfrm>
            <a:off x="1752600" y="1371600"/>
            <a:ext cx="655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Timing of AI </a:t>
            </a:r>
            <a:r>
              <a:rPr lang="en-US" sz="3200" b="1" dirty="0">
                <a:solidFill>
                  <a:srgbClr val="FF0000"/>
                </a:solidFill>
              </a:rPr>
              <a:t>– The game changer</a:t>
            </a:r>
            <a:endParaRPr lang="en-US" sz="3200" dirty="0">
              <a:solidFill>
                <a:srgbClr val="99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 l="7581" t="50509" r="9212"/>
          <a:stretch>
            <a:fillRect/>
          </a:stretch>
        </p:blipFill>
        <p:spPr bwMode="auto">
          <a:xfrm>
            <a:off x="1905000" y="1600200"/>
            <a:ext cx="6477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Timing of AI </a:t>
            </a:r>
            <a:r>
              <a:rPr lang="en-US" sz="3200" b="1" dirty="0">
                <a:solidFill>
                  <a:srgbClr val="FF0000"/>
                </a:solidFill>
              </a:rPr>
              <a:t>– The game changer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7010400" cy="4525963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 lvl="0">
              <a:lnSpc>
                <a:spcPct val="200000"/>
              </a:lnSpc>
            </a:pPr>
            <a:r>
              <a:rPr lang="en-US" sz="2000" dirty="0" smtClean="0">
                <a:solidFill>
                  <a:srgbClr val="990000"/>
                </a:solidFill>
              </a:rPr>
              <a:t>Optimum fertility </a:t>
            </a:r>
            <a:r>
              <a:rPr lang="en-US" sz="2000" dirty="0" smtClean="0"/>
              <a:t>- insemination at the </a:t>
            </a:r>
            <a:r>
              <a:rPr lang="en-US" sz="2000" dirty="0" smtClean="0">
                <a:solidFill>
                  <a:srgbClr val="0070C0"/>
                </a:solidFill>
              </a:rPr>
              <a:t>later half of standing heat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ea typeface="Times New Roman"/>
              </a:rPr>
              <a:t>Heat detection mechanism in a farm is </a:t>
            </a:r>
            <a:r>
              <a:rPr lang="en-US" sz="2000" dirty="0" smtClean="0">
                <a:solidFill>
                  <a:srgbClr val="0070C0"/>
                </a:solidFill>
                <a:ea typeface="Times New Roman"/>
              </a:rPr>
              <a:t>optimum</a:t>
            </a:r>
            <a:r>
              <a:rPr lang="en-US" sz="2000" dirty="0" smtClean="0">
                <a:ea typeface="Times New Roman"/>
              </a:rPr>
              <a:t> – </a:t>
            </a:r>
            <a:r>
              <a:rPr lang="en-US" sz="2000" b="1" dirty="0" smtClean="0">
                <a:solidFill>
                  <a:srgbClr val="003300"/>
                </a:solidFill>
                <a:ea typeface="Times New Roman"/>
              </a:rPr>
              <a:t>follow AM-PM rule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Heat detection mechanism is </a:t>
            </a:r>
            <a:r>
              <a:rPr lang="en-US" sz="2000" b="1" dirty="0" smtClean="0">
                <a:solidFill>
                  <a:srgbClr val="FF0000"/>
                </a:solidFill>
              </a:rPr>
              <a:t>not optimum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002060"/>
                </a:solidFill>
              </a:rPr>
              <a:t>conception rate is low</a:t>
            </a:r>
            <a:r>
              <a:rPr lang="en-US" sz="2000" dirty="0" smtClean="0"/>
              <a:t> – </a:t>
            </a:r>
            <a:r>
              <a:rPr lang="en-US" sz="2000" b="1" dirty="0" smtClean="0">
                <a:solidFill>
                  <a:srgbClr val="00B0F0"/>
                </a:solidFill>
              </a:rPr>
              <a:t>insemination soon after heat detection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3300"/>
                </a:solidFill>
              </a:rPr>
              <a:t>Standard Method of Insemination</a:t>
            </a:r>
            <a:r>
              <a:rPr lang="en-US" b="1" dirty="0" smtClean="0">
                <a:solidFill>
                  <a:srgbClr val="FF3300"/>
                </a:solidFill>
              </a:rPr>
              <a:t/>
            </a:r>
            <a:br>
              <a:rPr lang="en-US" b="1" dirty="0" smtClean="0">
                <a:solidFill>
                  <a:srgbClr val="FF3300"/>
                </a:solidFill>
              </a:rPr>
            </a:b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7086600" cy="50593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Cows are inseminated at the internal cervical </a:t>
            </a:r>
            <a:r>
              <a:rPr lang="en-US" sz="2000" dirty="0" err="1" smtClean="0"/>
              <a:t>os</a:t>
            </a:r>
            <a:r>
              <a:rPr lang="en-US" sz="2000" dirty="0" smtClean="0"/>
              <a:t> or just inside the short uterine body. 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rgbClr val="002060"/>
                </a:solidFill>
              </a:rPr>
              <a:t>Recto-Vaginal Method of AI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Restrain the animal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Perform Back racking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Grasp the cervix through the rectum with the left hand.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 </a:t>
            </a:r>
            <a:r>
              <a:rPr lang="en-US" sz="2000" dirty="0" err="1"/>
              <a:t>vulval</a:t>
            </a:r>
            <a:r>
              <a:rPr lang="en-US" sz="2000" dirty="0"/>
              <a:t> lips are opened by downwards pressure from the arm in the </a:t>
            </a:r>
            <a:r>
              <a:rPr lang="en-US" sz="2000" dirty="0" smtClean="0"/>
              <a:t>rectum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 catheter is then passed into the vagina and manipulated through the cervix by the right hand.</a:t>
            </a:r>
          </a:p>
          <a:p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143000"/>
            <a:ext cx="6324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The circular folds of vaginal mucosa are obliterated by pushing the cervix forward.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The catheter is initially inserted pointing upwards at an angle of about 30° to avoid entering the urethral </a:t>
            </a:r>
            <a:r>
              <a:rPr lang="en-US" sz="2000" dirty="0" err="1" smtClean="0"/>
              <a:t>meatus</a:t>
            </a:r>
            <a:r>
              <a:rPr lang="en-US" sz="2000" dirty="0" smtClean="0"/>
              <a:t> or </a:t>
            </a:r>
            <a:r>
              <a:rPr lang="en-US" sz="2000" dirty="0" err="1" smtClean="0"/>
              <a:t>fossa</a:t>
            </a:r>
            <a:endParaRPr lang="en-US" sz="20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Catheter is then moved horizontally until it engages in the external </a:t>
            </a:r>
            <a:r>
              <a:rPr lang="en-US" sz="2000" dirty="0" err="1" smtClean="0"/>
              <a:t>os</a:t>
            </a:r>
            <a:r>
              <a:rPr lang="en-US" sz="2000" dirty="0" smtClean="0"/>
              <a:t> of the cervix.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The left hand squeezes the anterior vagina on to the caudally projecting external </a:t>
            </a:r>
            <a:r>
              <a:rPr lang="en-US" sz="2000" dirty="0" err="1" smtClean="0"/>
              <a:t>os</a:t>
            </a:r>
            <a:r>
              <a:rPr lang="en-US" sz="2000" dirty="0" smtClean="0"/>
              <a:t> of the cervix, thereby obliterating the fornix of the vagina and facilitating entry of the catheter into the cervix.</a:t>
            </a:r>
          </a:p>
          <a:p>
            <a:endParaRPr lang="en-US" dirty="0" smtClean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057400" y="381000"/>
            <a:ext cx="5952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Standard Method of Insemination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Standard Method of Insemination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7010400" cy="5181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Entry into the external </a:t>
            </a:r>
            <a:r>
              <a:rPr lang="en-US" sz="2000" dirty="0" err="1" smtClean="0"/>
              <a:t>os</a:t>
            </a:r>
            <a:r>
              <a:rPr lang="en-US" sz="2000" dirty="0" smtClean="0"/>
              <a:t> is accompanied by a characteristic ‘gritty’ sensation. 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The catheter is then introduced through the convoluted cervical canal by manipulation of the cervix through the rectal wall. 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One finger is placed over the internal </a:t>
            </a:r>
            <a:r>
              <a:rPr lang="en-US" sz="2000" dirty="0" err="1" smtClean="0"/>
              <a:t>os</a:t>
            </a:r>
            <a:r>
              <a:rPr lang="en-US" sz="2000" dirty="0" smtClean="0"/>
              <a:t> of the cervix so that the tip of the catheter can be palpated as it emerges from the cervical canal</a:t>
            </a:r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715000" cy="639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C0000"/>
                </a:solidFill>
              </a:rPr>
              <a:t>Overview </a:t>
            </a:r>
            <a:endParaRPr lang="en-US" b="1" i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838200"/>
            <a:ext cx="7543800" cy="56388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endParaRPr lang="en-US" sz="2400" dirty="0" smtClean="0"/>
          </a:p>
          <a:p>
            <a:pPr>
              <a:lnSpc>
                <a:spcPct val="170000"/>
              </a:lnSpc>
              <a:buNone/>
            </a:pPr>
            <a:endParaRPr lang="en-US" sz="2400" dirty="0" smtClean="0"/>
          </a:p>
          <a:p>
            <a:pPr>
              <a:lnSpc>
                <a:spcPct val="170000"/>
              </a:lnSpc>
            </a:pPr>
            <a:endParaRPr lang="en-US" sz="2400" dirty="0" smtClean="0"/>
          </a:p>
          <a:p>
            <a:pPr>
              <a:lnSpc>
                <a:spcPct val="170000"/>
              </a:lnSpc>
            </a:pPr>
            <a:endParaRPr lang="en-US" sz="2400" dirty="0" smtClean="0"/>
          </a:p>
          <a:p>
            <a:pPr>
              <a:lnSpc>
                <a:spcPct val="170000"/>
              </a:lnSpc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600200" y="1295400"/>
            <a:ext cx="6172200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>
              <a:lnSpc>
                <a:spcPct val="170000"/>
              </a:lnSpc>
              <a:spcBef>
                <a:spcPct val="20000"/>
              </a:spcBef>
            </a:pPr>
            <a:endParaRPr lang="en-US" sz="32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342900" lvl="0" indent="-342900">
              <a:lnSpc>
                <a:spcPct val="17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prstClr val="black"/>
                </a:solidFill>
                <a:ea typeface="+mj-ea"/>
                <a:cs typeface="+mj-cs"/>
              </a:rPr>
              <a:t>Present scenario</a:t>
            </a:r>
            <a:r>
              <a:rPr lang="en-US" sz="4000" b="1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0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1200" y="2895600"/>
            <a:ext cx="61722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70000"/>
              </a:lnSpc>
            </a:pPr>
            <a:r>
              <a:rPr lang="en-US" sz="3200" b="1" dirty="0" smtClean="0">
                <a:solidFill>
                  <a:srgbClr val="002060"/>
                </a:solidFill>
              </a:rPr>
              <a:t>Basics of AI – Our firm footing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38400" y="4648200"/>
            <a:ext cx="6324600" cy="1219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70000"/>
              </a:lnSpc>
            </a:pPr>
            <a:r>
              <a:rPr lang="en-US" sz="3200" b="1" dirty="0" smtClean="0"/>
              <a:t>Timing of AI – The game changer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Alternative Sites for Insemination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357298"/>
            <a:ext cx="7067128" cy="47688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/>
              <a:t>Single horn insemination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Technique require palpation of the ovaries to determine the site of ovulation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Careful straightening of the ipsilateral horn to allow the insemination catheter to be inserted to within approximately 2 cm of the uterotubal junction.</a:t>
            </a:r>
          </a:p>
          <a:p>
            <a:pPr>
              <a:lnSpc>
                <a:spcPct val="150000"/>
              </a:lnSpc>
            </a:pPr>
            <a:r>
              <a:rPr lang="en-US" sz="2000" b="1" u="sng" dirty="0" smtClean="0"/>
              <a:t>Disadvantages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Premature rupture of the follicle, perforation of the uterine wall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Risk of </a:t>
            </a:r>
            <a:r>
              <a:rPr lang="en-US" sz="2000" dirty="0" err="1" smtClean="0"/>
              <a:t>polyspermic</a:t>
            </a:r>
            <a:r>
              <a:rPr lang="en-US" sz="2000" dirty="0" smtClean="0"/>
              <a:t> </a:t>
            </a:r>
            <a:r>
              <a:rPr lang="en-US" sz="2000" dirty="0" err="1" smtClean="0"/>
              <a:t>fertilisations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Increase in the time required to perform the insemination.</a:t>
            </a:r>
            <a:endParaRPr lang="en-US" sz="2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0974" cy="68585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Artificial Insemination in Sheep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857647"/>
              </p:ext>
            </p:extLst>
          </p:nvPr>
        </p:nvGraphicFramePr>
        <p:xfrm>
          <a:off x="1486934" y="1844824"/>
          <a:ext cx="7325416" cy="3661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865"/>
                <a:gridCol w="892251"/>
                <a:gridCol w="754981"/>
                <a:gridCol w="754981"/>
                <a:gridCol w="1647232"/>
                <a:gridCol w="1560106"/>
              </a:tblGrid>
              <a:tr h="880319"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Route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Fresh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Liquid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Frozen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Insemination </a:t>
                      </a:r>
                      <a:r>
                        <a:rPr lang="en-US" sz="12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Vol.</a:t>
                      </a:r>
                      <a:endParaRPr 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Conc. Of </a:t>
                      </a:r>
                      <a:r>
                        <a:rPr lang="de-DE" sz="12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Fresh Liquid Frozen Inseminate </a:t>
                      </a:r>
                      <a:r>
                        <a:rPr lang="de-DE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(x 10</a:t>
                      </a:r>
                      <a:r>
                        <a:rPr lang="de-DE" sz="1200" b="1" kern="1200" baseline="30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/mL)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0026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Vaginal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0.3–0.5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en-US" sz="1800" dirty="0"/>
                    </a:p>
                  </a:txBody>
                  <a:tcPr/>
                </a:tc>
              </a:tr>
              <a:tr h="510026"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Intracervical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0.05–0.2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en-US" sz="1800" dirty="0"/>
                    </a:p>
                  </a:txBody>
                  <a:tcPr/>
                </a:tc>
              </a:tr>
              <a:tr h="880319"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Transcervical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intrauterine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0.1–0.5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200–400</a:t>
                      </a:r>
                      <a:endParaRPr lang="en-US" sz="1800" dirty="0"/>
                    </a:p>
                  </a:txBody>
                  <a:tcPr/>
                </a:tc>
              </a:tr>
              <a:tr h="880319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Laparoscopic intrauterine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0.05–0.10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horn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400–800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0974" cy="685859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3300"/>
                </a:solidFill>
              </a:rPr>
              <a:t>Artificial Insemination of Goats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412776"/>
            <a:ext cx="7067128" cy="4713387"/>
          </a:xfrm>
        </p:spPr>
        <p:txBody>
          <a:bodyPr>
            <a:normAutofit lnSpcReduction="10000"/>
          </a:bodyPr>
          <a:lstStyle/>
          <a:p>
            <a:r>
              <a:rPr lang="en-IN" sz="2400" b="1" u="sng" dirty="0"/>
              <a:t>Effects of Seminal Plasma upon Storage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</a:t>
            </a:r>
            <a:r>
              <a:rPr lang="en-IN" sz="2000" dirty="0" smtClean="0"/>
              <a:t>eminal </a:t>
            </a:r>
            <a:r>
              <a:rPr lang="en-IN" sz="2000" dirty="0"/>
              <a:t>plasma </a:t>
            </a:r>
            <a:r>
              <a:rPr lang="en-IN" sz="2000" dirty="0" smtClean="0"/>
              <a:t>contain </a:t>
            </a:r>
            <a:r>
              <a:rPr lang="en-IN" sz="2000" dirty="0">
                <a:solidFill>
                  <a:srgbClr val="FF0000"/>
                </a:solidFill>
              </a:rPr>
              <a:t>egg </a:t>
            </a:r>
            <a:r>
              <a:rPr lang="en-IN" sz="2000" dirty="0" smtClean="0">
                <a:solidFill>
                  <a:srgbClr val="FF0000"/>
                </a:solidFill>
              </a:rPr>
              <a:t>yolk–coagulating enzyme </a:t>
            </a:r>
            <a:r>
              <a:rPr lang="en-IN" sz="2000" dirty="0">
                <a:solidFill>
                  <a:srgbClr val="FF0000"/>
                </a:solidFill>
              </a:rPr>
              <a:t>(EYCE) </a:t>
            </a:r>
            <a:r>
              <a:rPr lang="en-IN" sz="2000" dirty="0"/>
              <a:t>that is secreted by the bulbourethral </a:t>
            </a:r>
            <a:r>
              <a:rPr lang="en-IN" sz="2000" dirty="0" smtClean="0"/>
              <a:t>gland. 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The toxic </a:t>
            </a:r>
            <a:r>
              <a:rPr lang="en-IN" sz="2000" dirty="0"/>
              <a:t>interaction with egg yolk </a:t>
            </a:r>
            <a:r>
              <a:rPr lang="en-IN" sz="2000" dirty="0" smtClean="0"/>
              <a:t>and EYCE</a:t>
            </a: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 smtClean="0">
                <a:solidFill>
                  <a:srgbClr val="002060"/>
                </a:solidFill>
              </a:rPr>
              <a:t>EYCE </a:t>
            </a:r>
            <a:r>
              <a:rPr lang="en-IN" sz="2000" dirty="0">
                <a:solidFill>
                  <a:srgbClr val="002060"/>
                </a:solidFill>
              </a:rPr>
              <a:t>coagulates egg yolk and hydrolyses lecithin to fatty </a:t>
            </a:r>
            <a:r>
              <a:rPr lang="en-IN" sz="2000" dirty="0" smtClean="0">
                <a:solidFill>
                  <a:srgbClr val="002060"/>
                </a:solidFill>
              </a:rPr>
              <a:t>acids and </a:t>
            </a:r>
            <a:r>
              <a:rPr lang="en-IN" sz="2000" dirty="0">
                <a:solidFill>
                  <a:srgbClr val="002060"/>
                </a:solidFill>
              </a:rPr>
              <a:t>spermicidal </a:t>
            </a:r>
            <a:r>
              <a:rPr lang="en-IN" sz="2000" dirty="0" err="1">
                <a:solidFill>
                  <a:srgbClr val="002060"/>
                </a:solidFill>
              </a:rPr>
              <a:t>lysolecithins</a:t>
            </a:r>
            <a:r>
              <a:rPr lang="en-IN" sz="2000" dirty="0">
                <a:solidFill>
                  <a:srgbClr val="002060"/>
                </a:solidFill>
              </a:rPr>
              <a:t> </a:t>
            </a:r>
            <a:r>
              <a:rPr lang="en-IN" sz="2000" dirty="0" smtClean="0">
                <a:solidFill>
                  <a:srgbClr val="002060"/>
                </a:solidFill>
              </a:rPr>
              <a:t> (via </a:t>
            </a:r>
            <a:r>
              <a:rPr lang="en-IN" sz="2000" dirty="0">
                <a:solidFill>
                  <a:srgbClr val="002060"/>
                </a:solidFill>
              </a:rPr>
              <a:t>a phospholipase </a:t>
            </a:r>
            <a:r>
              <a:rPr lang="en-IN" sz="2000" dirty="0" smtClean="0">
                <a:solidFill>
                  <a:srgbClr val="002060"/>
                </a:solidFill>
              </a:rPr>
              <a:t>A)</a:t>
            </a:r>
            <a:endParaRPr lang="en-IN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000" dirty="0" smtClean="0"/>
              <a:t>Bulbourethral gland </a:t>
            </a:r>
            <a:r>
              <a:rPr lang="en-IN" sz="2000" dirty="0"/>
              <a:t>secretions also have a toxic interaction with milk. </a:t>
            </a: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rgbClr val="003300"/>
                </a:solidFill>
              </a:rPr>
              <a:t>A 55 to </a:t>
            </a:r>
            <a:r>
              <a:rPr lang="en-IN" sz="2000" b="1" dirty="0">
                <a:solidFill>
                  <a:srgbClr val="003300"/>
                </a:solidFill>
              </a:rPr>
              <a:t>60 </a:t>
            </a:r>
            <a:r>
              <a:rPr lang="en-IN" sz="2000" b="1" dirty="0" err="1">
                <a:solidFill>
                  <a:srgbClr val="003300"/>
                </a:solidFill>
              </a:rPr>
              <a:t>kDa</a:t>
            </a:r>
            <a:r>
              <a:rPr lang="en-IN" sz="2000" b="1" dirty="0">
                <a:solidFill>
                  <a:srgbClr val="003300"/>
                </a:solidFill>
              </a:rPr>
              <a:t> glycoprotein lipase, originally named SBUIII </a:t>
            </a:r>
            <a:r>
              <a:rPr lang="en-IN" sz="2000" b="1" dirty="0" smtClean="0">
                <a:solidFill>
                  <a:srgbClr val="003300"/>
                </a:solidFill>
              </a:rPr>
              <a:t>now </a:t>
            </a:r>
            <a:r>
              <a:rPr lang="en-IN" sz="2000" b="1" dirty="0">
                <a:solidFill>
                  <a:srgbClr val="003300"/>
                </a:solidFill>
              </a:rPr>
              <a:t>called BUSgp60 </a:t>
            </a:r>
            <a:r>
              <a:rPr lang="en-IN" sz="2000" b="1" dirty="0" smtClean="0">
                <a:solidFill>
                  <a:srgbClr val="003300"/>
                </a:solidFill>
              </a:rPr>
              <a:t>releases oleic </a:t>
            </a:r>
            <a:r>
              <a:rPr lang="en-IN" sz="2000" b="1" dirty="0">
                <a:solidFill>
                  <a:srgbClr val="003300"/>
                </a:solidFill>
              </a:rPr>
              <a:t>acid from milk triglyceride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097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72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55;p35"/>
          <p:cNvPicPr preferRelativeResize="0"/>
          <p:nvPr/>
        </p:nvPicPr>
        <p:blipFill rotWithShape="1">
          <a:blip r:embed="rId2">
            <a:alphaModFix/>
          </a:blip>
          <a:srcRect r="62099"/>
          <a:stretch/>
        </p:blipFill>
        <p:spPr>
          <a:xfrm>
            <a:off x="5334000" y="0"/>
            <a:ext cx="3810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753;p35"/>
          <p:cNvSpPr txBox="1">
            <a:spLocks/>
          </p:cNvSpPr>
          <p:nvPr/>
        </p:nvSpPr>
        <p:spPr>
          <a:xfrm>
            <a:off x="1752600" y="1600200"/>
            <a:ext cx="3352800" cy="8325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Thanks!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Google Shape;754;p35"/>
          <p:cNvSpPr txBox="1">
            <a:spLocks/>
          </p:cNvSpPr>
          <p:nvPr/>
        </p:nvSpPr>
        <p:spPr>
          <a:xfrm>
            <a:off x="1600200" y="3581400"/>
            <a:ext cx="3581400" cy="1877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hemeClr val="accent1"/>
                </a:highlight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Any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highlight>
                  <a:schemeClr val="accent1"/>
                </a:highlight>
                <a:uLnTx/>
                <a:uFillTx/>
                <a:latin typeface="+mj-lt"/>
                <a:ea typeface="Barlow SemiBold"/>
                <a:cs typeface="Barlow SemiBold"/>
                <a:sym typeface="Barlow SemiBold"/>
              </a:rPr>
              <a:t>questions?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 can find me at: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2400"/>
              <a:buFont typeface="Arial" pitchFamily="34" charset="0"/>
              <a:buChar char="▪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alok9alright@gmail.com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762000"/>
            <a:ext cx="4343400" cy="944562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smtClean="0"/>
              <a:t>Present scenario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05" r="2105"/>
          <a:stretch>
            <a:fillRect/>
          </a:stretch>
        </p:blipFill>
        <p:spPr bwMode="auto">
          <a:xfrm>
            <a:off x="1600200" y="2057400"/>
            <a:ext cx="720654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05000" y="609600"/>
            <a:ext cx="547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Basics of Artificial insemination 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200" y="35052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28800" y="2286000"/>
            <a:ext cx="6019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Palpation of organs – structure, consistency etc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C0000"/>
                </a:solidFill>
              </a:rPr>
              <a:t>Proper place of semen deposition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B050"/>
                </a:solidFill>
              </a:rPr>
              <a:t>Structures act as hurdle for AI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Vaginal folds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Urinary bladder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Fornix of vagina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4478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1. Anatomy of female reproductive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81200" y="457200"/>
            <a:ext cx="547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Basics of Artificial insemination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828800" y="1905000"/>
            <a:ext cx="6553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 Detection of heat</a:t>
            </a:r>
            <a:endParaRPr lang="en-US" sz="2000" dirty="0" smtClean="0"/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C0000"/>
                </a:solidFill>
              </a:rPr>
              <a:t> Palpation of genital structure i.e. cervix/ovary/follicle/CL</a:t>
            </a:r>
            <a:endParaRPr lang="en-US" sz="2000" dirty="0" smtClean="0"/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B050"/>
                </a:solidFill>
              </a:rPr>
              <a:t> Palpation of abnormalities i.e. Endometritis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B050"/>
                </a:solidFill>
              </a:rPr>
              <a:t> Rule out gestational heat.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2954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 Per-rectal palpation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46482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Common malpractices</a:t>
            </a:r>
            <a:r>
              <a:rPr lang="en-US" sz="2000" dirty="0" smtClean="0"/>
              <a:t>    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PRE without proper lubrication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Use of soap as lubricant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05000" y="457200"/>
            <a:ext cx="547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Basics of Artificial insemination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828800" y="19050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 smtClean="0">
                <a:solidFill>
                  <a:srgbClr val="FF3300"/>
                </a:solidFill>
              </a:rPr>
              <a:t>It’s simple to adopt good practices then to break bad ones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Proper restraining of animal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 AI equipment must be kept at dry and dust free area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B050"/>
                </a:solidFill>
              </a:rPr>
              <a:t> Wash perennial area with antiseptic solution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Protect loaded AI gun from direct sun light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7030A0"/>
                </a:solidFill>
              </a:rPr>
              <a:t> Keep AI sheath in original packet till used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2954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3. Preparation for insemination and hygiene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2652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Basics of Artificial insemination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unisys\Desktop\desktop\goat AI\for dugdha ganga final\IMAGES\चित्र 3- थॉइंग यूनिट.jpg"/>
          <p:cNvPicPr>
            <a:picLocks noGrp="1"/>
          </p:cNvPicPr>
          <p:nvPr>
            <p:ph sz="half" idx="1"/>
          </p:nvPr>
        </p:nvPicPr>
        <p:blipFill>
          <a:blip r:embed="rId3"/>
          <a:srcRect r="11202"/>
          <a:stretch>
            <a:fillRect/>
          </a:stretch>
        </p:blipFill>
        <p:spPr bwMode="auto">
          <a:xfrm>
            <a:off x="1447800" y="1600200"/>
            <a:ext cx="3657600" cy="24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C:\Users\unisys\Desktop\desktop\goat AI\for dugdha ganga final\IMAGES\चित्र 2 - हिमीकृत वीर्य स्ट्रॉ को निकालना.jpg"/>
          <p:cNvPicPr>
            <a:picLocks noGrp="1"/>
          </p:cNvPicPr>
          <p:nvPr>
            <p:ph sz="half" idx="2"/>
          </p:nvPr>
        </p:nvPicPr>
        <p:blipFill>
          <a:blip r:embed="rId4"/>
          <a:srcRect b="6897"/>
          <a:stretch>
            <a:fillRect/>
          </a:stretch>
        </p:blipFill>
        <p:spPr bwMode="auto">
          <a:xfrm>
            <a:off x="4953000" y="39624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34000" y="28194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00"/>
                </a:solidFill>
              </a:rPr>
              <a:t>Checking water temperature before thawing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48006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Keep the goblet below neck while taking an straw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1447800"/>
            <a:ext cx="279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Thawing of straw 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2652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Basics of Artificial insemination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257800" y="22860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Dipping the straw in warm water (37</a:t>
            </a:r>
            <a:r>
              <a:rPr lang="en-US" b="1" baseline="30000" dirty="0" smtClean="0">
                <a:solidFill>
                  <a:srgbClr val="7030A0"/>
                </a:solidFill>
              </a:rPr>
              <a:t>0</a:t>
            </a:r>
            <a:r>
              <a:rPr lang="en-US" b="1" dirty="0" smtClean="0">
                <a:solidFill>
                  <a:srgbClr val="7030A0"/>
                </a:solidFill>
              </a:rPr>
              <a:t>C) for a period of 45 seconds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48006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Wiping out water droplet by use of tissue paper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295400"/>
            <a:ext cx="279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Thawing of straw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13" name="Content Placeholder 12" descr="C:\Users\unisys\Desktop\desktop\goat AI\for dugdha ganga final\IMAGES\चित्र 4 - पिघलाना या थॉइंग की प्रक्रिया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192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47104" t="21469" r="11111" b="27364"/>
          <a:stretch>
            <a:fillRect/>
          </a:stretch>
        </p:blipFill>
        <p:spPr bwMode="auto">
          <a:xfrm>
            <a:off x="5181600" y="3685764"/>
            <a:ext cx="3517471" cy="286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2652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Basics of Artificial insemination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638800" y="22860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00"/>
                </a:solidFill>
              </a:rPr>
              <a:t>Positioning of straw in AI gun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48006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Straw cutting – Lab seal end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295400"/>
            <a:ext cx="281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3300"/>
                </a:solidFill>
              </a:rPr>
              <a:t>Loading of AI gun </a:t>
            </a:r>
            <a:endParaRPr lang="en-US" sz="2800" i="1" dirty="0">
              <a:solidFill>
                <a:srgbClr val="FF3300"/>
              </a:solidFill>
            </a:endParaRPr>
          </a:p>
        </p:txBody>
      </p:sp>
      <p:pic>
        <p:nvPicPr>
          <p:cNvPr id="14" name="Content Placeholder 13" descr="C:\Users\unisys\Desktop\desktop\goat AI\for dugdha ganga final\IMAGES\चित्र 5 – वीर्य के स्ट्रॉ को कृत्रिम गर्भाधान गन में रखना.jpg"/>
          <p:cNvPicPr>
            <a:picLocks noGrp="1"/>
          </p:cNvPicPr>
          <p:nvPr>
            <p:ph sz="half" idx="1"/>
          </p:nvPr>
        </p:nvPicPr>
        <p:blipFill>
          <a:blip r:embed="rId3"/>
          <a:srcRect r="7547"/>
          <a:stretch>
            <a:fillRect/>
          </a:stretch>
        </p:blipFill>
        <p:spPr bwMode="auto">
          <a:xfrm>
            <a:off x="1447800" y="13716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ontent Placeholder 16" descr="C:\Users\unisys\Desktop\desktop\goat AI\for dugdha ganga final\IMAGES\चित्र 6 - स्ट्रॉ के प्रयोशाला सील को काटना.jpg"/>
          <p:cNvPicPr>
            <a:picLocks noGrp="1"/>
          </p:cNvPicPr>
          <p:nvPr>
            <p:ph sz="half" idx="2"/>
          </p:nvPr>
        </p:nvPicPr>
        <p:blipFill>
          <a:blip r:embed="rId4"/>
          <a:srcRect l="1003" r="33637" b="27958"/>
          <a:stretch>
            <a:fillRect/>
          </a:stretch>
        </p:blipFill>
        <p:spPr bwMode="auto">
          <a:xfrm>
            <a:off x="5257800" y="3429000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803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Barlow SemiBold</vt:lpstr>
      <vt:lpstr>Calibri</vt:lpstr>
      <vt:lpstr>Times New Roman</vt:lpstr>
      <vt:lpstr>Wingdings</vt:lpstr>
      <vt:lpstr>Office Theme</vt:lpstr>
      <vt:lpstr>PowerPoint Presentation</vt:lpstr>
      <vt:lpstr>Overview </vt:lpstr>
      <vt:lpstr>Present scenario </vt:lpstr>
      <vt:lpstr>PowerPoint Presentation</vt:lpstr>
      <vt:lpstr>PowerPoint Presentation</vt:lpstr>
      <vt:lpstr>PowerPoint Presentation</vt:lpstr>
      <vt:lpstr> Basics of Artificial insemination  </vt:lpstr>
      <vt:lpstr> Basics of Artificial insemination  </vt:lpstr>
      <vt:lpstr> Basics of Artificial insemination  </vt:lpstr>
      <vt:lpstr> Basics of Artificial insemination  </vt:lpstr>
      <vt:lpstr>Basics of Artificial insemination</vt:lpstr>
      <vt:lpstr>PowerPoint Presentation</vt:lpstr>
      <vt:lpstr>Timing of AI – The game changer</vt:lpstr>
      <vt:lpstr>Timing of AI – The game changer</vt:lpstr>
      <vt:lpstr>Timing of AI – The game changer</vt:lpstr>
      <vt:lpstr>Timing of AI – The game changer</vt:lpstr>
      <vt:lpstr>Standard Method of Insemination </vt:lpstr>
      <vt:lpstr>PowerPoint Presentation</vt:lpstr>
      <vt:lpstr>Standard Method of Insemination</vt:lpstr>
      <vt:lpstr>Alternative Sites for Insemination</vt:lpstr>
      <vt:lpstr>Artificial Insemination in Sheep</vt:lpstr>
      <vt:lpstr>Artificial Insemination of Goats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alok shukla</dc:creator>
  <cp:lastModifiedBy>DELL</cp:lastModifiedBy>
  <cp:revision>95</cp:revision>
  <dcterms:created xsi:type="dcterms:W3CDTF">2006-08-16T00:00:00Z</dcterms:created>
  <dcterms:modified xsi:type="dcterms:W3CDTF">2021-01-05T07:00:41Z</dcterms:modified>
</cp:coreProperties>
</file>